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0" d="100"/>
          <a:sy n="50" d="100"/>
        </p:scale>
        <p:origin x="18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D4B8C9-EDB7-44F8-859F-D9581FA42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6FD20B-3ADB-4725-B23E-D6CB5C4F1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AB21D8-7E24-4C17-97CD-6CF5AE78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40A13F-5D97-41A9-8CE5-2D092901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73ACF6-E918-4BB6-A056-F82F07B3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8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6ED663-9E19-49D7-8894-542C55C7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53251E-AFE5-478C-836A-6E3AF4141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5C62BE-253A-42F1-922F-E2ED44B9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2E311E-00AC-4D28-9F5E-4B92A42D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4B0D75-F18E-4874-AB96-646D026F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37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E76A331-0BF2-4028-AD3F-EB11F4BE3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54FE8D-6610-4B84-9F03-8B624E116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660253-02B3-4C44-A474-4EA163A4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3FA976-3F14-469C-92AD-96093208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6D8B28-B36E-46D8-BE9F-25F3A7E4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7D892-801C-4222-9640-2DE9A92C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4DF823-9574-460E-A575-048238A62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88F6B8-8E2B-4032-BBE9-635847F3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8D9697-30CA-44CF-8AC5-865954B1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E49F5D-BC98-4FEC-86CF-86280C9F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75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ED43B-EB82-4856-9530-62FBCE83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9819C5-3C11-4783-8EC0-BEC7080E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AE4AED-2BDB-4D22-98E3-6E51E5FF1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9C21C9-6C3E-424A-ADCC-99470B5D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8CF676-C90A-4AF2-B053-61E95381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75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5F1D9-016F-4146-9B07-3E0B4F80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954043-ED64-4505-A4D9-24F0299CA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CD3C1F-965A-40D1-8E6A-686A21E65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8A2E34-FBA5-4AEC-A98B-B9A52DBF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59066D-F854-4BC2-934B-45A41EA5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C8491E-B04E-42B4-B50B-C0B5FDD1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1820A2-AB69-4224-9C6B-546BB42D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21CCA3-542A-43C7-9FDD-2F7BDAC89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D8CE0E-EABD-41FC-B569-43E6A48D8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672364-3C09-4773-8880-89EEF5CB3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5DE275-BDA3-48BD-B689-3A3D7E622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5564402-2AB7-4ECE-9E47-21041BAE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2CBC7D-F349-4992-B589-9E470AF1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716CAC-DAB1-4EE9-8246-868873CB7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62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ABF02-AB49-48C7-AE88-31412CB1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34F70E7-4BD6-47E8-B720-EC24D0A2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7F4A1AF-064A-4C83-B756-052E3939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12DD33-D2B4-4EDF-8D4C-0962BAA6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5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8E31453-B442-4F42-B5BD-A412955C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380FB8-0119-48D5-BAD5-0510B823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BDB6A6-FC1D-4878-8145-460E82CC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4C350-1D9D-4A17-AE17-19BDE2F6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A8000B-F45A-4E9E-A404-9D4F6D514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26AE82-CE8F-4714-AF1A-78D4A333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2BE72A-D2F3-4BB0-B8AC-3474C9B3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97BDA9-87F7-46BC-95E6-782ED279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B1B98A-9387-4D6A-8FE1-9EB0D6C6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42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337AA-A27B-4D6B-A2AA-E1AE743E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733BE62-C40F-4050-A8DB-7C7A9C986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95049F-1AD0-401B-AA24-B7E854E4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F57A73-068C-42A7-B77C-54E5D5DC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A4059D-00E1-4B22-9CB6-63D92B9E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EF6AF2-FF77-4DAF-AFFA-634F8930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27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44DA0C-A9E8-4FE9-AAC8-C75981E9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C73399-048D-4FC9-8BD5-C3C28B28A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80E3D0-8F10-4ACD-859F-AE93998AE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38A0-CFF8-426B-BADB-519093F352DC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3E647A-1267-4938-B5F6-ADB6E6DD4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8DE75C-0469-4AFB-9EF4-51E62C7C9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892-C528-44F0-BC3D-FCC80AC9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52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diagonali arrotondati 6">
            <a:extLst>
              <a:ext uri="{FF2B5EF4-FFF2-40B4-BE49-F238E27FC236}">
                <a16:creationId xmlns:a16="http://schemas.microsoft.com/office/drawing/2014/main" id="{1C84877C-133F-4FC0-BDCE-5BADEB08DFB6}"/>
              </a:ext>
            </a:extLst>
          </p:cNvPr>
          <p:cNvSpPr/>
          <p:nvPr/>
        </p:nvSpPr>
        <p:spPr>
          <a:xfrm>
            <a:off x="298420" y="3129843"/>
            <a:ext cx="8123685" cy="3505557"/>
          </a:xfrm>
          <a:prstGeom prst="round2DiagRect">
            <a:avLst>
              <a:gd name="adj1" fmla="val 40878"/>
              <a:gd name="adj2" fmla="val 0"/>
            </a:avLst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998D6C5-5C7C-4D56-B518-C554DFE9A017}"/>
              </a:ext>
            </a:extLst>
          </p:cNvPr>
          <p:cNvSpPr/>
          <p:nvPr/>
        </p:nvSpPr>
        <p:spPr>
          <a:xfrm>
            <a:off x="71717" y="103614"/>
            <a:ext cx="12048565" cy="283227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Goccia 4">
            <a:extLst>
              <a:ext uri="{FF2B5EF4-FFF2-40B4-BE49-F238E27FC236}">
                <a16:creationId xmlns:a16="http://schemas.microsoft.com/office/drawing/2014/main" id="{966FC762-07DE-4507-AB8B-DB2BDA6F11B1}"/>
              </a:ext>
            </a:extLst>
          </p:cNvPr>
          <p:cNvSpPr/>
          <p:nvPr/>
        </p:nvSpPr>
        <p:spPr>
          <a:xfrm rot="10800000">
            <a:off x="71717" y="212696"/>
            <a:ext cx="2559731" cy="2308420"/>
          </a:xfrm>
          <a:prstGeom prst="teardrop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Goccia 5">
            <a:extLst>
              <a:ext uri="{FF2B5EF4-FFF2-40B4-BE49-F238E27FC236}">
                <a16:creationId xmlns:a16="http://schemas.microsoft.com/office/drawing/2014/main" id="{8F84156B-2E45-4DA4-8AC0-ED50D557B5AE}"/>
              </a:ext>
            </a:extLst>
          </p:cNvPr>
          <p:cNvSpPr/>
          <p:nvPr/>
        </p:nvSpPr>
        <p:spPr>
          <a:xfrm>
            <a:off x="9609510" y="212600"/>
            <a:ext cx="2506169" cy="2306896"/>
          </a:xfrm>
          <a:prstGeom prst="teardrop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9EC5E5-90AF-4687-8FB4-22614CE916D0}"/>
              </a:ext>
            </a:extLst>
          </p:cNvPr>
          <p:cNvSpPr txBox="1"/>
          <p:nvPr/>
        </p:nvSpPr>
        <p:spPr>
          <a:xfrm>
            <a:off x="0" y="1032010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Development of gaseous particle detectors based on 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semi-conductive plate electrodes</a:t>
            </a:r>
            <a:endParaRPr lang="it-IT" sz="2400" dirty="0">
              <a:solidFill>
                <a:schemeClr val="bg2"/>
              </a:solidFill>
            </a:endParaRPr>
          </a:p>
          <a:p>
            <a:pPr algn="ctr"/>
            <a:endParaRPr lang="it-IT" sz="6000" dirty="0">
              <a:solidFill>
                <a:schemeClr val="bg2"/>
              </a:solidFill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732CEC8-C784-4613-8CB0-88AF13892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447" y="868389"/>
            <a:ext cx="888044" cy="85116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F599A40-40D4-427D-94F5-8ECDCCCB6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75" y="641939"/>
            <a:ext cx="1440086" cy="157843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E75BD09-A248-44EE-A15E-A76BFCD056B9}"/>
              </a:ext>
            </a:extLst>
          </p:cNvPr>
          <p:cNvSpPr txBox="1"/>
          <p:nvPr/>
        </p:nvSpPr>
        <p:spPr>
          <a:xfrm>
            <a:off x="2337888" y="-117763"/>
            <a:ext cx="77178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  <a:r>
              <a:rPr lang="en-US" dirty="0">
                <a:solidFill>
                  <a:schemeClr val="bg2"/>
                </a:solidFill>
              </a:rPr>
              <a:t>Frontier Detectors for Frontier Physics 14th Pisa meeting on advanced detectors</a:t>
            </a:r>
            <a:endParaRPr lang="it-IT" dirty="0">
              <a:solidFill>
                <a:schemeClr val="bg2"/>
              </a:solidFill>
            </a:endParaRPr>
          </a:p>
          <a:p>
            <a:pPr algn="ctr"/>
            <a:r>
              <a:rPr lang="en-US" dirty="0">
                <a:solidFill>
                  <a:schemeClr val="bg2"/>
                </a:solidFill>
              </a:rPr>
              <a:t>27 May - 2 June 2018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La </a:t>
            </a:r>
            <a:r>
              <a:rPr lang="en-US" dirty="0" err="1">
                <a:solidFill>
                  <a:schemeClr val="bg2"/>
                </a:solidFill>
              </a:rPr>
              <a:t>Biodola</a:t>
            </a:r>
            <a:r>
              <a:rPr lang="en-US" dirty="0">
                <a:solidFill>
                  <a:schemeClr val="bg2"/>
                </a:solidFill>
              </a:rPr>
              <a:t> - Isola </a:t>
            </a:r>
            <a:r>
              <a:rPr lang="en-US" dirty="0" err="1">
                <a:solidFill>
                  <a:schemeClr val="bg2"/>
                </a:solidFill>
              </a:rPr>
              <a:t>d’Elba</a:t>
            </a:r>
            <a:r>
              <a:rPr lang="en-US" dirty="0">
                <a:solidFill>
                  <a:schemeClr val="bg2"/>
                </a:solidFill>
              </a:rPr>
              <a:t> - Italy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CD49931-077B-497D-B723-29736EE3B79F}"/>
              </a:ext>
            </a:extLst>
          </p:cNvPr>
          <p:cNvSpPr/>
          <p:nvPr/>
        </p:nvSpPr>
        <p:spPr>
          <a:xfrm>
            <a:off x="1044378" y="1309503"/>
            <a:ext cx="28800000" cy="5066572"/>
          </a:xfrm>
          <a:prstGeom prst="roundRect">
            <a:avLst/>
          </a:prstGeom>
          <a:noFill/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DF573C96-08F2-4A0C-A346-C985B228B324}"/>
                  </a:ext>
                </a:extLst>
              </p:cNvPr>
              <p:cNvSpPr txBox="1"/>
              <p:nvPr/>
            </p:nvSpPr>
            <p:spPr>
              <a:xfrm>
                <a:off x="298420" y="3881721"/>
                <a:ext cx="8123685" cy="2585323"/>
              </a:xfrm>
              <a:prstGeom prst="rect">
                <a:avLst/>
              </a:prstGeom>
              <a:noFill/>
            </p:spPr>
            <p:txBody>
              <a:bodyPr wrap="square" lIns="720000" rIns="720000" rtlCol="0">
                <a:spAutoFit/>
              </a:bodyPr>
              <a:lstStyle/>
              <a:p>
                <a:pPr algn="just"/>
                <a:r>
                  <a:rPr lang="en-US" sz="1600" i="1" dirty="0"/>
                  <a:t>A new kind of particle detector based on RPC-like structure is under development. Semi-Conductive electrodes with resistivity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i="1" dirty="0"/>
                  <a:t>up to 10</a:t>
                </a:r>
                <a:r>
                  <a:rPr lang="en-US" sz="1600" i="1" baseline="30000" dirty="0"/>
                  <a:t>8</a:t>
                </a:r>
                <a:r>
                  <a:rPr lang="en-US" sz="1600" i="1" dirty="0"/>
                  <a:t> </a:t>
                </a:r>
                <a:r>
                  <a:rPr lang="en-US" sz="1600" i="1" dirty="0" err="1"/>
                  <a:t>Ω∙cm</a:t>
                </a:r>
                <a:r>
                  <a:rPr lang="en-US" sz="1600" i="1" dirty="0"/>
                  <a:t> have been used to improve the RPC rate capability. The aim is to obtain detector with sub-nanosecond time resolution capable of working in high rate environment (rate capability of the order of MHz/cm</a:t>
                </a:r>
                <a:r>
                  <a:rPr lang="en-US" sz="1600" i="1" baseline="30000" dirty="0"/>
                  <a:t>2</a:t>
                </a:r>
                <a:r>
                  <a:rPr lang="en-US" sz="1600" i="1" dirty="0"/>
                  <a:t>). In this poster the results on two different detector structures are presented: one with 1mm gas gap and both SI(Semi-Insulating)-Gallium Arsenide electrodes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1600" i="1" dirty="0"/>
                  <a:t>10</a:t>
                </a:r>
                <a:r>
                  <a:rPr lang="en-US" sz="1600" i="1" baseline="30000" dirty="0"/>
                  <a:t>8 </a:t>
                </a:r>
                <a:r>
                  <a:rPr lang="en-US" sz="1600" i="1" dirty="0"/>
                  <a:t>Ω∙cm), and the other characterized by 1.5mm gas gap, one SI-GaAs electrode and one intrinsic Silicon 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1600" i="1" dirty="0"/>
                  <a:t>10</a:t>
                </a:r>
                <a:r>
                  <a:rPr lang="en-US" sz="1600" i="1" baseline="30000" dirty="0"/>
                  <a:t>4 </a:t>
                </a:r>
                <a:r>
                  <a:rPr lang="en-US" sz="1600" i="1" dirty="0" err="1"/>
                  <a:t>Ω∙cm</a:t>
                </a:r>
                <a:r>
                  <a:rPr lang="en-US" sz="1600" i="1" dirty="0"/>
                  <a:t>) electrode. </a:t>
                </a:r>
              </a:p>
              <a:p>
                <a:pPr algn="just"/>
                <a:endParaRPr lang="it-IT" dirty="0"/>
              </a:p>
            </p:txBody>
          </p:sp>
        </mc:Choice>
        <mc:Fallback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DF573C96-08F2-4A0C-A346-C985B228B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20" y="3881721"/>
                <a:ext cx="8123685" cy="2585323"/>
              </a:xfrm>
              <a:prstGeom prst="rect">
                <a:avLst/>
              </a:prstGeom>
              <a:blipFill>
                <a:blip r:embed="rId4"/>
                <a:stretch>
                  <a:fillRect t="-7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76B6101-CA4D-4409-90A8-C67E77B357DB}"/>
              </a:ext>
            </a:extLst>
          </p:cNvPr>
          <p:cNvSpPr txBox="1"/>
          <p:nvPr/>
        </p:nvSpPr>
        <p:spPr>
          <a:xfrm>
            <a:off x="3378423" y="3195217"/>
            <a:ext cx="1963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b="1" dirty="0"/>
              <a:t>Abstract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58EB096-E224-4A4B-85B6-2FED5BB3D260}"/>
              </a:ext>
            </a:extLst>
          </p:cNvPr>
          <p:cNvSpPr txBox="1"/>
          <p:nvPr/>
        </p:nvSpPr>
        <p:spPr>
          <a:xfrm>
            <a:off x="748582" y="1850373"/>
            <a:ext cx="10904643" cy="147732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/>
            <a:r>
              <a:rPr lang="it-IT" sz="1200" b="1" dirty="0" err="1">
                <a:solidFill>
                  <a:schemeClr val="bg1"/>
                </a:solidFill>
              </a:rPr>
              <a:t>Authors</a:t>
            </a:r>
            <a:r>
              <a:rPr lang="it-IT" sz="1200" dirty="0">
                <a:solidFill>
                  <a:schemeClr val="bg1"/>
                </a:solidFill>
              </a:rPr>
              <a:t>: Roberto Cardarelli (INFN  Roma Tor Vergata)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rcardarelli@roma2.infn.it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    Alessandro Rocchi (Università di Roma Tor Vergata)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arocchi@roma2.infn.it</a:t>
            </a:r>
          </a:p>
          <a:p>
            <a:pPr algn="ctr"/>
            <a:r>
              <a:rPr lang="it-IT" sz="1200" b="1" dirty="0">
                <a:solidFill>
                  <a:schemeClr val="bg1"/>
                </a:solidFill>
              </a:rPr>
              <a:t>Co-</a:t>
            </a:r>
            <a:r>
              <a:rPr lang="en-GB" sz="1200" b="1" dirty="0">
                <a:solidFill>
                  <a:schemeClr val="bg1"/>
                </a:solidFill>
              </a:rPr>
              <a:t>Authors</a:t>
            </a:r>
            <a:r>
              <a:rPr lang="it-IT" sz="1200" b="1" dirty="0">
                <a:solidFill>
                  <a:schemeClr val="bg1"/>
                </a:solidFill>
              </a:rPr>
              <a:t>: </a:t>
            </a:r>
            <a:r>
              <a:rPr lang="it-IT" sz="1200" dirty="0">
                <a:solidFill>
                  <a:schemeClr val="bg1"/>
                </a:solidFill>
              </a:rPr>
              <a:t>G. Aielli, S. Bruno, E. Alunno Camelia</a:t>
            </a:r>
            <a:r>
              <a:rPr lang="it-IT" sz="1200" b="1" dirty="0">
                <a:solidFill>
                  <a:schemeClr val="bg1"/>
                </a:solidFill>
              </a:rPr>
              <a:t>, </a:t>
            </a:r>
            <a:r>
              <a:rPr lang="it-IT" sz="1200" dirty="0">
                <a:solidFill>
                  <a:schemeClr val="bg1"/>
                </a:solidFill>
              </a:rPr>
              <a:t>P. </a:t>
            </a:r>
            <a:r>
              <a:rPr lang="it-IT" sz="1200" dirty="0" err="1">
                <a:solidFill>
                  <a:schemeClr val="bg1"/>
                </a:solidFill>
              </a:rPr>
              <a:t>Camarri</a:t>
            </a:r>
            <a:r>
              <a:rPr lang="it-IT" sz="1200" dirty="0">
                <a:solidFill>
                  <a:schemeClr val="bg1"/>
                </a:solidFill>
              </a:rPr>
              <a:t>, A. </a:t>
            </a:r>
            <a:r>
              <a:rPr lang="it-IT" sz="1200" dirty="0" err="1">
                <a:solidFill>
                  <a:schemeClr val="bg1"/>
                </a:solidFill>
              </a:rPr>
              <a:t>Caltabiano</a:t>
            </a:r>
            <a:r>
              <a:rPr lang="it-IT" sz="1200" dirty="0">
                <a:solidFill>
                  <a:schemeClr val="bg1"/>
                </a:solidFill>
              </a:rPr>
              <a:t>, A. Di Ciaccio, B. Liberti, L. Massa, L. Pizzimento (</a:t>
            </a:r>
            <a:r>
              <a:rPr lang="it-IT" sz="1200" dirty="0" err="1">
                <a:solidFill>
                  <a:schemeClr val="bg1"/>
                </a:solidFill>
              </a:rPr>
              <a:t>University</a:t>
            </a:r>
            <a:r>
              <a:rPr lang="it-IT" sz="1200" dirty="0">
                <a:solidFill>
                  <a:schemeClr val="bg1"/>
                </a:solidFill>
              </a:rPr>
              <a:t> and INFN Roma  Tor Vergata)</a:t>
            </a:r>
          </a:p>
          <a:p>
            <a:pPr algn="ctr"/>
            <a:endParaRPr lang="it-IT" sz="1200" dirty="0"/>
          </a:p>
          <a:p>
            <a:endParaRPr lang="it-IT" dirty="0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8B8E6DD4-D474-4F58-BED4-4CE8B530DF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063" y="3754255"/>
            <a:ext cx="23145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80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Rocchi</dc:creator>
  <cp:lastModifiedBy>Alessandro Rocchi</cp:lastModifiedBy>
  <cp:revision>5</cp:revision>
  <dcterms:created xsi:type="dcterms:W3CDTF">2018-05-23T20:54:39Z</dcterms:created>
  <dcterms:modified xsi:type="dcterms:W3CDTF">2018-05-23T21:17:46Z</dcterms:modified>
</cp:coreProperties>
</file>