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DFB7-26C6-5C47-B809-4F6472EFB24A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02538-69EB-6C4C-8D7B-B00FCA7F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23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1A372-3D43-E44D-8112-F943A48C628A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E2CEF-703A-6B42-95A5-2ABF3415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5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2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802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03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15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519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52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68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27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25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57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98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husla.experiment@cern.ch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1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31969" y="2423385"/>
            <a:ext cx="2607160" cy="15379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07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spc="300" dirty="0">
                <a:latin typeface="Athelas" panose="02000503000000020003" pitchFamily="2" charset="77"/>
              </a:rPr>
              <a:t>Ultra long-lived particles searches with </a:t>
            </a:r>
            <a:r>
              <a:rPr lang="en-US" sz="3100" b="1" spc="300" dirty="0" smtClean="0">
                <a:latin typeface="Athelas" panose="02000503000000020003" pitchFamily="2" charset="77"/>
              </a:rPr>
              <a:t>MATHUSLA</a:t>
            </a:r>
            <a:r>
              <a:rPr lang="en-US" sz="2800" b="1" spc="300" dirty="0" smtClean="0">
                <a:latin typeface="Athelas" panose="02000503000000020003" pitchFamily="2" charset="77"/>
              </a:rPr>
              <a:t/>
            </a:r>
            <a:br>
              <a:rPr lang="en-US" sz="2800" b="1" spc="300" dirty="0" smtClean="0">
                <a:latin typeface="Athelas" panose="02000503000000020003" pitchFamily="2" charset="77"/>
              </a:rPr>
            </a:br>
            <a:r>
              <a:rPr lang="en-US" sz="2200" b="1" spc="300" dirty="0" smtClean="0">
                <a:latin typeface="Athelas" panose="02000503000000020003" pitchFamily="2" charset="77"/>
              </a:rPr>
              <a:t>G. Marsella on behalf of MATHUSLA Coll.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4587"/>
            <a:ext cx="7166054" cy="4670040"/>
          </a:xfrm>
        </p:spPr>
        <p:txBody>
          <a:bodyPr>
            <a:normAutofit fontScale="77500" lnSpcReduction="20000"/>
          </a:bodyPr>
          <a:lstStyle/>
          <a:p>
            <a:r>
              <a:rPr lang="it-IT" sz="2100" dirty="0" err="1"/>
              <a:t>Many</a:t>
            </a:r>
            <a:r>
              <a:rPr lang="it-IT" sz="2100" dirty="0"/>
              <a:t> </a:t>
            </a:r>
            <a:r>
              <a:rPr lang="it-IT" sz="2100" dirty="0" err="1"/>
              <a:t>extensions</a:t>
            </a:r>
            <a:r>
              <a:rPr lang="it-IT" sz="2100" dirty="0"/>
              <a:t> of the Standard Model (SM) include </a:t>
            </a:r>
            <a:r>
              <a:rPr lang="it-IT" sz="2100" dirty="0" err="1"/>
              <a:t>particles</a:t>
            </a:r>
            <a:r>
              <a:rPr lang="it-IT" sz="2100" dirty="0"/>
              <a:t> </a:t>
            </a:r>
            <a:r>
              <a:rPr lang="it-IT" sz="2100" dirty="0" err="1"/>
              <a:t>that</a:t>
            </a:r>
            <a:r>
              <a:rPr lang="it-IT" sz="2100" dirty="0"/>
              <a:t> are </a:t>
            </a:r>
            <a:r>
              <a:rPr lang="it-IT" sz="2100" dirty="0" err="1"/>
              <a:t>neutral</a:t>
            </a:r>
            <a:r>
              <a:rPr lang="it-IT" sz="2100" dirty="0"/>
              <a:t>, </a:t>
            </a:r>
            <a:r>
              <a:rPr lang="it-IT" sz="2100" dirty="0" err="1"/>
              <a:t>weakly</a:t>
            </a:r>
            <a:r>
              <a:rPr lang="it-IT" sz="2100" dirty="0"/>
              <a:t> </a:t>
            </a:r>
            <a:r>
              <a:rPr lang="it-IT" sz="2100" dirty="0" err="1"/>
              <a:t>coupled</a:t>
            </a:r>
            <a:r>
              <a:rPr lang="it-IT" sz="2100" dirty="0"/>
              <a:t>, and long-</a:t>
            </a:r>
            <a:r>
              <a:rPr lang="it-IT" sz="2100" dirty="0" err="1"/>
              <a:t>lived</a:t>
            </a:r>
            <a:r>
              <a:rPr lang="it-IT" sz="2100" dirty="0"/>
              <a:t> </a:t>
            </a:r>
            <a:r>
              <a:rPr lang="it-IT" sz="2100" dirty="0" err="1"/>
              <a:t>that</a:t>
            </a:r>
            <a:r>
              <a:rPr lang="it-IT" sz="2100" dirty="0"/>
              <a:t> can </a:t>
            </a:r>
            <a:r>
              <a:rPr lang="it-IT" sz="2100" dirty="0" err="1"/>
              <a:t>decay</a:t>
            </a:r>
            <a:r>
              <a:rPr lang="it-IT" sz="2100" dirty="0"/>
              <a:t> to </a:t>
            </a:r>
            <a:r>
              <a:rPr lang="it-IT" sz="2100" dirty="0" err="1"/>
              <a:t>hadronic</a:t>
            </a:r>
            <a:r>
              <a:rPr lang="it-IT" sz="2100" dirty="0"/>
              <a:t> and </a:t>
            </a:r>
            <a:r>
              <a:rPr lang="it-IT" sz="2100" dirty="0" err="1"/>
              <a:t>leptonic</a:t>
            </a:r>
            <a:r>
              <a:rPr lang="it-IT" sz="2100" dirty="0"/>
              <a:t> </a:t>
            </a:r>
            <a:r>
              <a:rPr lang="it-IT" sz="2100" dirty="0" err="1"/>
              <a:t>final</a:t>
            </a:r>
            <a:r>
              <a:rPr lang="it-IT" sz="2100" dirty="0"/>
              <a:t> </a:t>
            </a:r>
            <a:r>
              <a:rPr lang="it-IT" sz="2100" dirty="0" err="1"/>
              <a:t>states</a:t>
            </a:r>
            <a:r>
              <a:rPr lang="it-IT" sz="2100" dirty="0"/>
              <a:t>. Long-</a:t>
            </a:r>
            <a:r>
              <a:rPr lang="it-IT" sz="2100" dirty="0" err="1"/>
              <a:t>lived</a:t>
            </a:r>
            <a:r>
              <a:rPr lang="it-IT" sz="2100" dirty="0"/>
              <a:t> </a:t>
            </a:r>
            <a:r>
              <a:rPr lang="it-IT" sz="2100" dirty="0" err="1"/>
              <a:t>particles</a:t>
            </a:r>
            <a:r>
              <a:rPr lang="it-IT" sz="2100" dirty="0"/>
              <a:t> (</a:t>
            </a:r>
            <a:r>
              <a:rPr lang="it-IT" sz="2100" dirty="0" err="1"/>
              <a:t>LLPs</a:t>
            </a:r>
            <a:r>
              <a:rPr lang="it-IT" sz="2100" dirty="0"/>
              <a:t>) can be </a:t>
            </a:r>
            <a:r>
              <a:rPr lang="it-IT" sz="2100" dirty="0" err="1"/>
              <a:t>detected</a:t>
            </a:r>
            <a:r>
              <a:rPr lang="it-IT" sz="2100" dirty="0"/>
              <a:t> </a:t>
            </a:r>
            <a:r>
              <a:rPr lang="it-IT" sz="2100" dirty="0" err="1"/>
              <a:t>at</a:t>
            </a:r>
            <a:r>
              <a:rPr lang="it-IT" sz="2100" dirty="0"/>
              <a:t> </a:t>
            </a:r>
            <a:r>
              <a:rPr lang="it-IT" sz="2100" dirty="0" err="1"/>
              <a:t>colliders</a:t>
            </a:r>
            <a:r>
              <a:rPr lang="it-IT" sz="2100" dirty="0"/>
              <a:t> </a:t>
            </a:r>
            <a:r>
              <a:rPr lang="it-IT" sz="2100" dirty="0" err="1"/>
              <a:t>as</a:t>
            </a:r>
            <a:r>
              <a:rPr lang="it-IT" sz="2100" dirty="0"/>
              <a:t> </a:t>
            </a:r>
            <a:r>
              <a:rPr lang="it-IT" sz="2100" dirty="0" err="1"/>
              <a:t>displaced</a:t>
            </a:r>
            <a:r>
              <a:rPr lang="it-IT" sz="2100" dirty="0"/>
              <a:t> </a:t>
            </a:r>
            <a:r>
              <a:rPr lang="it-IT" sz="2100" dirty="0" err="1"/>
              <a:t>decays</a:t>
            </a:r>
            <a:r>
              <a:rPr lang="it-IT" sz="2100" dirty="0"/>
              <a:t> from the </a:t>
            </a:r>
            <a:r>
              <a:rPr lang="it-IT" sz="2100" dirty="0" err="1"/>
              <a:t>interaction</a:t>
            </a:r>
            <a:r>
              <a:rPr lang="it-IT" sz="2100" dirty="0"/>
              <a:t> </a:t>
            </a:r>
            <a:r>
              <a:rPr lang="it-IT" sz="2100" dirty="0" err="1"/>
              <a:t>point</a:t>
            </a:r>
            <a:r>
              <a:rPr lang="it-IT" sz="2100" dirty="0"/>
              <a:t> (IP), or </a:t>
            </a:r>
            <a:r>
              <a:rPr lang="it-IT" sz="2100" dirty="0" err="1"/>
              <a:t>missing</a:t>
            </a:r>
            <a:r>
              <a:rPr lang="it-IT" sz="2100" dirty="0"/>
              <a:t> </a:t>
            </a:r>
            <a:r>
              <a:rPr lang="it-IT" sz="2100" dirty="0" err="1"/>
              <a:t>energy</a:t>
            </a:r>
            <a:r>
              <a:rPr lang="it-IT" sz="2100" dirty="0"/>
              <a:t> </a:t>
            </a:r>
            <a:r>
              <a:rPr lang="it-IT" sz="2100" dirty="0" err="1"/>
              <a:t>if</a:t>
            </a:r>
            <a:r>
              <a:rPr lang="it-IT" sz="2100" dirty="0"/>
              <a:t> </a:t>
            </a:r>
            <a:r>
              <a:rPr lang="it-IT" sz="2100" dirty="0" err="1"/>
              <a:t>they</a:t>
            </a:r>
            <a:r>
              <a:rPr lang="it-IT" sz="2100" dirty="0"/>
              <a:t> </a:t>
            </a:r>
            <a:r>
              <a:rPr lang="it-IT" sz="2100" dirty="0" err="1"/>
              <a:t>escape</a:t>
            </a:r>
            <a:r>
              <a:rPr lang="it-IT" sz="2100" dirty="0"/>
              <a:t>. ATLAS, CMS, and </a:t>
            </a:r>
            <a:r>
              <a:rPr lang="it-IT" sz="2100" dirty="0" err="1"/>
              <a:t>LHCb</a:t>
            </a:r>
            <a:r>
              <a:rPr lang="it-IT" sz="2100" dirty="0"/>
              <a:t> </a:t>
            </a:r>
            <a:r>
              <a:rPr lang="it-IT" sz="2100" dirty="0" err="1"/>
              <a:t>have</a:t>
            </a:r>
            <a:r>
              <a:rPr lang="it-IT" sz="2100" dirty="0"/>
              <a:t> </a:t>
            </a:r>
            <a:r>
              <a:rPr lang="it-IT" sz="2100" dirty="0" err="1"/>
              <a:t>performed</a:t>
            </a:r>
            <a:r>
              <a:rPr lang="it-IT" sz="2100" dirty="0"/>
              <a:t> </a:t>
            </a:r>
            <a:r>
              <a:rPr lang="it-IT" sz="2100" dirty="0" err="1"/>
              <a:t>searches</a:t>
            </a:r>
            <a:r>
              <a:rPr lang="it-IT" sz="2100" dirty="0"/>
              <a:t> </a:t>
            </a:r>
            <a:r>
              <a:rPr lang="it-IT" sz="2100" dirty="0" err="1"/>
              <a:t>at</a:t>
            </a:r>
            <a:r>
              <a:rPr lang="it-IT" sz="2100" dirty="0"/>
              <a:t> the LHC and </a:t>
            </a:r>
            <a:r>
              <a:rPr lang="it-IT" sz="2100" dirty="0" err="1"/>
              <a:t>significant</a:t>
            </a:r>
            <a:r>
              <a:rPr lang="it-IT" sz="2100" dirty="0"/>
              <a:t> </a:t>
            </a:r>
            <a:r>
              <a:rPr lang="it-IT" sz="2100" dirty="0" err="1"/>
              <a:t>exclusion</a:t>
            </a:r>
            <a:r>
              <a:rPr lang="it-IT" sz="2100" dirty="0"/>
              <a:t> </a:t>
            </a:r>
            <a:r>
              <a:rPr lang="it-IT" sz="2100" dirty="0" err="1"/>
              <a:t>limits</a:t>
            </a:r>
            <a:r>
              <a:rPr lang="it-IT" sz="2100" dirty="0"/>
              <a:t> </a:t>
            </a:r>
            <a:r>
              <a:rPr lang="it-IT" sz="2100" dirty="0" err="1"/>
              <a:t>have</a:t>
            </a:r>
            <a:r>
              <a:rPr lang="it-IT" sz="2100" dirty="0"/>
              <a:t> </a:t>
            </a:r>
            <a:r>
              <a:rPr lang="it-IT" sz="2100" dirty="0" err="1"/>
              <a:t>been</a:t>
            </a:r>
            <a:r>
              <a:rPr lang="it-IT" sz="2100" dirty="0"/>
              <a:t> set in </a:t>
            </a:r>
            <a:r>
              <a:rPr lang="it-IT" sz="2100" dirty="0" err="1"/>
              <a:t>recent</a:t>
            </a:r>
            <a:r>
              <a:rPr lang="it-IT" sz="2100" dirty="0"/>
              <a:t> </a:t>
            </a:r>
            <a:r>
              <a:rPr lang="it-IT" sz="2100" dirty="0" err="1"/>
              <a:t>years</a:t>
            </a:r>
            <a:r>
              <a:rPr lang="it-IT" sz="2100" dirty="0" smtClean="0"/>
              <a:t>.</a:t>
            </a:r>
          </a:p>
          <a:p>
            <a:endParaRPr lang="it-IT" sz="2100" dirty="0" smtClean="0"/>
          </a:p>
          <a:p>
            <a:pPr marL="0" indent="0">
              <a:buNone/>
            </a:pPr>
            <a:endParaRPr lang="it-IT" sz="2100" dirty="0"/>
          </a:p>
          <a:p>
            <a:r>
              <a:rPr lang="it-IT" sz="2100" dirty="0" smtClean="0"/>
              <a:t>  In </a:t>
            </a:r>
            <a:r>
              <a:rPr lang="it-IT" sz="2100" dirty="0" err="1"/>
              <a:t>this</a:t>
            </a:r>
            <a:r>
              <a:rPr lang="it-IT" sz="2100" dirty="0"/>
              <a:t> p</a:t>
            </a:r>
            <a:r>
              <a:rPr lang="it-IT" sz="2100" dirty="0" smtClean="0"/>
              <a:t>oster, </a:t>
            </a:r>
            <a:r>
              <a:rPr lang="it-IT" sz="2100" dirty="0" err="1"/>
              <a:t>we</a:t>
            </a:r>
            <a:r>
              <a:rPr lang="it-IT" sz="2100" dirty="0"/>
              <a:t> </a:t>
            </a:r>
            <a:r>
              <a:rPr lang="it-IT" sz="2100" dirty="0" err="1"/>
              <a:t>describe</a:t>
            </a:r>
            <a:r>
              <a:rPr lang="it-IT" sz="2100" dirty="0"/>
              <a:t> the MATHUSLA </a:t>
            </a:r>
            <a:r>
              <a:rPr lang="it-IT" sz="2100" dirty="0" err="1"/>
              <a:t>surface</a:t>
            </a:r>
            <a:r>
              <a:rPr lang="it-IT" sz="2100" dirty="0"/>
              <a:t> detector </a:t>
            </a:r>
            <a:endParaRPr lang="it-IT" sz="2100" dirty="0" smtClean="0"/>
          </a:p>
          <a:p>
            <a:pPr marL="0" indent="0">
              <a:buNone/>
            </a:pPr>
            <a:r>
              <a:rPr lang="it-IT" sz="2100" dirty="0" smtClean="0"/>
              <a:t>	(</a:t>
            </a:r>
            <a:r>
              <a:rPr lang="it-IT" sz="2100" dirty="0" err="1"/>
              <a:t>MAssive</a:t>
            </a:r>
            <a:r>
              <a:rPr lang="it-IT" sz="2100" dirty="0"/>
              <a:t> Timing </a:t>
            </a:r>
            <a:r>
              <a:rPr lang="it-IT" sz="2100" dirty="0" err="1"/>
              <a:t>Hodoscope</a:t>
            </a:r>
            <a:r>
              <a:rPr lang="it-IT" sz="2100" dirty="0"/>
              <a:t> for Ultra </a:t>
            </a:r>
            <a:r>
              <a:rPr lang="it-IT" sz="2100" dirty="0" err="1"/>
              <a:t>Stable</a:t>
            </a:r>
            <a:r>
              <a:rPr lang="it-IT" sz="2100" dirty="0"/>
              <a:t> </a:t>
            </a:r>
            <a:r>
              <a:rPr lang="it-IT" sz="2100" dirty="0" err="1"/>
              <a:t>neutraL</a:t>
            </a:r>
            <a:r>
              <a:rPr lang="it-IT" sz="2100" dirty="0"/>
              <a:t> </a:t>
            </a:r>
            <a:r>
              <a:rPr lang="it-IT" sz="2100" dirty="0" err="1"/>
              <a:t>pArticles</a:t>
            </a:r>
            <a:r>
              <a:rPr lang="it-IT" sz="2100" dirty="0"/>
              <a:t>)</a:t>
            </a:r>
            <a:r>
              <a:rPr lang="it-IT" sz="2100" baseline="30000" dirty="0"/>
              <a:t> [1]</a:t>
            </a:r>
            <a:r>
              <a:rPr lang="it-IT" sz="2100" dirty="0"/>
              <a:t>, </a:t>
            </a:r>
            <a:endParaRPr lang="it-IT" sz="2100" dirty="0" smtClean="0"/>
          </a:p>
          <a:p>
            <a:pPr marL="0" indent="0">
              <a:buNone/>
            </a:pPr>
            <a:r>
              <a:rPr lang="it-IT" sz="2100" dirty="0" smtClean="0"/>
              <a:t>	</a:t>
            </a:r>
            <a:r>
              <a:rPr lang="it-IT" sz="2100" dirty="0" err="1" smtClean="0"/>
              <a:t>which</a:t>
            </a:r>
            <a:r>
              <a:rPr lang="it-IT" sz="2100" dirty="0" smtClean="0"/>
              <a:t> </a:t>
            </a:r>
            <a:r>
              <a:rPr lang="it-IT" sz="2100" dirty="0"/>
              <a:t>can be </a:t>
            </a:r>
            <a:r>
              <a:rPr lang="it-IT" sz="2100" dirty="0" err="1"/>
              <a:t>implemented</a:t>
            </a:r>
            <a:r>
              <a:rPr lang="it-IT" sz="2100" dirty="0"/>
              <a:t> with </a:t>
            </a:r>
            <a:r>
              <a:rPr lang="it-IT" sz="2100" dirty="0" err="1"/>
              <a:t>existing</a:t>
            </a:r>
            <a:r>
              <a:rPr lang="it-IT" sz="2100" dirty="0"/>
              <a:t> </a:t>
            </a:r>
            <a:r>
              <a:rPr lang="it-IT" sz="2100" dirty="0" err="1"/>
              <a:t>technology</a:t>
            </a:r>
            <a:r>
              <a:rPr lang="it-IT" sz="2100" dirty="0"/>
              <a:t> in time for the </a:t>
            </a:r>
            <a:endParaRPr lang="it-IT" sz="2100" dirty="0" smtClean="0"/>
          </a:p>
          <a:p>
            <a:pPr marL="0" indent="0">
              <a:buNone/>
            </a:pPr>
            <a:r>
              <a:rPr lang="it-IT" sz="2100" dirty="0" smtClean="0"/>
              <a:t>	turn</a:t>
            </a:r>
            <a:r>
              <a:rPr lang="it-IT" sz="2100" dirty="0"/>
              <a:t>-on of the high </a:t>
            </a:r>
            <a:r>
              <a:rPr lang="it-IT" sz="2100" dirty="0" err="1"/>
              <a:t>luminosity</a:t>
            </a:r>
            <a:r>
              <a:rPr lang="it-IT" sz="2100" dirty="0"/>
              <a:t> LHC (HL-LHC).  The MATHUSLA detector </a:t>
            </a:r>
            <a:r>
              <a:rPr lang="it-IT" sz="2100" dirty="0" err="1"/>
              <a:t>will</a:t>
            </a:r>
            <a:r>
              <a:rPr lang="it-IT" sz="2100" dirty="0"/>
              <a:t> </a:t>
            </a:r>
            <a:r>
              <a:rPr lang="it-IT" sz="2100" dirty="0" smtClean="0"/>
              <a:t>	</a:t>
            </a:r>
            <a:r>
              <a:rPr lang="it-IT" sz="2100" dirty="0" err="1" smtClean="0"/>
              <a:t>consist</a:t>
            </a:r>
            <a:r>
              <a:rPr lang="it-IT" sz="2100" dirty="0" smtClean="0"/>
              <a:t> </a:t>
            </a:r>
            <a:r>
              <a:rPr lang="it-IT" sz="2100" dirty="0"/>
              <a:t>of an air-</a:t>
            </a:r>
            <a:r>
              <a:rPr lang="it-IT" sz="2100" dirty="0" err="1"/>
              <a:t>filled</a:t>
            </a:r>
            <a:r>
              <a:rPr lang="it-IT" sz="2100" dirty="0"/>
              <a:t> </a:t>
            </a:r>
            <a:r>
              <a:rPr lang="it-IT" sz="2100" dirty="0" err="1"/>
              <a:t>decay</a:t>
            </a:r>
            <a:r>
              <a:rPr lang="it-IT" sz="2100" dirty="0"/>
              <a:t> volume </a:t>
            </a:r>
            <a:r>
              <a:rPr lang="it-IT" sz="2100" dirty="0" err="1"/>
              <a:t>surrounded</a:t>
            </a:r>
            <a:r>
              <a:rPr lang="it-IT" sz="2100" dirty="0"/>
              <a:t> by </a:t>
            </a:r>
            <a:r>
              <a:rPr lang="it-IT" sz="2100" dirty="0" err="1"/>
              <a:t>charged</a:t>
            </a:r>
            <a:r>
              <a:rPr lang="it-IT" sz="2100" dirty="0"/>
              <a:t> </a:t>
            </a:r>
            <a:r>
              <a:rPr lang="it-IT" sz="2100" dirty="0" err="1"/>
              <a:t>particles</a:t>
            </a:r>
            <a:r>
              <a:rPr lang="it-IT" sz="2100" dirty="0"/>
              <a:t> detectors </a:t>
            </a:r>
            <a:r>
              <a:rPr lang="it-IT" sz="2100" dirty="0" smtClean="0"/>
              <a:t>	(</a:t>
            </a:r>
            <a:r>
              <a:rPr lang="it-IT" sz="2100" dirty="0"/>
              <a:t>top, bottom, and </a:t>
            </a:r>
            <a:r>
              <a:rPr lang="it-IT" sz="2100" dirty="0" err="1"/>
              <a:t>sides</a:t>
            </a:r>
            <a:r>
              <a:rPr lang="it-IT" sz="2100" dirty="0"/>
              <a:t>) </a:t>
            </a:r>
            <a:r>
              <a:rPr lang="it-IT" sz="2100" dirty="0" err="1"/>
              <a:t>that</a:t>
            </a:r>
            <a:r>
              <a:rPr lang="it-IT" sz="2100" dirty="0"/>
              <a:t> </a:t>
            </a:r>
            <a:r>
              <a:rPr lang="it-IT" sz="2100" dirty="0" err="1"/>
              <a:t>provide</a:t>
            </a:r>
            <a:r>
              <a:rPr lang="it-IT" sz="2100" dirty="0"/>
              <a:t> timing and a </a:t>
            </a:r>
            <a:r>
              <a:rPr lang="it-IT" sz="2100" dirty="0" err="1"/>
              <a:t>robust</a:t>
            </a:r>
            <a:r>
              <a:rPr lang="it-IT" sz="2100" dirty="0"/>
              <a:t> </a:t>
            </a:r>
            <a:r>
              <a:rPr lang="it-IT" sz="2100" dirty="0" err="1"/>
              <a:t>multilayer</a:t>
            </a:r>
            <a:r>
              <a:rPr lang="it-IT" sz="2100" dirty="0"/>
              <a:t> </a:t>
            </a:r>
            <a:r>
              <a:rPr lang="it-IT" sz="2100" dirty="0" err="1"/>
              <a:t>tracking</a:t>
            </a:r>
            <a:r>
              <a:rPr lang="it-IT" sz="2100" dirty="0"/>
              <a:t> </a:t>
            </a:r>
            <a:r>
              <a:rPr lang="it-IT" sz="2100" dirty="0" smtClean="0"/>
              <a:t>	</a:t>
            </a:r>
            <a:r>
              <a:rPr lang="it-IT" sz="2100" dirty="0" err="1" smtClean="0"/>
              <a:t>system</a:t>
            </a:r>
            <a:r>
              <a:rPr lang="it-IT" sz="2100" dirty="0" smtClean="0"/>
              <a:t> </a:t>
            </a:r>
            <a:r>
              <a:rPr lang="it-IT" sz="2100" dirty="0" err="1"/>
              <a:t>located</a:t>
            </a:r>
            <a:r>
              <a:rPr lang="it-IT" sz="2100" dirty="0"/>
              <a:t> in the </a:t>
            </a:r>
            <a:r>
              <a:rPr lang="it-IT" sz="2100" dirty="0" err="1"/>
              <a:t>upper</a:t>
            </a:r>
            <a:r>
              <a:rPr lang="it-IT" sz="2100" dirty="0"/>
              <a:t> </a:t>
            </a:r>
            <a:r>
              <a:rPr lang="it-IT" sz="2100" dirty="0" err="1"/>
              <a:t>region</a:t>
            </a:r>
            <a:r>
              <a:rPr lang="it-IT" sz="2100" dirty="0"/>
              <a:t>. </a:t>
            </a:r>
            <a:r>
              <a:rPr lang="it-IT" sz="2100" dirty="0" err="1"/>
              <a:t>Ref</a:t>
            </a:r>
            <a:r>
              <a:rPr lang="it-IT" sz="2100" dirty="0"/>
              <a:t>. [1] </a:t>
            </a:r>
            <a:r>
              <a:rPr lang="it-IT" sz="2100" dirty="0" err="1"/>
              <a:t>proposes</a:t>
            </a:r>
            <a:r>
              <a:rPr lang="it-IT" sz="2100" dirty="0"/>
              <a:t> </a:t>
            </a:r>
            <a:r>
              <a:rPr lang="it-IT" sz="2100" dirty="0" err="1"/>
              <a:t>covering</a:t>
            </a:r>
            <a:r>
              <a:rPr lang="it-IT" sz="2100" dirty="0"/>
              <a:t> a </a:t>
            </a:r>
            <a:r>
              <a:rPr lang="it-IT" sz="2100" dirty="0" err="1"/>
              <a:t>total</a:t>
            </a:r>
            <a:r>
              <a:rPr lang="it-IT" sz="2100" dirty="0"/>
              <a:t> sensitive </a:t>
            </a:r>
            <a:r>
              <a:rPr lang="it-IT" sz="2100" dirty="0" smtClean="0"/>
              <a:t>	area </a:t>
            </a:r>
            <a:r>
              <a:rPr lang="it-IT" sz="2100" dirty="0"/>
              <a:t>of 200 x 200 </a:t>
            </a:r>
            <a:r>
              <a:rPr lang="it-IT" sz="2100" dirty="0" err="1"/>
              <a:t>square</a:t>
            </a:r>
            <a:r>
              <a:rPr lang="it-IT" sz="2100" dirty="0"/>
              <a:t> </a:t>
            </a:r>
            <a:r>
              <a:rPr lang="it-IT" sz="2100" dirty="0" err="1"/>
              <a:t>meters</a:t>
            </a:r>
            <a:r>
              <a:rPr lang="it-IT" sz="2100" dirty="0"/>
              <a:t> on the </a:t>
            </a:r>
            <a:r>
              <a:rPr lang="it-IT" sz="2100" dirty="0" err="1"/>
              <a:t>surface</a:t>
            </a:r>
            <a:r>
              <a:rPr lang="it-IT" sz="2100" dirty="0"/>
              <a:t> in the </a:t>
            </a:r>
            <a:r>
              <a:rPr lang="it-IT" sz="2100" dirty="0" err="1"/>
              <a:t>region</a:t>
            </a:r>
            <a:r>
              <a:rPr lang="it-IT" sz="2100" dirty="0"/>
              <a:t> </a:t>
            </a:r>
            <a:r>
              <a:rPr lang="it-IT" sz="2100" dirty="0" err="1"/>
              <a:t>near</a:t>
            </a:r>
            <a:r>
              <a:rPr lang="it-IT" sz="2100" dirty="0"/>
              <a:t> the </a:t>
            </a:r>
            <a:r>
              <a:rPr lang="it-IT" sz="2100" dirty="0" smtClean="0"/>
              <a:t>	</a:t>
            </a:r>
            <a:r>
              <a:rPr lang="it-IT" sz="2100" dirty="0" err="1" smtClean="0"/>
              <a:t>interaction</a:t>
            </a:r>
            <a:r>
              <a:rPr lang="it-IT" sz="2100" dirty="0" smtClean="0"/>
              <a:t> </a:t>
            </a:r>
            <a:r>
              <a:rPr lang="it-IT" sz="2100" dirty="0" err="1"/>
              <a:t>point</a:t>
            </a:r>
            <a:r>
              <a:rPr lang="it-IT" sz="2100" dirty="0"/>
              <a:t> of ATLAS or CMS detectors for the </a:t>
            </a:r>
            <a:r>
              <a:rPr lang="it-IT" sz="2100" dirty="0" err="1"/>
              <a:t>beginning</a:t>
            </a:r>
            <a:r>
              <a:rPr lang="it-IT" sz="2100" dirty="0"/>
              <a:t> of the HL-</a:t>
            </a:r>
            <a:r>
              <a:rPr lang="it-IT" sz="2100" dirty="0" smtClean="0"/>
              <a:t>LHC 	</a:t>
            </a:r>
            <a:r>
              <a:rPr lang="it-IT" sz="2100" dirty="0" err="1" smtClean="0"/>
              <a:t>run</a:t>
            </a:r>
            <a:r>
              <a:rPr lang="it-IT" sz="2100" dirty="0" smtClean="0"/>
              <a:t>.</a:t>
            </a:r>
          </a:p>
          <a:p>
            <a:pPr marL="0" indent="0">
              <a:buNone/>
            </a:pPr>
            <a:endParaRPr lang="it-IT" sz="2100" dirty="0"/>
          </a:p>
          <a:p>
            <a:pPr marL="342900" lvl="1" indent="-342900">
              <a:buFont typeface="Arial"/>
              <a:buChar char="•"/>
            </a:pPr>
            <a:r>
              <a:rPr lang="en-US" sz="2100" dirty="0"/>
              <a:t>Contact: </a:t>
            </a:r>
            <a:r>
              <a:rPr lang="en-US" sz="2100" u="sng" dirty="0">
                <a:solidFill>
                  <a:schemeClr val="hlink"/>
                </a:solidFill>
                <a:hlinkClick r:id="rId3"/>
              </a:rPr>
              <a:t>mathusla.experiment@cern.ch</a:t>
            </a:r>
            <a:endParaRPr lang="en-US" sz="21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442" y="6274627"/>
            <a:ext cx="82688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[1] </a:t>
            </a:r>
            <a:r>
              <a:rPr lang="it-IT" sz="1400" i="1" dirty="0"/>
              <a:t>New Detectors to </a:t>
            </a:r>
            <a:r>
              <a:rPr lang="it-IT" sz="1400" i="1" dirty="0" err="1"/>
              <a:t>Explore</a:t>
            </a:r>
            <a:r>
              <a:rPr lang="it-IT" sz="1400" i="1" dirty="0"/>
              <a:t> the </a:t>
            </a:r>
            <a:r>
              <a:rPr lang="it-IT" sz="1400" i="1" dirty="0" err="1"/>
              <a:t>Lifetime</a:t>
            </a:r>
            <a:r>
              <a:rPr lang="it-IT" sz="1400" i="1" dirty="0"/>
              <a:t> </a:t>
            </a:r>
            <a:r>
              <a:rPr lang="it-IT" sz="1400" i="1" dirty="0" err="1"/>
              <a:t>Frontier</a:t>
            </a:r>
            <a:r>
              <a:rPr lang="it-IT" sz="1400" dirty="0"/>
              <a:t>, </a:t>
            </a:r>
            <a:r>
              <a:rPr lang="it-IT" sz="1400" dirty="0" err="1"/>
              <a:t>J</a:t>
            </a:r>
            <a:r>
              <a:rPr lang="it-IT" sz="1400" dirty="0"/>
              <a:t>. P. Chou, D. </a:t>
            </a:r>
            <a:r>
              <a:rPr lang="it-IT" sz="1400" dirty="0" err="1"/>
              <a:t>Curtin</a:t>
            </a:r>
            <a:r>
              <a:rPr lang="it-IT" sz="1400" dirty="0"/>
              <a:t>, H. </a:t>
            </a:r>
            <a:r>
              <a:rPr lang="it-IT" sz="1400" dirty="0" err="1"/>
              <a:t>J</a:t>
            </a:r>
            <a:r>
              <a:rPr lang="it-IT" sz="1400" dirty="0"/>
              <a:t>. </a:t>
            </a:r>
            <a:r>
              <a:rPr lang="it-IT" sz="1400" dirty="0" err="1"/>
              <a:t>Lubatti</a:t>
            </a:r>
            <a:r>
              <a:rPr lang="it-IT" sz="1400" dirty="0"/>
              <a:t>, arXiv:1606.06298 [</a:t>
            </a:r>
            <a:r>
              <a:rPr lang="it-IT" sz="1400" dirty="0" err="1"/>
              <a:t>hep-ph</a:t>
            </a:r>
            <a:r>
              <a:rPr lang="it-IT" sz="1400" dirty="0"/>
              <a:t>]</a:t>
            </a:r>
          </a:p>
          <a:p>
            <a:endParaRPr lang="en-US" dirty="0"/>
          </a:p>
        </p:txBody>
      </p:sp>
      <p:pic>
        <p:nvPicPr>
          <p:cNvPr id="8" name="Picture 7" descr="gio_pictur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0" t="1" r="14564" b="29775"/>
          <a:stretch/>
        </p:blipFill>
        <p:spPr>
          <a:xfrm>
            <a:off x="7617283" y="749646"/>
            <a:ext cx="1526715" cy="133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64899"/>
      </p:ext>
    </p:extLst>
  </p:cSld>
  <p:clrMapOvr>
    <a:masterClrMapping/>
  </p:clrMapOvr>
</p:sld>
</file>

<file path=ppt/theme/theme1.xml><?xml version="1.0" encoding="utf-8"?>
<a:theme xmlns:a="http://schemas.openxmlformats.org/drawingml/2006/main" name="BIOforIU_USalento_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BIOforIU_USalento_layout.thmx</Template>
  <TotalTime>32</TotalTime>
  <Words>139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BIOforIU_USalento_layout</vt:lpstr>
      <vt:lpstr>Ultra long-lived particles searches with MATHUSLA G. Marsella on behalf of MATHUSLA Coll.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 long-lived particles searches with MATHUSLA G. Marsella on behalf of MATHUSLA Coll.</dc:title>
  <dc:creator>Giovanni Marsella</dc:creator>
  <cp:lastModifiedBy>Giovanni Marsella</cp:lastModifiedBy>
  <cp:revision>4</cp:revision>
  <dcterms:created xsi:type="dcterms:W3CDTF">2018-05-22T14:54:06Z</dcterms:created>
  <dcterms:modified xsi:type="dcterms:W3CDTF">2018-05-29T16:25:35Z</dcterms:modified>
</cp:coreProperties>
</file>