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80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99591" y="157268"/>
            <a:ext cx="6336704" cy="463420"/>
          </a:xfrm>
          <a:prstGeom prst="rect">
            <a:avLst/>
          </a:prstGeom>
          <a:noFill/>
        </p:spPr>
        <p:txBody>
          <a:bodyPr wrap="square" lIns="93179" tIns="46589" rIns="93179" bIns="46589" rtlCol="0">
            <a:spAutoFit/>
          </a:bodyPr>
          <a:lstStyle/>
          <a:p>
            <a:pPr algn="ctr"/>
            <a:r>
              <a:rPr lang="en-US" sz="2400" dirty="0"/>
              <a:t>Spatial resolution of triple-GEM detectors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58007" y="54868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/>
              <a:t>V. N. Kudryavtsev, </a:t>
            </a:r>
            <a:r>
              <a:rPr lang="en-US" sz="1400" u="sng" dirty="0"/>
              <a:t>T. V. Maltsev</a:t>
            </a:r>
            <a:r>
              <a:rPr lang="en-US" sz="1400" dirty="0"/>
              <a:t>, L. I. Shekhtman</a:t>
            </a:r>
          </a:p>
          <a:p>
            <a:pPr algn="ctr"/>
            <a:r>
              <a:rPr lang="en-US" sz="1000" dirty="0"/>
              <a:t>Budker Institute of Nuclear Physics, </a:t>
            </a:r>
            <a:r>
              <a:rPr lang="en-US" sz="1000" dirty="0" smtClean="0"/>
              <a:t>Novosibirsk </a:t>
            </a:r>
            <a:r>
              <a:rPr lang="en-US" sz="1000" dirty="0"/>
              <a:t>State University</a:t>
            </a:r>
            <a:r>
              <a:rPr lang="en-US" sz="1000" dirty="0" smtClean="0"/>
              <a:t>, </a:t>
            </a:r>
            <a:r>
              <a:rPr lang="en-US" sz="1000" dirty="0"/>
              <a:t>Russia</a:t>
            </a:r>
            <a:r>
              <a:rPr lang="ru-RU" sz="1000" dirty="0"/>
              <a:t>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8007" y="971029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50" dirty="0">
                <a:cs typeface="Times New Roman" pitchFamily="18" charset="0"/>
              </a:rPr>
              <a:t>PM2018 - 14th Pisa Meeting on Advanced </a:t>
            </a:r>
            <a:r>
              <a:rPr lang="en-US" sz="1050" dirty="0" smtClean="0">
                <a:cs typeface="Times New Roman" pitchFamily="18" charset="0"/>
              </a:rPr>
              <a:t>Detectors,</a:t>
            </a:r>
            <a:r>
              <a:rPr lang="en-US" sz="1050" dirty="0">
                <a:cs typeface="Times New Roman" pitchFamily="18" charset="0"/>
              </a:rPr>
              <a:t> Isola d’Elba, </a:t>
            </a:r>
            <a:r>
              <a:rPr lang="en-US" sz="1050" dirty="0" smtClean="0">
                <a:cs typeface="Times New Roman" pitchFamily="18" charset="0"/>
              </a:rPr>
              <a:t>Italy</a:t>
            </a:r>
            <a:endParaRPr lang="ru-RU" sz="1050" dirty="0"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-15548" y="1010345"/>
                <a:ext cx="9117451" cy="2231083"/>
              </a:xfrm>
              <a:prstGeom prst="rect">
                <a:avLst/>
              </a:prstGeom>
              <a:noFill/>
            </p:spPr>
            <p:txBody>
              <a:bodyPr wrap="square" lIns="93179" tIns="46589" rIns="93179" bIns="46589" rtlCol="0">
                <a:spAutoFit/>
              </a:bodyPr>
              <a:lstStyle/>
              <a:p>
                <a:r>
                  <a:rPr lang="en-US" sz="1200" b="1" dirty="0" smtClean="0">
                    <a:cs typeface="Times New Roman" panose="02020603050405020304" pitchFamily="18" charset="0"/>
                  </a:rPr>
                  <a:t>General results</a:t>
                </a:r>
              </a:p>
              <a:p>
                <a:endParaRPr lang="en-US" sz="1200" dirty="0" smtClean="0"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1200" dirty="0" smtClean="0">
                    <a:cs typeface="Times New Roman" panose="02020603050405020304" pitchFamily="18" charset="0"/>
                  </a:rPr>
                  <a:t>Detailed simulation </a:t>
                </a:r>
                <a:r>
                  <a:rPr lang="en-US" sz="1200" dirty="0">
                    <a:cs typeface="Times New Roman" panose="02020603050405020304" pitchFamily="18" charset="0"/>
                  </a:rPr>
                  <a:t>of electron transport in </a:t>
                </a:r>
                <a:r>
                  <a:rPr lang="en-US" sz="1200" dirty="0" smtClean="0">
                    <a:cs typeface="Times New Roman" panose="02020603050405020304" pitchFamily="18" charset="0"/>
                  </a:rPr>
                  <a:t>the triple-GEM </a:t>
                </a:r>
                <a:r>
                  <a:rPr lang="en-US" sz="1200" dirty="0">
                    <a:cs typeface="Times New Roman" panose="02020603050405020304" pitchFamily="18" charset="0"/>
                  </a:rPr>
                  <a:t>detector, filled with Ar-CO</a:t>
                </a:r>
                <a:r>
                  <a:rPr lang="en-US" sz="1200" baseline="-25000" dirty="0">
                    <a:cs typeface="Times New Roman" panose="02020603050405020304" pitchFamily="18" charset="0"/>
                  </a:rPr>
                  <a:t>2</a:t>
                </a:r>
                <a:r>
                  <a:rPr lang="en-US" sz="1200" dirty="0">
                    <a:cs typeface="Times New Roman" panose="02020603050405020304" pitchFamily="18" charset="0"/>
                  </a:rPr>
                  <a:t>(25</a:t>
                </a:r>
                <a:r>
                  <a:rPr lang="en-US" sz="1200" dirty="0" smtClean="0">
                    <a:cs typeface="Times New Roman" panose="02020603050405020304" pitchFamily="18" charset="0"/>
                  </a:rPr>
                  <a:t>%), performed with </a:t>
                </a:r>
                <a:r>
                  <a:rPr lang="en-US" sz="1200" dirty="0">
                    <a:cs typeface="Times New Roman" panose="02020603050405020304" pitchFamily="18" charset="0"/>
                  </a:rPr>
                  <a:t>ANSYS and Garfield</a:t>
                </a:r>
                <a:r>
                  <a:rPr lang="en-US" sz="1200" dirty="0" smtClean="0">
                    <a:cs typeface="Times New Roman" panose="02020603050405020304" pitchFamily="18" charset="0"/>
                  </a:rPr>
                  <a:t>++, demonstrates that coefficient </a:t>
                </a:r>
                <a:r>
                  <a:rPr lang="en-US" sz="1200" dirty="0">
                    <a:cs typeface="Times New Roman" panose="02020603050405020304" pitchFamily="18" charset="0"/>
                  </a:rPr>
                  <a:t>of effective transverse </a:t>
                </a:r>
                <a:r>
                  <a:rPr lang="en-US" sz="1200" dirty="0" smtClean="0">
                    <a:cs typeface="Times New Roman" panose="02020603050405020304" pitchFamily="18" charset="0"/>
                  </a:rPr>
                  <a:t>diffusion is </a:t>
                </a:r>
                <a:r>
                  <a:rPr lang="en-US" sz="1200" dirty="0">
                    <a:cs typeface="Times New Roman" panose="02020603050405020304" pitchFamily="18" charset="0"/>
                  </a:rPr>
                  <a:t>300±20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12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1200" i="1">
                            <a:latin typeface="Cambria Math"/>
                            <a:cs typeface="Times New Roman" panose="02020603050405020304" pitchFamily="18" charset="0"/>
                          </a:rPr>
                          <m:t>μ</m:t>
                        </m:r>
                        <m:r>
                          <a:rPr lang="en-US" sz="1200" i="1">
                            <a:latin typeface="Cambria Math"/>
                            <a:cs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2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2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𝑐𝑚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200" dirty="0" smtClean="0">
                    <a:cs typeface="Times New Roman" panose="02020603050405020304" pitchFamily="18" charset="0"/>
                  </a:rPr>
                  <a:t>.</a:t>
                </a:r>
                <a:endParaRPr lang="en-US" sz="1200" dirty="0"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1200" dirty="0" smtClean="0">
                    <a:cs typeface="Times New Roman" panose="02020603050405020304" pitchFamily="18" charset="0"/>
                  </a:rPr>
                  <a:t>Effect </a:t>
                </a:r>
                <a:r>
                  <a:rPr lang="en-US" sz="1200" dirty="0">
                    <a:cs typeface="Times New Roman" panose="02020603050405020304" pitchFamily="18" charset="0"/>
                  </a:rPr>
                  <a:t>of electron cloud </a:t>
                </a:r>
                <a:r>
                  <a:rPr lang="en-US" sz="1200" dirty="0" smtClean="0">
                    <a:cs typeface="Times New Roman" panose="02020603050405020304" pitchFamily="18" charset="0"/>
                  </a:rPr>
                  <a:t>compression </a:t>
                </a:r>
                <a:r>
                  <a:rPr lang="en-US" sz="1200" dirty="0">
                    <a:cs typeface="Times New Roman" panose="02020603050405020304" pitchFamily="18" charset="0"/>
                  </a:rPr>
                  <a:t>due to GEM </a:t>
                </a:r>
                <a:r>
                  <a:rPr lang="en-US" sz="1200" dirty="0" smtClean="0">
                    <a:cs typeface="Times New Roman" panose="02020603050405020304" pitchFamily="18" charset="0"/>
                  </a:rPr>
                  <a:t>operation </a:t>
                </a:r>
                <a:r>
                  <a:rPr lang="en-US" sz="1200" dirty="0">
                    <a:cs typeface="Times New Roman" panose="02020603050405020304" pitchFamily="18" charset="0"/>
                  </a:rPr>
                  <a:t>up to 15% </a:t>
                </a:r>
                <a:r>
                  <a:rPr lang="en-US" sz="1200" dirty="0" smtClean="0">
                    <a:cs typeface="Times New Roman" panose="02020603050405020304" pitchFamily="18" charset="0"/>
                  </a:rPr>
                  <a:t>in </a:t>
                </a:r>
                <a:r>
                  <a:rPr lang="en-US" sz="1200" dirty="0">
                    <a:cs typeface="Times New Roman" panose="02020603050405020304" pitchFamily="18" charset="0"/>
                  </a:rPr>
                  <a:t>comparison with uniform electric field was observed.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1200" dirty="0" smtClean="0">
                    <a:cs typeface="Times New Roman" panose="02020603050405020304" pitchFamily="18" charset="0"/>
                  </a:rPr>
                  <a:t>Simulation </a:t>
                </a:r>
                <a:r>
                  <a:rPr lang="en-US" sz="1200" dirty="0">
                    <a:cs typeface="Times New Roman" panose="02020603050405020304" pitchFamily="18" charset="0"/>
                  </a:rPr>
                  <a:t>of detector </a:t>
                </a:r>
                <a:r>
                  <a:rPr lang="en-US" sz="1200" dirty="0" smtClean="0">
                    <a:cs typeface="Times New Roman" panose="02020603050405020304" pitchFamily="18" charset="0"/>
                  </a:rPr>
                  <a:t>response with GEANT4 and HEED </a:t>
                </a:r>
                <a:r>
                  <a:rPr lang="en-US" sz="1200" dirty="0">
                    <a:cs typeface="Times New Roman" panose="02020603050405020304" pitchFamily="18" charset="0"/>
                  </a:rPr>
                  <a:t>shows essential influence of </a:t>
                </a:r>
                <a:r>
                  <a:rPr lang="en-US" sz="1200" dirty="0" smtClean="0">
                    <a:cs typeface="Times New Roman" panose="02020603050405020304" pitchFamily="18" charset="0"/>
                  </a:rPr>
                  <a:t>Centre Of Gravity calculation </a:t>
                </a:r>
                <a:r>
                  <a:rPr lang="en-US" sz="1200" dirty="0">
                    <a:cs typeface="Times New Roman" panose="02020603050405020304" pitchFamily="18" charset="0"/>
                  </a:rPr>
                  <a:t>on the counted spatial resolution. At the same time, physical minimum </a:t>
                </a:r>
                <a:r>
                  <a:rPr lang="en-US" sz="1200" dirty="0" smtClean="0">
                    <a:cs typeface="Times New Roman" panose="02020603050405020304" pitchFamily="18" charset="0"/>
                  </a:rPr>
                  <a:t>of </a:t>
                </a:r>
                <a:r>
                  <a:rPr lang="en-US" sz="1200" dirty="0">
                    <a:cs typeface="Times New Roman" panose="02020603050405020304" pitchFamily="18" charset="0"/>
                  </a:rPr>
                  <a:t>10 – 15 </a:t>
                </a:r>
                <a:r>
                  <a:rPr lang="el-GR" sz="1200" dirty="0">
                    <a:cs typeface="Times New Roman" panose="02020603050405020304" pitchFamily="18" charset="0"/>
                  </a:rPr>
                  <a:t>μ</a:t>
                </a:r>
                <a:r>
                  <a:rPr lang="en-US" sz="1200" dirty="0">
                    <a:cs typeface="Times New Roman" panose="02020603050405020304" pitchFamily="18" charset="0"/>
                  </a:rPr>
                  <a:t>m spatial resolution</a:t>
                </a:r>
                <a:r>
                  <a:rPr lang="en-US" sz="1200" dirty="0" smtClean="0">
                    <a:cs typeface="Times New Roman" panose="02020603050405020304" pitchFamily="18" charset="0"/>
                  </a:rPr>
                  <a:t> level </a:t>
                </a:r>
                <a:r>
                  <a:rPr lang="en-US" sz="1200" dirty="0">
                    <a:cs typeface="Times New Roman" panose="02020603050405020304" pitchFamily="18" charset="0"/>
                  </a:rPr>
                  <a:t>is determined </a:t>
                </a:r>
                <a:r>
                  <a:rPr lang="en-US" sz="1200">
                    <a:cs typeface="Times New Roman" panose="02020603050405020304" pitchFamily="18" charset="0"/>
                  </a:rPr>
                  <a:t>by </a:t>
                </a:r>
                <a:r>
                  <a:rPr lang="en-US" sz="1200" smtClean="0">
                    <a:cs typeface="Times New Roman" panose="02020603050405020304" pitchFamily="18" charset="0"/>
                  </a:rPr>
                  <a:t>delta-electron</a:t>
                </a:r>
                <a:r>
                  <a:rPr lang="en-US" sz="1200">
                    <a:cs typeface="Times New Roman" panose="02020603050405020304" pitchFamily="18" charset="0"/>
                  </a:rPr>
                  <a:t>s</a:t>
                </a:r>
                <a:r>
                  <a:rPr lang="en-US" sz="1200" smtClean="0">
                    <a:cs typeface="Times New Roman" panose="02020603050405020304" pitchFamily="18" charset="0"/>
                  </a:rPr>
                  <a:t> </a:t>
                </a:r>
                <a:r>
                  <a:rPr lang="en-US" sz="1200" dirty="0">
                    <a:cs typeface="Times New Roman" panose="02020603050405020304" pitchFamily="18" charset="0"/>
                  </a:rPr>
                  <a:t>space distribution.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1200" dirty="0" smtClean="0">
                    <a:cs typeface="Times New Roman" panose="02020603050405020304" pitchFamily="18" charset="0"/>
                  </a:rPr>
                  <a:t>Assembled triple-GEM detector </a:t>
                </a:r>
                <a:r>
                  <a:rPr lang="en-US" sz="1200" dirty="0">
                    <a:cs typeface="Times New Roman" panose="02020603050405020304" pitchFamily="18" charset="0"/>
                  </a:rPr>
                  <a:t>with 250 </a:t>
                </a:r>
                <a:r>
                  <a:rPr lang="el-GR" sz="1200" dirty="0">
                    <a:cs typeface="Times New Roman" panose="02020603050405020304" pitchFamily="18" charset="0"/>
                  </a:rPr>
                  <a:t>μ</a:t>
                </a:r>
                <a:r>
                  <a:rPr lang="en-US" sz="1200" dirty="0" smtClean="0">
                    <a:cs typeface="Times New Roman" panose="02020603050405020304" pitchFamily="18" charset="0"/>
                  </a:rPr>
                  <a:t>m </a:t>
                </a:r>
                <a:r>
                  <a:rPr lang="en-US" sz="1200" dirty="0">
                    <a:cs typeface="Times New Roman" panose="02020603050405020304" pitchFamily="18" charset="0"/>
                  </a:rPr>
                  <a:t>strip </a:t>
                </a:r>
                <a:r>
                  <a:rPr lang="en-US" sz="1200" dirty="0" smtClean="0">
                    <a:cs typeface="Times New Roman" panose="02020603050405020304" pitchFamily="18" charset="0"/>
                  </a:rPr>
                  <a:t>pitch for Extracted Beam Facility (EBF) at BINP demonstrates </a:t>
                </a:r>
                <a:r>
                  <a:rPr lang="en-US" sz="1200" dirty="0">
                    <a:cs typeface="Times New Roman" panose="02020603050405020304" pitchFamily="18" charset="0"/>
                  </a:rPr>
                  <a:t>stable operation with gas gain up to 5×10</a:t>
                </a:r>
                <a:r>
                  <a:rPr lang="en-US" sz="1200" baseline="30000" dirty="0">
                    <a:cs typeface="Times New Roman" panose="02020603050405020304" pitchFamily="18" charset="0"/>
                  </a:rPr>
                  <a:t>4</a:t>
                </a:r>
                <a:r>
                  <a:rPr lang="en-US" sz="1200" dirty="0">
                    <a:cs typeface="Times New Roman" panose="02020603050405020304" pitchFamily="18" charset="0"/>
                  </a:rPr>
                  <a:t> and the detection efficiency exceeding </a:t>
                </a:r>
                <a:r>
                  <a:rPr lang="en-US" sz="1200" dirty="0" smtClean="0">
                    <a:cs typeface="Times New Roman" panose="02020603050405020304" pitchFamily="18" charset="0"/>
                  </a:rPr>
                  <a:t>99.5% for gain higher than 3×10</a:t>
                </a:r>
                <a:r>
                  <a:rPr lang="en-US" sz="1200" baseline="30000" dirty="0" smtClean="0">
                    <a:cs typeface="Times New Roman" panose="02020603050405020304" pitchFamily="18" charset="0"/>
                  </a:rPr>
                  <a:t>4</a:t>
                </a:r>
                <a:r>
                  <a:rPr lang="en-US" sz="1200" dirty="0" smtClean="0">
                    <a:cs typeface="Times New Roman" panose="02020603050405020304" pitchFamily="18" charset="0"/>
                  </a:rPr>
                  <a:t>.</a:t>
                </a:r>
                <a:endParaRPr lang="en-US" sz="1200" dirty="0"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1200" dirty="0">
                    <a:cs typeface="Times New Roman" panose="02020603050405020304" pitchFamily="18" charset="0"/>
                  </a:rPr>
                  <a:t>Spatial </a:t>
                </a:r>
                <a:r>
                  <a:rPr lang="en-US" sz="1200" dirty="0" smtClean="0">
                    <a:cs typeface="Times New Roman" panose="02020603050405020304" pitchFamily="18" charset="0"/>
                  </a:rPr>
                  <a:t>resolution of </a:t>
                </a:r>
                <a:r>
                  <a:rPr lang="en-US" sz="1200" dirty="0">
                    <a:cs typeface="Times New Roman" panose="02020603050405020304" pitchFamily="18" charset="0"/>
                  </a:rPr>
                  <a:t>EBF-detector </a:t>
                </a:r>
                <a:r>
                  <a:rPr lang="en-US" sz="1200" dirty="0" smtClean="0">
                    <a:cs typeface="Times New Roman" panose="02020603050405020304" pitchFamily="18" charset="0"/>
                  </a:rPr>
                  <a:t>for orthogonal electron tracks is </a:t>
                </a:r>
                <a:r>
                  <a:rPr lang="en-US" sz="1200" dirty="0">
                    <a:cs typeface="Times New Roman" panose="02020603050405020304" pitchFamily="18" charset="0"/>
                  </a:rPr>
                  <a:t>measured as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12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1200" i="1">
                              <a:latin typeface="Cambria Math"/>
                            </a:rPr>
                            <m:t>𝐸𝐵𝐹</m:t>
                          </m:r>
                          <m:r>
                            <a:rPr lang="en-US" sz="1200" i="1">
                              <a:latin typeface="Cambria Math"/>
                            </a:rPr>
                            <m:t>−</m:t>
                          </m:r>
                          <m:r>
                            <a:rPr lang="en-US" sz="1200" i="1">
                              <a:latin typeface="Cambria Math"/>
                            </a:rPr>
                            <m:t>𝑑𝑒𝑡𝑒𝑐𝑡𝑜𝑟</m:t>
                          </m:r>
                        </m:sub>
                      </m:sSub>
                      <m:r>
                        <a:rPr lang="ru-RU" sz="1200">
                          <a:latin typeface="Cambria Math"/>
                        </a:rPr>
                        <m:t>=</m:t>
                      </m:r>
                      <m:r>
                        <a:rPr lang="ru-RU" sz="1200" i="1">
                          <a:latin typeface="Cambria Math"/>
                        </a:rPr>
                        <m:t>31</m:t>
                      </m:r>
                      <m:r>
                        <a:rPr lang="en-US" sz="1200">
                          <a:latin typeface="Cambria Math"/>
                        </a:rPr>
                        <m:t>.</m:t>
                      </m:r>
                      <m:r>
                        <a:rPr lang="ru-RU" sz="1200">
                          <a:latin typeface="Cambria Math"/>
                        </a:rPr>
                        <m:t>5</m:t>
                      </m:r>
                      <m:r>
                        <a:rPr lang="ru-RU" sz="120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ru-RU" sz="1200" i="1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sz="120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ru-RU" sz="1200" i="1">
                          <a:latin typeface="Cambria Math"/>
                          <a:ea typeface="Cambria Math"/>
                        </a:rPr>
                        <m:t>9</m:t>
                      </m:r>
                      <m:r>
                        <a:rPr lang="ru-RU" sz="1200"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ctrlPr>
                            <a:rPr lang="ru-RU" sz="12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200">
                              <a:latin typeface="Cambria Math"/>
                              <a:ea typeface="Cambria Math"/>
                            </a:rPr>
                            <m:t>stat</m:t>
                          </m:r>
                          <m:r>
                            <a:rPr lang="en-US" sz="1200">
                              <a:latin typeface="Cambria Math"/>
                              <a:ea typeface="Cambria Math"/>
                            </a:rPr>
                            <m:t>.</m:t>
                          </m:r>
                        </m:e>
                      </m:d>
                      <m:sPre>
                        <m:sPrePr>
                          <m:ctrlPr>
                            <a:rPr lang="ru-RU" sz="1200" i="1">
                              <a:latin typeface="Cambria Math"/>
                              <a:ea typeface="Cambria Math"/>
                            </a:rPr>
                          </m:ctrlPr>
                        </m:sPrePr>
                        <m:sub>
                          <m:r>
                            <a:rPr lang="ru-RU" sz="120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ru-RU" sz="1200" i="1">
                              <a:latin typeface="Cambria Math"/>
                              <a:ea typeface="Cambria Math"/>
                            </a:rPr>
                            <m:t>7</m:t>
                          </m:r>
                          <m:r>
                            <a:rPr lang="en-US" sz="120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ru-RU" sz="1200" i="1">
                              <a:latin typeface="Cambria Math"/>
                              <a:ea typeface="Cambria Math"/>
                            </a:rPr>
                            <m:t>5</m:t>
                          </m:r>
                        </m:sub>
                        <m:sup>
                          <m:r>
                            <a:rPr lang="ru-RU" sz="1200">
                              <a:latin typeface="Cambria Math"/>
                            </a:rPr>
                            <m:t>+6</m:t>
                          </m:r>
                          <m:r>
                            <a:rPr lang="en-US" sz="1200">
                              <a:latin typeface="Cambria Math"/>
                            </a:rPr>
                            <m:t>.</m:t>
                          </m:r>
                          <m:r>
                            <a:rPr lang="ru-RU" sz="1200" i="1">
                              <a:latin typeface="Cambria Math"/>
                            </a:rPr>
                            <m:t>9</m:t>
                          </m:r>
                        </m:sup>
                        <m:e>
                          <m:d>
                            <m:dPr>
                              <m:ctrlPr>
                                <a:rPr lang="ru-RU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/>
                                </a:rPr>
                                <m:t>syst</m:t>
                              </m:r>
                              <m:r>
                                <a:rPr lang="en-US" sz="1200">
                                  <a:latin typeface="Cambria Math"/>
                                </a:rPr>
                                <m:t>.</m:t>
                              </m:r>
                            </m:e>
                          </m:d>
                        </m:e>
                      </m:sPre>
                      <m:r>
                        <a:rPr lang="ru-RU" sz="1200">
                          <a:latin typeface="Cambria Math"/>
                        </a:rPr>
                        <m:t> </m:t>
                      </m:r>
                      <m:r>
                        <a:rPr lang="el-GR" sz="1200" i="1">
                          <a:latin typeface="Cambria Math"/>
                        </a:rPr>
                        <m:t>𝜇</m:t>
                      </m:r>
                      <m:r>
                        <a:rPr lang="en-US" sz="1200" i="1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548" y="1010345"/>
                <a:ext cx="9117451" cy="22310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524541" y="6273694"/>
            <a:ext cx="386194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cs typeface="Times New Roman" panose="02020603050405020304" pitchFamily="18" charset="0"/>
              </a:rPr>
              <a:t>Triple-GEM detector spatial resolution as a function of strip pitch for the readout structure of DEUTERON and </a:t>
            </a:r>
            <a:r>
              <a:rPr lang="en-US" sz="900" dirty="0" smtClean="0">
                <a:cs typeface="Times New Roman" panose="02020603050405020304" pitchFamily="18" charset="0"/>
              </a:rPr>
              <a:t>EBF detector types</a:t>
            </a:r>
            <a:r>
              <a:rPr lang="en-US" sz="900" dirty="0">
                <a:cs typeface="Times New Roman" panose="02020603050405020304" pitchFamily="18" charset="0"/>
              </a:rPr>
              <a:t>, obtained in the simulation for SNR = 150, in comparison with the experimental results</a:t>
            </a:r>
            <a:endParaRPr lang="ru-RU" sz="9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34088" y="6260529"/>
            <a:ext cx="362270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cs typeface="Times New Roman" panose="02020603050405020304" pitchFamily="18" charset="0"/>
              </a:rPr>
              <a:t>Spatial resolution as a function of track angle, determined in the experiments with 1 GeV electrons after correction for multiple scattering and limited resolution of the tracking detectors</a:t>
            </a:r>
            <a:endParaRPr lang="ru-RU" sz="9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9" y="3351199"/>
            <a:ext cx="4657394" cy="299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801" y="3436661"/>
            <a:ext cx="4363283" cy="282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570084"/>
            <a:ext cx="1884197" cy="134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227" y="0"/>
            <a:ext cx="995857" cy="128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688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296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23</cp:revision>
  <dcterms:created xsi:type="dcterms:W3CDTF">2018-05-24T09:11:45Z</dcterms:created>
  <dcterms:modified xsi:type="dcterms:W3CDTF">2018-05-24T10:09:10Z</dcterms:modified>
</cp:coreProperties>
</file>