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8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5416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578099" y="5991225"/>
            <a:ext cx="7848602" cy="40640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578099" y="4365624"/>
            <a:ext cx="7848602" cy="62230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625599" y="1219199"/>
            <a:ext cx="9753602" cy="7315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830512" y="1695449"/>
            <a:ext cx="7334251" cy="44386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578099" y="6257925"/>
            <a:ext cx="7848602" cy="10668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78099" y="7362825"/>
            <a:ext cx="7848602" cy="8477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3400"/>
            <a:ext cx="314859" cy="317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578099" y="3638549"/>
            <a:ext cx="7848602" cy="2476502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6664325" y="1695449"/>
            <a:ext cx="4000501" cy="6172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339974" y="1695449"/>
            <a:ext cx="4000501" cy="299085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39974" y="4791074"/>
            <a:ext cx="4000501" cy="307657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3171824"/>
            <a:ext cx="8324852" cy="4714877"/>
          </a:xfrm>
          <a:prstGeom prst="rect">
            <a:avLst/>
          </a:prstGeom>
        </p:spPr>
        <p:txBody>
          <a:bodyPr anchor="ctr"/>
          <a:lstStyle>
            <a:lvl1pPr marL="419805" indent="-419805" algn="l">
              <a:spcBef>
                <a:spcPts val="4200"/>
              </a:spcBef>
              <a:buSzPct val="75000"/>
              <a:buChar char="•"/>
              <a:defRPr sz="3400"/>
            </a:lvl1pPr>
            <a:lvl2pPr marL="864305" indent="-419805" algn="l">
              <a:spcBef>
                <a:spcPts val="4200"/>
              </a:spcBef>
              <a:buSzPct val="75000"/>
              <a:buChar char="•"/>
              <a:defRPr sz="3400"/>
            </a:lvl2pPr>
            <a:lvl3pPr marL="1308805" indent="-419805" algn="l">
              <a:spcBef>
                <a:spcPts val="4200"/>
              </a:spcBef>
              <a:buSzPct val="75000"/>
              <a:buChar char="•"/>
              <a:defRPr sz="3400"/>
            </a:lvl3pPr>
            <a:lvl4pPr marL="1753305" indent="-419805" algn="l">
              <a:spcBef>
                <a:spcPts val="4200"/>
              </a:spcBef>
              <a:buSzPct val="75000"/>
              <a:buChar char="•"/>
              <a:defRPr sz="3400"/>
            </a:lvl4pPr>
            <a:lvl5pPr marL="2197805" indent="-419805" algn="l">
              <a:spcBef>
                <a:spcPts val="4200"/>
              </a:spcBef>
              <a:buSzPct val="75000"/>
              <a:buChar char="•"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6664325" y="3171824"/>
            <a:ext cx="4000501" cy="47148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39974" y="3171824"/>
            <a:ext cx="4000501" cy="4714877"/>
          </a:xfrm>
          <a:prstGeom prst="rect">
            <a:avLst/>
          </a:prstGeom>
        </p:spPr>
        <p:txBody>
          <a:bodyPr anchor="ctr"/>
          <a:lstStyle>
            <a:lvl1pPr marL="318407" indent="-318407" algn="l">
              <a:spcBef>
                <a:spcPts val="3200"/>
              </a:spcBef>
              <a:buSzPct val="75000"/>
              <a:buChar char="•"/>
              <a:defRPr sz="2600"/>
            </a:lvl1pPr>
            <a:lvl2pPr marL="661307" indent="-318407" algn="l">
              <a:spcBef>
                <a:spcPts val="3200"/>
              </a:spcBef>
              <a:buSzPct val="75000"/>
              <a:buChar char="•"/>
              <a:defRPr sz="2600"/>
            </a:lvl2pPr>
            <a:lvl3pPr marL="1004207" indent="-318407" algn="l">
              <a:spcBef>
                <a:spcPts val="3200"/>
              </a:spcBef>
              <a:buSzPct val="75000"/>
              <a:buChar char="•"/>
              <a:defRPr sz="2600"/>
            </a:lvl3pPr>
            <a:lvl4pPr marL="1347107" indent="-318407" algn="l">
              <a:spcBef>
                <a:spcPts val="3200"/>
              </a:spcBef>
              <a:buSzPct val="75000"/>
              <a:buChar char="•"/>
              <a:defRPr sz="2600"/>
            </a:lvl4pPr>
            <a:lvl5pPr marL="1690007" indent="-318407" algn="l">
              <a:spcBef>
                <a:spcPts val="3200"/>
              </a:spcBef>
              <a:buSzPct val="75000"/>
              <a:buChar char="•"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171699"/>
            <a:ext cx="8324852" cy="5410202"/>
          </a:xfrm>
          <a:prstGeom prst="rect">
            <a:avLst/>
          </a:prstGeom>
        </p:spPr>
        <p:txBody>
          <a:bodyPr anchor="ctr"/>
          <a:lstStyle>
            <a:lvl1pPr marL="419805" indent="-419805" algn="l">
              <a:spcBef>
                <a:spcPts val="4200"/>
              </a:spcBef>
              <a:buSzPct val="75000"/>
              <a:buChar char="•"/>
              <a:defRPr sz="3400"/>
            </a:lvl1pPr>
            <a:lvl2pPr marL="864305" indent="-419805" algn="l">
              <a:spcBef>
                <a:spcPts val="4200"/>
              </a:spcBef>
              <a:buSzPct val="75000"/>
              <a:buChar char="•"/>
              <a:defRPr sz="3400"/>
            </a:lvl2pPr>
            <a:lvl3pPr marL="1308805" indent="-419805" algn="l">
              <a:spcBef>
                <a:spcPts val="4200"/>
              </a:spcBef>
              <a:buSzPct val="75000"/>
              <a:buChar char="•"/>
              <a:defRPr sz="3400"/>
            </a:lvl3pPr>
            <a:lvl4pPr marL="1753305" indent="-419805" algn="l">
              <a:spcBef>
                <a:spcPts val="4200"/>
              </a:spcBef>
              <a:buSzPct val="75000"/>
              <a:buChar char="•"/>
              <a:defRPr sz="3400"/>
            </a:lvl4pPr>
            <a:lvl5pPr marL="2197805" indent="-419805" algn="l">
              <a:spcBef>
                <a:spcPts val="4200"/>
              </a:spcBef>
              <a:buSzPct val="75000"/>
              <a:buChar char="•"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64325" y="5038724"/>
            <a:ext cx="4000501" cy="28289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668988" y="1885949"/>
            <a:ext cx="4000501" cy="28289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2339974" y="1885949"/>
            <a:ext cx="4000501" cy="5981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78099" y="2447924"/>
            <a:ext cx="7848602" cy="247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578099" y="4991100"/>
            <a:ext cx="7848602" cy="8477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mbined Optical and Electronic Readout for Event Reconstruction in a GEM-based TPC…"/>
          <p:cNvSpPr txBox="1">
            <a:spLocks noGrp="1"/>
          </p:cNvSpPr>
          <p:nvPr>
            <p:ph type="ctrTitle"/>
          </p:nvPr>
        </p:nvSpPr>
        <p:spPr>
          <a:xfrm>
            <a:off x="353729" y="81238"/>
            <a:ext cx="8192471" cy="2476501"/>
          </a:xfrm>
          <a:prstGeom prst="rect">
            <a:avLst/>
          </a:prstGeom>
        </p:spPr>
        <p:txBody>
          <a:bodyPr anchor="ctr"/>
          <a:lstStyle/>
          <a:p>
            <a:pPr algn="l">
              <a:lnSpc>
                <a:spcPct val="110000"/>
              </a:lnSpc>
              <a:defRPr sz="29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Combined Optical and Electronic Readout for Event Reconstruction in a GEM-based TPC</a:t>
            </a:r>
          </a:p>
          <a:p>
            <a:pPr algn="l">
              <a:lnSpc>
                <a:spcPct val="110000"/>
              </a:lnSpc>
              <a:defRPr sz="1200"/>
            </a:pP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defRPr sz="1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Authors:</a:t>
            </a:r>
            <a:r>
              <a:t> </a:t>
            </a:r>
            <a:r>
              <a:rPr u="sng"/>
              <a:t>F. M. Brunbauer</a:t>
            </a:r>
            <a:r>
              <a:t>, F. García, M. Lupberger, E. Oliveri, D. Pfeiffer, L. Ropelewski, P. Thuiner, and M. van Stenis</a:t>
            </a:r>
            <a:r>
              <a:rPr baseline="31999"/>
              <a:t>1</a:t>
            </a: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3379" r="13379"/>
          <a:stretch>
            <a:fillRect/>
          </a:stretch>
        </p:blipFill>
        <p:spPr>
          <a:xfrm>
            <a:off x="11322445" y="284009"/>
            <a:ext cx="1378151" cy="1881674"/>
          </a:xfrm>
          <a:prstGeom prst="rect">
            <a:avLst/>
          </a:prstGeom>
          <a:ln w="3175">
            <a:miter lim="400000"/>
          </a:ln>
        </p:spPr>
      </p:pic>
      <p:pic>
        <p:nvPicPr>
          <p:cNvPr id="121" name="Screen Shot 2018-05-19 at 13.55.50.png" descr="Screen Shot 2018-05-19 at 13.55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319" y="3046999"/>
            <a:ext cx="6047959" cy="3341181"/>
          </a:xfrm>
          <a:prstGeom prst="rect">
            <a:avLst/>
          </a:prstGeom>
          <a:ln w="3175">
            <a:miter lim="400000"/>
          </a:ln>
        </p:spPr>
      </p:pic>
      <p:sp>
        <p:nvSpPr>
          <p:cNvPr id="122" name="Line"/>
          <p:cNvSpPr/>
          <p:nvPr/>
        </p:nvSpPr>
        <p:spPr>
          <a:xfrm flipV="1">
            <a:off x="6502400" y="2732709"/>
            <a:ext cx="1" cy="658631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grpSp>
        <p:nvGrpSpPr>
          <p:cNvPr id="128" name="Group"/>
          <p:cNvGrpSpPr/>
          <p:nvPr/>
        </p:nvGrpSpPr>
        <p:grpSpPr>
          <a:xfrm>
            <a:off x="249120" y="6986693"/>
            <a:ext cx="2029586" cy="2337469"/>
            <a:chOff x="-88899" y="-50799"/>
            <a:chExt cx="2029585" cy="2337468"/>
          </a:xfrm>
        </p:grpSpPr>
        <p:grpSp>
          <p:nvGrpSpPr>
            <p:cNvPr id="125" name="IMG_4762.jpg"/>
            <p:cNvGrpSpPr/>
            <p:nvPr/>
          </p:nvGrpSpPr>
          <p:grpSpPr>
            <a:xfrm>
              <a:off x="-88900" y="-50800"/>
              <a:ext cx="2029586" cy="2337469"/>
              <a:chOff x="0" y="0"/>
              <a:chExt cx="2029585" cy="2337468"/>
            </a:xfrm>
          </p:grpSpPr>
          <p:pic>
            <p:nvPicPr>
              <p:cNvPr id="124" name="IMG_4762.jpg" descr="IMG_4762.jp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t="7293" b="7293"/>
              <a:stretch>
                <a:fillRect/>
              </a:stretch>
            </p:blipFill>
            <p:spPr>
              <a:xfrm>
                <a:off x="88899" y="50799"/>
                <a:ext cx="1851787" cy="210887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23" name="IMG_4762.jpg" descr="IMG_4762.jpg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2029586" cy="2337469"/>
              </a:xfrm>
              <a:prstGeom prst="rect">
                <a:avLst/>
              </a:prstGeom>
              <a:effectLst/>
            </p:spPr>
          </p:pic>
        </p:grpSp>
        <p:sp>
          <p:nvSpPr>
            <p:cNvPr id="126" name="Square"/>
            <p:cNvSpPr/>
            <p:nvPr/>
          </p:nvSpPr>
          <p:spPr>
            <a:xfrm>
              <a:off x="208174" y="333255"/>
              <a:ext cx="1468217" cy="1468217"/>
            </a:xfrm>
            <a:prstGeom prst="rect">
              <a:avLst/>
            </a:prstGeom>
            <a:noFill/>
            <a:ln w="25400" cap="flat">
              <a:solidFill>
                <a:srgbClr val="F02C0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" name="10x10 cm2 active area"/>
            <p:cNvSpPr txBox="1"/>
            <p:nvPr/>
          </p:nvSpPr>
          <p:spPr>
            <a:xfrm>
              <a:off x="374350" y="1766798"/>
              <a:ext cx="1238945" cy="23004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rmAutofit/>
            </a:bodyPr>
            <a:lstStyle/>
            <a:p>
              <a:pPr defTabSz="245363">
                <a:spcBef>
                  <a:spcPts val="1700"/>
                </a:spcBef>
                <a:defRPr sz="924">
                  <a:solidFill>
                    <a:srgbClr val="E62A06"/>
                  </a:solidFill>
                </a:defRPr>
              </a:pPr>
              <a:r>
                <a:t>10x10 cm</a:t>
              </a:r>
              <a:r>
                <a:rPr baseline="31999"/>
                <a:t>2 </a:t>
              </a:r>
              <a:r>
                <a:t>active area</a:t>
              </a:r>
            </a:p>
          </p:txBody>
        </p:sp>
      </p:grpSp>
      <p:sp>
        <p:nvSpPr>
          <p:cNvPr id="129" name="Presented by…"/>
          <p:cNvSpPr txBox="1"/>
          <p:nvPr/>
        </p:nvSpPr>
        <p:spPr>
          <a:xfrm>
            <a:off x="9333930" y="1487564"/>
            <a:ext cx="1898172" cy="7772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pPr algn="r">
              <a:lnSpc>
                <a:spcPct val="110000"/>
              </a:lnSpc>
              <a:defRPr sz="1800"/>
            </a:pPr>
            <a:r>
              <a:rPr dirty="0"/>
              <a:t>Presented by </a:t>
            </a:r>
          </a:p>
          <a:p>
            <a:pPr algn="r">
              <a:lnSpc>
                <a:spcPct val="110000"/>
              </a:lnSpc>
              <a:defRPr sz="1800"/>
            </a:pPr>
            <a:r>
              <a:rPr dirty="0"/>
              <a:t>F. M. Brunbauer</a:t>
            </a:r>
          </a:p>
        </p:txBody>
      </p:sp>
      <p:sp>
        <p:nvSpPr>
          <p:cNvPr id="130" name="Optically transparent ITO strip anode permits simultaneous readout of electronic signals and secondary scintillation light.…"/>
          <p:cNvSpPr txBox="1"/>
          <p:nvPr/>
        </p:nvSpPr>
        <p:spPr>
          <a:xfrm>
            <a:off x="2347892" y="7077121"/>
            <a:ext cx="3990071" cy="21088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pPr algn="l">
              <a:lnSpc>
                <a:spcPct val="110000"/>
              </a:lnSpc>
              <a:defRPr sz="1800"/>
            </a:pPr>
            <a:r>
              <a:t>Optically transparent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ITO strip anode</a:t>
            </a:r>
            <a:r>
              <a:t> permits simultaneous readout of electronic signals and secondary scintillation light.</a:t>
            </a:r>
          </a:p>
          <a:p>
            <a:pPr algn="l">
              <a:lnSpc>
                <a:spcPct val="110000"/>
              </a:lnSpc>
              <a:defRPr sz="1800"/>
            </a:pPr>
            <a:r>
              <a:t>ITO can be structured with photolithography and etching in HCl.</a:t>
            </a:r>
          </a:p>
        </p:txBody>
      </p:sp>
      <p:pic>
        <p:nvPicPr>
          <p:cNvPr id="131" name="posterEvents.png" descr="posterEvent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35522" y="7007204"/>
            <a:ext cx="6047959" cy="1565242"/>
          </a:xfrm>
          <a:prstGeom prst="rect">
            <a:avLst/>
          </a:prstGeom>
          <a:ln w="3175">
            <a:miter lim="400000"/>
          </a:ln>
        </p:spPr>
      </p:pic>
      <p:sp>
        <p:nvSpPr>
          <p:cNvPr id="132" name="Combined optical and electronic readout extends 3D reconstruction capabilities to complex track geometries."/>
          <p:cNvSpPr txBox="1"/>
          <p:nvPr/>
        </p:nvSpPr>
        <p:spPr>
          <a:xfrm>
            <a:off x="6735522" y="8550799"/>
            <a:ext cx="6112123" cy="894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algn="l">
              <a:lnSpc>
                <a:spcPct val="110000"/>
              </a:lnSpc>
              <a:defRPr sz="1800"/>
            </a:lvl1pPr>
          </a:lstStyle>
          <a:p>
            <a:r>
              <a:t>Combined optical and electronic readout extends 3D reconstruction capabilities to complex track geometries.</a:t>
            </a:r>
          </a:p>
        </p:txBody>
      </p:sp>
      <p:pic>
        <p:nvPicPr>
          <p:cNvPr id="133" name="depthInfoAdapted.png" descr="depthInfoAdapted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05065" y="2740280"/>
            <a:ext cx="2382719" cy="1471281"/>
          </a:xfrm>
          <a:prstGeom prst="rect">
            <a:avLst/>
          </a:prstGeom>
          <a:ln w="3175">
            <a:miter lim="400000"/>
          </a:ln>
        </p:spPr>
      </p:pic>
      <p:pic>
        <p:nvPicPr>
          <p:cNvPr id="134" name="electronicSignalsAdapted.png" descr="electronicSignalsAdapted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35522" y="2689032"/>
            <a:ext cx="1703300" cy="1573777"/>
          </a:xfrm>
          <a:prstGeom prst="rect">
            <a:avLst/>
          </a:prstGeom>
          <a:ln w="3175">
            <a:miter lim="400000"/>
          </a:ln>
        </p:spPr>
      </p:pic>
      <p:pic>
        <p:nvPicPr>
          <p:cNvPr id="135" name="track.png" descr="track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486400" y="4929463"/>
            <a:ext cx="2192406" cy="1693252"/>
          </a:xfrm>
          <a:prstGeom prst="rect">
            <a:avLst/>
          </a:prstGeom>
          <a:ln w="3175">
            <a:miter lim="400000"/>
          </a:ln>
        </p:spPr>
      </p:pic>
      <p:pic>
        <p:nvPicPr>
          <p:cNvPr id="136" name="closeUpOverlayHitPoints.png" descr="closeUpOverlayHitPoints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21569" y="5279240"/>
            <a:ext cx="889001" cy="889001"/>
          </a:xfrm>
          <a:prstGeom prst="rect">
            <a:avLst/>
          </a:prstGeom>
          <a:ln w="3175">
            <a:miter lim="400000"/>
          </a:ln>
        </p:spPr>
      </p:pic>
      <p:pic>
        <p:nvPicPr>
          <p:cNvPr id="137" name="closeUpFiltered.png" descr="closeUpFiltered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666837" y="5279240"/>
            <a:ext cx="889001" cy="889001"/>
          </a:xfrm>
          <a:prstGeom prst="rect">
            <a:avLst/>
          </a:prstGeom>
          <a:ln w="3175">
            <a:miter lim="400000"/>
          </a:ln>
        </p:spPr>
      </p:pic>
      <p:pic>
        <p:nvPicPr>
          <p:cNvPr id="138" name="closeUpBinary.png" descr="closeUpBinary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844203" y="5279240"/>
            <a:ext cx="889001" cy="889001"/>
          </a:xfrm>
          <a:prstGeom prst="rect">
            <a:avLst/>
          </a:prstGeom>
          <a:ln w="3175">
            <a:miter lim="400000"/>
          </a:ln>
        </p:spPr>
      </p:pic>
      <p:sp>
        <p:nvSpPr>
          <p:cNvPr id="139" name="Line"/>
          <p:cNvSpPr/>
          <p:nvPr/>
        </p:nvSpPr>
        <p:spPr>
          <a:xfrm>
            <a:off x="6824257" y="6754996"/>
            <a:ext cx="5870489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 flipV="1">
            <a:off x="8487126" y="3383646"/>
            <a:ext cx="36963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7580342" y="5723740"/>
            <a:ext cx="23935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2" name="Line"/>
          <p:cNvSpPr/>
          <p:nvPr/>
        </p:nvSpPr>
        <p:spPr>
          <a:xfrm>
            <a:off x="8766896" y="5723279"/>
            <a:ext cx="23935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3" name="Line"/>
          <p:cNvSpPr/>
          <p:nvPr/>
        </p:nvSpPr>
        <p:spPr>
          <a:xfrm>
            <a:off x="9983841" y="5723279"/>
            <a:ext cx="48518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4" name="Line"/>
          <p:cNvSpPr/>
          <p:nvPr/>
        </p:nvSpPr>
        <p:spPr>
          <a:xfrm>
            <a:off x="11814987" y="3290785"/>
            <a:ext cx="1" cy="147128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5" name="Line"/>
          <p:cNvSpPr/>
          <p:nvPr/>
        </p:nvSpPr>
        <p:spPr>
          <a:xfrm>
            <a:off x="11299060" y="3294687"/>
            <a:ext cx="516801" cy="25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6" name="Optically read out 2D projection"/>
          <p:cNvSpPr txBox="1"/>
          <p:nvPr/>
        </p:nvSpPr>
        <p:spPr>
          <a:xfrm>
            <a:off x="6672022" y="6195525"/>
            <a:ext cx="3233363" cy="397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>
              <a:lnSpc>
                <a:spcPct val="110000"/>
              </a:lnSpc>
              <a:defRPr sz="1700"/>
            </a:lvl1pPr>
          </a:lstStyle>
          <a:p>
            <a:r>
              <a:t>Optically read out 2D projection</a:t>
            </a:r>
          </a:p>
        </p:txBody>
      </p:sp>
      <p:sp>
        <p:nvSpPr>
          <p:cNvPr id="147" name="Depth information from electron arrival times"/>
          <p:cNvSpPr txBox="1"/>
          <p:nvPr/>
        </p:nvSpPr>
        <p:spPr>
          <a:xfrm>
            <a:off x="6666503" y="4295372"/>
            <a:ext cx="4540661" cy="397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>
              <a:lnSpc>
                <a:spcPct val="110000"/>
              </a:lnSpc>
              <a:defRPr sz="1700"/>
            </a:lvl1pPr>
          </a:lstStyle>
          <a:p>
            <a:r>
              <a:t>Depth information from electron arrival times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White</vt:lpstr>
      <vt:lpstr>Combined Optical and Electronic Readout for Event Reconstruction in a GEM-based TPC  Authors: F. M. Brunbauer, F. García, M. Lupberger, E. Oliveri, D. Pfeiffer, L. Ropelewski, P. Thuiner, and M. van Stenis1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Optical and Electronic Readout for Event Reconstruction in a GEM-based TPC  Authors: F. M. Brunbauer, F. García, M. Lupberger, E. Oliveri, D. Pfeiffer, L. Ropelewski, P. Thuiner, and M. van Stenis1</dc:title>
  <cp:lastModifiedBy>Florian Brunbauer</cp:lastModifiedBy>
  <cp:revision>1</cp:revision>
  <dcterms:modified xsi:type="dcterms:W3CDTF">2018-05-19T12:23:24Z</dcterms:modified>
</cp:coreProperties>
</file>