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7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810CD-7982-2F48-9FC3-8AC897FEAB82}" type="datetimeFigureOut">
              <a:rPr lang="en-US" smtClean="0"/>
              <a:t>23/05/18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E29BC-33FC-B643-8C9D-9BB35901F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8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810CD-7982-2F48-9FC3-8AC897FEAB82}" type="datetimeFigureOut">
              <a:rPr lang="en-US" smtClean="0"/>
              <a:t>23/05/18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E29BC-33FC-B643-8C9D-9BB35901F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810CD-7982-2F48-9FC3-8AC897FEAB82}" type="datetimeFigureOut">
              <a:rPr lang="en-US" smtClean="0"/>
              <a:t>23/05/18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E29BC-33FC-B643-8C9D-9BB35901F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737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810CD-7982-2F48-9FC3-8AC897FEAB82}" type="datetimeFigureOut">
              <a:rPr lang="en-US" smtClean="0"/>
              <a:t>23/05/18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E29BC-33FC-B643-8C9D-9BB35901F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52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810CD-7982-2F48-9FC3-8AC897FEAB82}" type="datetimeFigureOut">
              <a:rPr lang="en-US" smtClean="0"/>
              <a:t>23/05/18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E29BC-33FC-B643-8C9D-9BB35901F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861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810CD-7982-2F48-9FC3-8AC897FEAB82}" type="datetimeFigureOut">
              <a:rPr lang="en-US" smtClean="0"/>
              <a:t>23/05/18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E29BC-33FC-B643-8C9D-9BB35901F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09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810CD-7982-2F48-9FC3-8AC897FEAB82}" type="datetimeFigureOut">
              <a:rPr lang="en-US" smtClean="0"/>
              <a:t>23/05/18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E29BC-33FC-B643-8C9D-9BB35901F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423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810CD-7982-2F48-9FC3-8AC897FEAB82}" type="datetimeFigureOut">
              <a:rPr lang="en-US" smtClean="0"/>
              <a:t>23/05/18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E29BC-33FC-B643-8C9D-9BB35901F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515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810CD-7982-2F48-9FC3-8AC897FEAB82}" type="datetimeFigureOut">
              <a:rPr lang="en-US" smtClean="0"/>
              <a:t>23/05/18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E29BC-33FC-B643-8C9D-9BB35901F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525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810CD-7982-2F48-9FC3-8AC897FEAB82}" type="datetimeFigureOut">
              <a:rPr lang="en-US" smtClean="0"/>
              <a:t>23/05/18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E29BC-33FC-B643-8C9D-9BB35901F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27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810CD-7982-2F48-9FC3-8AC897FEAB82}" type="datetimeFigureOut">
              <a:rPr lang="en-US" smtClean="0"/>
              <a:t>23/05/18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E29BC-33FC-B643-8C9D-9BB35901F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040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810CD-7982-2F48-9FC3-8AC897FEAB82}" type="datetimeFigureOut">
              <a:rPr lang="en-US" smtClean="0"/>
              <a:t>23/05/18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E29BC-33FC-B643-8C9D-9BB35901F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10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58766" y="250116"/>
            <a:ext cx="6244682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aseline="30000" dirty="0">
                <a:solidFill>
                  <a:schemeClr val="accent1">
                    <a:lumMod val="75000"/>
                  </a:schemeClr>
                </a:solidFill>
                <a:latin typeface="Geneva"/>
                <a:cs typeface="Geneva"/>
              </a:rPr>
              <a:t>Nuclear Resonant Scattering for 𝛾-Beam Characterization procedure at ELI-NP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Geneva"/>
              <a:cs typeface="Genev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57391" y="2114922"/>
            <a:ext cx="7469427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100" dirty="0">
                <a:latin typeface="Geneva"/>
                <a:cs typeface="Geneva"/>
              </a:rPr>
              <a:t>Gigi Cappello</a:t>
            </a:r>
            <a:r>
              <a:rPr lang="en-US" sz="1100" baseline="30000" dirty="0">
                <a:latin typeface="Geneva"/>
                <a:cs typeface="Geneva"/>
              </a:rPr>
              <a:t>1</a:t>
            </a:r>
            <a:r>
              <a:rPr lang="en-US" sz="1100" dirty="0">
                <a:latin typeface="Geneva"/>
                <a:cs typeface="Geneva"/>
              </a:rPr>
              <a:t>, Oscar Adriani</a:t>
            </a:r>
            <a:r>
              <a:rPr lang="en-US" sz="1100" baseline="30000" dirty="0">
                <a:latin typeface="Geneva"/>
                <a:cs typeface="Geneva"/>
              </a:rPr>
              <a:t>2,5</a:t>
            </a:r>
            <a:r>
              <a:rPr lang="en-US" sz="1100" dirty="0">
                <a:latin typeface="Geneva"/>
                <a:cs typeface="Geneva"/>
              </a:rPr>
              <a:t>, </a:t>
            </a:r>
            <a:r>
              <a:rPr lang="en-US" sz="1100" dirty="0" err="1">
                <a:latin typeface="Geneva"/>
                <a:cs typeface="Geneva"/>
              </a:rPr>
              <a:t>Sebastiano</a:t>
            </a:r>
            <a:r>
              <a:rPr lang="en-US" sz="1100" dirty="0">
                <a:latin typeface="Geneva"/>
                <a:cs typeface="Geneva"/>
              </a:rPr>
              <a:t> Albergo</a:t>
            </a:r>
            <a:r>
              <a:rPr lang="en-US" sz="1100" baseline="30000" dirty="0">
                <a:latin typeface="Geneva"/>
                <a:cs typeface="Geneva"/>
              </a:rPr>
              <a:t>1,6</a:t>
            </a:r>
            <a:r>
              <a:rPr lang="en-US" sz="1100" dirty="0">
                <a:latin typeface="Geneva"/>
                <a:cs typeface="Geneva"/>
              </a:rPr>
              <a:t>,Mirco Andreotti</a:t>
            </a:r>
            <a:r>
              <a:rPr lang="en-US" sz="1100" baseline="30000" dirty="0">
                <a:latin typeface="Geneva"/>
                <a:cs typeface="Geneva"/>
              </a:rPr>
              <a:t>3</a:t>
            </a:r>
            <a:r>
              <a:rPr lang="en-US" sz="1100" dirty="0">
                <a:latin typeface="Geneva"/>
                <a:cs typeface="Geneva"/>
              </a:rPr>
              <a:t>, Rita Borgheresi</a:t>
            </a:r>
            <a:r>
              <a:rPr lang="en-US" sz="1100" baseline="30000" dirty="0">
                <a:latin typeface="Geneva"/>
                <a:cs typeface="Geneva"/>
              </a:rPr>
              <a:t>2,5</a:t>
            </a:r>
            <a:r>
              <a:rPr lang="en-US" sz="1100" dirty="0">
                <a:latin typeface="Geneva"/>
                <a:cs typeface="Geneva"/>
              </a:rPr>
              <a:t>, Paolo Cardarelli</a:t>
            </a:r>
            <a:r>
              <a:rPr lang="en-US" sz="1100" baseline="30000" dirty="0">
                <a:latin typeface="Geneva"/>
                <a:cs typeface="Geneva"/>
              </a:rPr>
              <a:t>3</a:t>
            </a:r>
            <a:r>
              <a:rPr lang="en-US" sz="1100" dirty="0">
                <a:latin typeface="Geneva"/>
                <a:cs typeface="Geneva"/>
              </a:rPr>
              <a:t>, </a:t>
            </a:r>
            <a:r>
              <a:rPr lang="en-US" sz="1100" dirty="0" err="1">
                <a:latin typeface="Geneva"/>
                <a:cs typeface="Geneva"/>
              </a:rPr>
              <a:t>Elisabetta</a:t>
            </a:r>
            <a:r>
              <a:rPr lang="en-US" sz="1100" dirty="0">
                <a:latin typeface="Geneva"/>
                <a:cs typeface="Geneva"/>
              </a:rPr>
              <a:t> Maria </a:t>
            </a:r>
            <a:r>
              <a:rPr lang="en-US" sz="1100" dirty="0" err="1">
                <a:latin typeface="Geneva"/>
                <a:cs typeface="Geneva"/>
              </a:rPr>
              <a:t>Grazia</a:t>
            </a:r>
            <a:r>
              <a:rPr lang="en-US" sz="1100" dirty="0">
                <a:latin typeface="Geneva"/>
                <a:cs typeface="Geneva"/>
              </a:rPr>
              <a:t> Consoli</a:t>
            </a:r>
            <a:r>
              <a:rPr lang="en-US" sz="1100" baseline="30000" dirty="0">
                <a:latin typeface="Geneva"/>
                <a:cs typeface="Geneva"/>
              </a:rPr>
              <a:t>3</a:t>
            </a:r>
            <a:r>
              <a:rPr lang="en-US" sz="1100" dirty="0">
                <a:latin typeface="Geneva"/>
                <a:cs typeface="Geneva"/>
              </a:rPr>
              <a:t>, Giovanni Di Domenico</a:t>
            </a:r>
            <a:r>
              <a:rPr lang="en-US" sz="1100" baseline="30000" dirty="0">
                <a:latin typeface="Geneva"/>
                <a:cs typeface="Geneva"/>
              </a:rPr>
              <a:t>3</a:t>
            </a:r>
            <a:r>
              <a:rPr lang="en-US" sz="1100" dirty="0">
                <a:latin typeface="Geneva"/>
                <a:cs typeface="Geneva"/>
              </a:rPr>
              <a:t>, Federico Evangelisti</a:t>
            </a:r>
            <a:r>
              <a:rPr lang="en-US" sz="1100" baseline="30000" dirty="0">
                <a:latin typeface="Geneva"/>
                <a:cs typeface="Geneva"/>
              </a:rPr>
              <a:t>3</a:t>
            </a:r>
            <a:r>
              <a:rPr lang="en-US" sz="1100" dirty="0">
                <a:latin typeface="Geneva"/>
                <a:cs typeface="Geneva"/>
              </a:rPr>
              <a:t>, Mauro Gambaccini</a:t>
            </a:r>
            <a:r>
              <a:rPr lang="en-US" sz="1100" baseline="30000" dirty="0">
                <a:latin typeface="Geneva"/>
                <a:cs typeface="Geneva"/>
              </a:rPr>
              <a:t>3,7</a:t>
            </a:r>
            <a:r>
              <a:rPr lang="en-US" sz="1100" dirty="0">
                <a:latin typeface="Geneva"/>
                <a:cs typeface="Geneva"/>
              </a:rPr>
              <a:t>, </a:t>
            </a:r>
            <a:r>
              <a:rPr lang="en-US" sz="1100" dirty="0" err="1">
                <a:latin typeface="Geneva"/>
                <a:cs typeface="Geneva"/>
              </a:rPr>
              <a:t>Giacomo</a:t>
            </a:r>
            <a:r>
              <a:rPr lang="en-US" sz="1100" dirty="0">
                <a:latin typeface="Geneva"/>
                <a:cs typeface="Geneva"/>
              </a:rPr>
              <a:t> Graziani</a:t>
            </a:r>
            <a:r>
              <a:rPr lang="en-US" sz="1100" baseline="30000" dirty="0">
                <a:latin typeface="Geneva"/>
                <a:cs typeface="Geneva"/>
              </a:rPr>
              <a:t>2</a:t>
            </a:r>
            <a:r>
              <a:rPr lang="en-US" sz="1100" dirty="0">
                <a:latin typeface="Geneva"/>
                <a:cs typeface="Geneva"/>
              </a:rPr>
              <a:t>, </a:t>
            </a:r>
            <a:r>
              <a:rPr lang="en-US" sz="1100" dirty="0" err="1">
                <a:latin typeface="Geneva"/>
                <a:cs typeface="Geneva"/>
              </a:rPr>
              <a:t>Nunzio</a:t>
            </a:r>
            <a:r>
              <a:rPr lang="en-US" sz="1100" dirty="0">
                <a:latin typeface="Geneva"/>
                <a:cs typeface="Geneva"/>
              </a:rPr>
              <a:t> Guardone</a:t>
            </a:r>
            <a:r>
              <a:rPr lang="en-US" sz="1100" baseline="30000" dirty="0">
                <a:latin typeface="Geneva"/>
                <a:cs typeface="Geneva"/>
              </a:rPr>
              <a:t>1,6</a:t>
            </a:r>
            <a:r>
              <a:rPr lang="en-US" sz="1100" dirty="0">
                <a:latin typeface="Geneva"/>
                <a:cs typeface="Geneva"/>
              </a:rPr>
              <a:t>, Antonio Stefano Italiano</a:t>
            </a:r>
            <a:r>
              <a:rPr lang="en-US" sz="1100" baseline="30000" dirty="0">
                <a:latin typeface="Geneva"/>
                <a:cs typeface="Geneva"/>
              </a:rPr>
              <a:t>1</a:t>
            </a:r>
            <a:r>
              <a:rPr lang="en-US" sz="1100" dirty="0">
                <a:latin typeface="Geneva"/>
                <a:cs typeface="Geneva"/>
              </a:rPr>
              <a:t>, </a:t>
            </a:r>
            <a:r>
              <a:rPr lang="en-US" sz="1100" dirty="0" err="1">
                <a:latin typeface="Geneva"/>
                <a:cs typeface="Geneva"/>
              </a:rPr>
              <a:t>Michela</a:t>
            </a:r>
            <a:r>
              <a:rPr lang="en-US" sz="1100" dirty="0">
                <a:latin typeface="Geneva"/>
                <a:cs typeface="Geneva"/>
              </a:rPr>
              <a:t> Lenzi</a:t>
            </a:r>
            <a:r>
              <a:rPr lang="en-US" sz="1100" baseline="30000" dirty="0">
                <a:latin typeface="Geneva"/>
                <a:cs typeface="Geneva"/>
              </a:rPr>
              <a:t>2</a:t>
            </a:r>
            <a:r>
              <a:rPr lang="en-US" sz="1100" dirty="0">
                <a:latin typeface="Geneva"/>
                <a:cs typeface="Geneva"/>
              </a:rPr>
              <a:t>, Michele Marziani</a:t>
            </a:r>
            <a:r>
              <a:rPr lang="en-US" sz="1100" baseline="30000" dirty="0">
                <a:latin typeface="Geneva"/>
                <a:cs typeface="Geneva"/>
              </a:rPr>
              <a:t>3</a:t>
            </a:r>
            <a:r>
              <a:rPr lang="en-US" sz="1100" dirty="0">
                <a:latin typeface="Geneva"/>
                <a:cs typeface="Geneva"/>
              </a:rPr>
              <a:t>, Giovanni Passaleva</a:t>
            </a:r>
            <a:r>
              <a:rPr lang="en-US" sz="1100" baseline="30000" dirty="0">
                <a:latin typeface="Geneva"/>
                <a:cs typeface="Geneva"/>
              </a:rPr>
              <a:t>2</a:t>
            </a:r>
            <a:r>
              <a:rPr lang="en-US" sz="1100" dirty="0">
                <a:latin typeface="Geneva"/>
                <a:cs typeface="Geneva"/>
              </a:rPr>
              <a:t>, Gianfranco Paternò</a:t>
            </a:r>
            <a:r>
              <a:rPr lang="en-US" sz="1100" baseline="30000" dirty="0">
                <a:latin typeface="Geneva"/>
                <a:cs typeface="Geneva"/>
              </a:rPr>
              <a:t>3</a:t>
            </a:r>
            <a:r>
              <a:rPr lang="en-US" sz="1100" dirty="0">
                <a:latin typeface="Geneva"/>
                <a:cs typeface="Geneva"/>
              </a:rPr>
              <a:t>, </a:t>
            </a:r>
            <a:r>
              <a:rPr lang="en-US" sz="1100" dirty="0" err="1">
                <a:latin typeface="Geneva"/>
                <a:cs typeface="Geneva"/>
              </a:rPr>
              <a:t>Alin</a:t>
            </a:r>
            <a:r>
              <a:rPr lang="en-US" sz="1100" dirty="0">
                <a:latin typeface="Geneva"/>
                <a:cs typeface="Geneva"/>
              </a:rPr>
              <a:t> Titus Serban</a:t>
            </a:r>
            <a:r>
              <a:rPr lang="en-US" sz="1100" baseline="30000" dirty="0">
                <a:latin typeface="Geneva"/>
                <a:cs typeface="Geneva"/>
              </a:rPr>
              <a:t>2</a:t>
            </a:r>
            <a:r>
              <a:rPr lang="en-US" sz="1100" dirty="0">
                <a:latin typeface="Geneva"/>
                <a:cs typeface="Geneva"/>
              </a:rPr>
              <a:t>, Stefano Squerzanti</a:t>
            </a:r>
            <a:r>
              <a:rPr lang="en-US" sz="1100" baseline="30000" dirty="0">
                <a:latin typeface="Geneva"/>
                <a:cs typeface="Geneva"/>
              </a:rPr>
              <a:t>3</a:t>
            </a:r>
            <a:r>
              <a:rPr lang="en-US" sz="1100" dirty="0">
                <a:latin typeface="Geneva"/>
                <a:cs typeface="Geneva"/>
              </a:rPr>
              <a:t>, </a:t>
            </a:r>
            <a:r>
              <a:rPr lang="en-US" sz="1100" dirty="0" err="1">
                <a:latin typeface="Geneva"/>
                <a:cs typeface="Geneva"/>
              </a:rPr>
              <a:t>Alessia</a:t>
            </a:r>
            <a:r>
              <a:rPr lang="en-US" sz="1100" dirty="0">
                <a:latin typeface="Geneva"/>
                <a:cs typeface="Geneva"/>
              </a:rPr>
              <a:t> Rita Tricomi</a:t>
            </a:r>
            <a:r>
              <a:rPr lang="en-US" sz="1100" baseline="30000" dirty="0">
                <a:latin typeface="Geneva"/>
                <a:cs typeface="Geneva"/>
              </a:rPr>
              <a:t>1,6</a:t>
            </a:r>
            <a:r>
              <a:rPr lang="en-US" sz="1100" dirty="0">
                <a:latin typeface="Geneva"/>
                <a:cs typeface="Geneva"/>
              </a:rPr>
              <a:t>, Alessandro Variola</a:t>
            </a:r>
            <a:r>
              <a:rPr lang="en-US" sz="1100" baseline="30000" dirty="0">
                <a:latin typeface="Geneva"/>
                <a:cs typeface="Geneva"/>
              </a:rPr>
              <a:t>4</a:t>
            </a:r>
            <a:r>
              <a:rPr lang="en-US" sz="1100" dirty="0">
                <a:latin typeface="Geneva"/>
                <a:cs typeface="Geneva"/>
              </a:rPr>
              <a:t>, Michele Veltri</a:t>
            </a:r>
            <a:r>
              <a:rPr lang="en-US" sz="1100" baseline="30000" dirty="0">
                <a:latin typeface="Geneva"/>
                <a:cs typeface="Geneva"/>
              </a:rPr>
              <a:t>2  </a:t>
            </a:r>
            <a:endParaRPr lang="en-US" sz="1100" baseline="30000" dirty="0" smtClean="0">
              <a:latin typeface="Geneva"/>
              <a:cs typeface="Geneva"/>
            </a:endParaRPr>
          </a:p>
          <a:p>
            <a:endParaRPr lang="en-US" sz="1200" baseline="30000" dirty="0">
              <a:latin typeface="Geneva"/>
              <a:cs typeface="Geneva"/>
            </a:endParaRPr>
          </a:p>
          <a:p>
            <a:pPr algn="just"/>
            <a:r>
              <a:rPr lang="en-US" sz="800" baseline="30000" dirty="0">
                <a:latin typeface="Geneva"/>
                <a:cs typeface="Geneva"/>
              </a:rPr>
              <a:t>1</a:t>
            </a:r>
            <a:r>
              <a:rPr lang="en-US" sz="800" dirty="0">
                <a:latin typeface="Geneva"/>
                <a:cs typeface="Geneva"/>
              </a:rPr>
              <a:t>Istituto </a:t>
            </a:r>
            <a:r>
              <a:rPr lang="en-US" sz="800" dirty="0" err="1">
                <a:latin typeface="Geneva"/>
                <a:cs typeface="Geneva"/>
              </a:rPr>
              <a:t>Nazionale</a:t>
            </a:r>
            <a:r>
              <a:rPr lang="en-US" sz="800" dirty="0">
                <a:latin typeface="Geneva"/>
                <a:cs typeface="Geneva"/>
              </a:rPr>
              <a:t> di </a:t>
            </a:r>
            <a:r>
              <a:rPr lang="en-US" sz="800" dirty="0" err="1">
                <a:latin typeface="Geneva"/>
                <a:cs typeface="Geneva"/>
              </a:rPr>
              <a:t>Fisica</a:t>
            </a:r>
            <a:r>
              <a:rPr lang="en-US" sz="800" dirty="0">
                <a:latin typeface="Geneva"/>
                <a:cs typeface="Geneva"/>
              </a:rPr>
              <a:t> </a:t>
            </a:r>
            <a:r>
              <a:rPr lang="en-US" sz="800" dirty="0" err="1">
                <a:latin typeface="Geneva"/>
                <a:cs typeface="Geneva"/>
              </a:rPr>
              <a:t>Nucleare</a:t>
            </a:r>
            <a:r>
              <a:rPr lang="en-US" sz="800" dirty="0">
                <a:latin typeface="Geneva"/>
                <a:cs typeface="Geneva"/>
              </a:rPr>
              <a:t>, INFN - </a:t>
            </a:r>
            <a:r>
              <a:rPr lang="en-US" sz="800" dirty="0" err="1">
                <a:latin typeface="Geneva"/>
                <a:cs typeface="Geneva"/>
              </a:rPr>
              <a:t>Sezione</a:t>
            </a:r>
            <a:r>
              <a:rPr lang="en-US" sz="800" dirty="0">
                <a:latin typeface="Geneva"/>
                <a:cs typeface="Geneva"/>
              </a:rPr>
              <a:t> di Catania, via S.Sofia,64, Catania, Italy , </a:t>
            </a:r>
            <a:r>
              <a:rPr lang="en-US" sz="800" baseline="30000" dirty="0">
                <a:latin typeface="Geneva"/>
                <a:cs typeface="Geneva"/>
              </a:rPr>
              <a:t>2</a:t>
            </a:r>
            <a:r>
              <a:rPr lang="en-US" sz="800" dirty="0">
                <a:latin typeface="Geneva"/>
                <a:cs typeface="Geneva"/>
              </a:rPr>
              <a:t>Istituto </a:t>
            </a:r>
            <a:r>
              <a:rPr lang="en-US" sz="800" dirty="0" err="1">
                <a:latin typeface="Geneva"/>
                <a:cs typeface="Geneva"/>
              </a:rPr>
              <a:t>Nazionale</a:t>
            </a:r>
            <a:r>
              <a:rPr lang="en-US" sz="800" dirty="0">
                <a:latin typeface="Geneva"/>
                <a:cs typeface="Geneva"/>
              </a:rPr>
              <a:t> di </a:t>
            </a:r>
            <a:r>
              <a:rPr lang="en-US" sz="800" dirty="0" err="1">
                <a:latin typeface="Geneva"/>
                <a:cs typeface="Geneva"/>
              </a:rPr>
              <a:t>Fisica</a:t>
            </a:r>
            <a:r>
              <a:rPr lang="en-US" sz="800" dirty="0">
                <a:latin typeface="Geneva"/>
                <a:cs typeface="Geneva"/>
              </a:rPr>
              <a:t> </a:t>
            </a:r>
            <a:r>
              <a:rPr lang="en-US" sz="800" dirty="0" err="1">
                <a:latin typeface="Geneva"/>
                <a:cs typeface="Geneva"/>
              </a:rPr>
              <a:t>Nucleare</a:t>
            </a:r>
            <a:r>
              <a:rPr lang="en-US" sz="800" dirty="0">
                <a:latin typeface="Geneva"/>
                <a:cs typeface="Geneva"/>
              </a:rPr>
              <a:t>, INFN - </a:t>
            </a:r>
            <a:r>
              <a:rPr lang="en-US" sz="800" dirty="0" err="1">
                <a:latin typeface="Geneva"/>
                <a:cs typeface="Geneva"/>
              </a:rPr>
              <a:t>Sezione</a:t>
            </a:r>
            <a:r>
              <a:rPr lang="en-US" sz="800" dirty="0">
                <a:latin typeface="Geneva"/>
                <a:cs typeface="Geneva"/>
              </a:rPr>
              <a:t> di Firenze, via </a:t>
            </a:r>
            <a:r>
              <a:rPr lang="en-US" sz="800" dirty="0" err="1">
                <a:latin typeface="Geneva"/>
                <a:cs typeface="Geneva"/>
              </a:rPr>
              <a:t>Sansone</a:t>
            </a:r>
            <a:r>
              <a:rPr lang="en-US" sz="800" dirty="0">
                <a:latin typeface="Geneva"/>
                <a:cs typeface="Geneva"/>
              </a:rPr>
              <a:t>, 1, Sesto F., Italy , </a:t>
            </a:r>
            <a:r>
              <a:rPr lang="en-US" sz="800" baseline="30000" dirty="0">
                <a:latin typeface="Geneva"/>
                <a:cs typeface="Geneva"/>
              </a:rPr>
              <a:t>3</a:t>
            </a:r>
            <a:r>
              <a:rPr lang="en-US" sz="800" dirty="0">
                <a:latin typeface="Geneva"/>
                <a:cs typeface="Geneva"/>
              </a:rPr>
              <a:t>Istituto </a:t>
            </a:r>
            <a:r>
              <a:rPr lang="en-US" sz="800" dirty="0" err="1">
                <a:latin typeface="Geneva"/>
                <a:cs typeface="Geneva"/>
              </a:rPr>
              <a:t>Nazionale</a:t>
            </a:r>
            <a:r>
              <a:rPr lang="en-US" sz="800" dirty="0">
                <a:latin typeface="Geneva"/>
                <a:cs typeface="Geneva"/>
              </a:rPr>
              <a:t> di </a:t>
            </a:r>
            <a:r>
              <a:rPr lang="en-US" sz="800" dirty="0" err="1">
                <a:latin typeface="Geneva"/>
                <a:cs typeface="Geneva"/>
              </a:rPr>
              <a:t>Fisica</a:t>
            </a:r>
            <a:r>
              <a:rPr lang="en-US" sz="800" dirty="0">
                <a:latin typeface="Geneva"/>
                <a:cs typeface="Geneva"/>
              </a:rPr>
              <a:t> </a:t>
            </a:r>
            <a:r>
              <a:rPr lang="en-US" sz="800" dirty="0" err="1">
                <a:latin typeface="Geneva"/>
                <a:cs typeface="Geneva"/>
              </a:rPr>
              <a:t>Nucleare</a:t>
            </a:r>
            <a:r>
              <a:rPr lang="en-US" sz="800" dirty="0">
                <a:latin typeface="Geneva"/>
                <a:cs typeface="Geneva"/>
              </a:rPr>
              <a:t>, INFN - </a:t>
            </a:r>
            <a:r>
              <a:rPr lang="en-US" sz="800" dirty="0" err="1">
                <a:latin typeface="Geneva"/>
                <a:cs typeface="Geneva"/>
              </a:rPr>
              <a:t>Sezione</a:t>
            </a:r>
            <a:r>
              <a:rPr lang="en-US" sz="800" dirty="0">
                <a:latin typeface="Geneva"/>
                <a:cs typeface="Geneva"/>
              </a:rPr>
              <a:t> di Ferrara, via Saragat,1, Ferrara, Italy , 4 </a:t>
            </a:r>
            <a:r>
              <a:rPr lang="en-US" sz="800" dirty="0" err="1">
                <a:latin typeface="Geneva"/>
                <a:cs typeface="Geneva"/>
              </a:rPr>
              <a:t>Istituto</a:t>
            </a:r>
            <a:r>
              <a:rPr lang="en-US" sz="800" dirty="0">
                <a:latin typeface="Geneva"/>
                <a:cs typeface="Geneva"/>
              </a:rPr>
              <a:t> </a:t>
            </a:r>
            <a:r>
              <a:rPr lang="en-US" sz="800" dirty="0" err="1">
                <a:latin typeface="Geneva"/>
                <a:cs typeface="Geneva"/>
              </a:rPr>
              <a:t>Nazionale</a:t>
            </a:r>
            <a:r>
              <a:rPr lang="en-US" sz="800" dirty="0">
                <a:latin typeface="Geneva"/>
                <a:cs typeface="Geneva"/>
              </a:rPr>
              <a:t> di </a:t>
            </a:r>
            <a:r>
              <a:rPr lang="en-US" sz="800" dirty="0" err="1">
                <a:latin typeface="Geneva"/>
                <a:cs typeface="Geneva"/>
              </a:rPr>
              <a:t>Fisica</a:t>
            </a:r>
            <a:r>
              <a:rPr lang="en-US" sz="800" dirty="0">
                <a:latin typeface="Geneva"/>
                <a:cs typeface="Geneva"/>
              </a:rPr>
              <a:t> </a:t>
            </a:r>
            <a:r>
              <a:rPr lang="en-US" sz="800" dirty="0" err="1">
                <a:latin typeface="Geneva"/>
                <a:cs typeface="Geneva"/>
              </a:rPr>
              <a:t>Nucleare</a:t>
            </a:r>
            <a:r>
              <a:rPr lang="en-US" sz="800" dirty="0">
                <a:latin typeface="Geneva"/>
                <a:cs typeface="Geneva"/>
              </a:rPr>
              <a:t>, INFN - </a:t>
            </a:r>
            <a:r>
              <a:rPr lang="en-US" sz="800" dirty="0" err="1">
                <a:latin typeface="Geneva"/>
                <a:cs typeface="Geneva"/>
              </a:rPr>
              <a:t>Laboratori</a:t>
            </a:r>
            <a:r>
              <a:rPr lang="en-US" sz="800" dirty="0">
                <a:latin typeface="Geneva"/>
                <a:cs typeface="Geneva"/>
              </a:rPr>
              <a:t> </a:t>
            </a:r>
            <a:r>
              <a:rPr lang="en-US" sz="800" dirty="0" err="1">
                <a:latin typeface="Geneva"/>
                <a:cs typeface="Geneva"/>
              </a:rPr>
              <a:t>Nazionali</a:t>
            </a:r>
            <a:r>
              <a:rPr lang="en-US" sz="800" dirty="0">
                <a:latin typeface="Geneva"/>
                <a:cs typeface="Geneva"/>
              </a:rPr>
              <a:t> di </a:t>
            </a:r>
            <a:r>
              <a:rPr lang="en-US" sz="800" dirty="0" err="1">
                <a:latin typeface="Geneva"/>
                <a:cs typeface="Geneva"/>
              </a:rPr>
              <a:t>Frascati</a:t>
            </a:r>
            <a:r>
              <a:rPr lang="en-US" sz="800" dirty="0">
                <a:latin typeface="Geneva"/>
                <a:cs typeface="Geneva"/>
              </a:rPr>
              <a:t>, </a:t>
            </a:r>
            <a:r>
              <a:rPr lang="en-US" sz="800" dirty="0" err="1">
                <a:latin typeface="Geneva"/>
                <a:cs typeface="Geneva"/>
              </a:rPr>
              <a:t>Frascati</a:t>
            </a:r>
            <a:r>
              <a:rPr lang="en-US" sz="800" dirty="0">
                <a:latin typeface="Geneva"/>
                <a:cs typeface="Geneva"/>
              </a:rPr>
              <a:t>, Italy, </a:t>
            </a:r>
            <a:r>
              <a:rPr lang="en-US" sz="800" baseline="30000" dirty="0">
                <a:latin typeface="Geneva"/>
                <a:cs typeface="Geneva"/>
              </a:rPr>
              <a:t>5</a:t>
            </a:r>
            <a:r>
              <a:rPr lang="en-US" sz="800" dirty="0">
                <a:latin typeface="Geneva"/>
                <a:cs typeface="Geneva"/>
              </a:rPr>
              <a:t>Dipartimento di </a:t>
            </a:r>
            <a:r>
              <a:rPr lang="en-US" sz="800" dirty="0" err="1">
                <a:latin typeface="Geneva"/>
                <a:cs typeface="Geneva"/>
              </a:rPr>
              <a:t>Fisica</a:t>
            </a:r>
            <a:r>
              <a:rPr lang="en-US" sz="800" dirty="0">
                <a:latin typeface="Geneva"/>
                <a:cs typeface="Geneva"/>
              </a:rPr>
              <a:t> e </a:t>
            </a:r>
            <a:r>
              <a:rPr lang="en-US" sz="800" dirty="0" err="1">
                <a:latin typeface="Geneva"/>
                <a:cs typeface="Geneva"/>
              </a:rPr>
              <a:t>Astronomia</a:t>
            </a:r>
            <a:r>
              <a:rPr lang="en-US" sz="800" dirty="0">
                <a:latin typeface="Geneva"/>
                <a:cs typeface="Geneva"/>
              </a:rPr>
              <a:t>, Università di Firenze, Firenze, Italy, </a:t>
            </a:r>
            <a:r>
              <a:rPr lang="en-US" sz="800" baseline="30000" dirty="0">
                <a:latin typeface="Geneva"/>
                <a:cs typeface="Geneva"/>
              </a:rPr>
              <a:t>6</a:t>
            </a:r>
            <a:r>
              <a:rPr lang="en-US" sz="800" dirty="0">
                <a:latin typeface="Geneva"/>
                <a:cs typeface="Geneva"/>
              </a:rPr>
              <a:t>Dipartimento di </a:t>
            </a:r>
            <a:r>
              <a:rPr lang="en-US" sz="800" dirty="0" err="1">
                <a:latin typeface="Geneva"/>
                <a:cs typeface="Geneva"/>
              </a:rPr>
              <a:t>Fisica</a:t>
            </a:r>
            <a:r>
              <a:rPr lang="en-US" sz="800" dirty="0">
                <a:latin typeface="Geneva"/>
                <a:cs typeface="Geneva"/>
              </a:rPr>
              <a:t> e </a:t>
            </a:r>
            <a:r>
              <a:rPr lang="en-US" sz="800" dirty="0" err="1">
                <a:latin typeface="Geneva"/>
                <a:cs typeface="Geneva"/>
              </a:rPr>
              <a:t>Astronomia</a:t>
            </a:r>
            <a:r>
              <a:rPr lang="en-US" sz="800" dirty="0">
                <a:latin typeface="Geneva"/>
                <a:cs typeface="Geneva"/>
              </a:rPr>
              <a:t>, Università di Catania, Catania, Italy, </a:t>
            </a:r>
            <a:r>
              <a:rPr lang="en-US" sz="800" baseline="30000" dirty="0">
                <a:latin typeface="Geneva"/>
                <a:cs typeface="Geneva"/>
              </a:rPr>
              <a:t>7</a:t>
            </a:r>
            <a:r>
              <a:rPr lang="en-US" sz="800" dirty="0">
                <a:latin typeface="Geneva"/>
                <a:cs typeface="Geneva"/>
              </a:rPr>
              <a:t>Dipartimento di </a:t>
            </a:r>
            <a:r>
              <a:rPr lang="en-US" sz="800" dirty="0" err="1">
                <a:latin typeface="Geneva"/>
                <a:cs typeface="Geneva"/>
              </a:rPr>
              <a:t>Fisica</a:t>
            </a:r>
            <a:r>
              <a:rPr lang="en-US" sz="800" dirty="0">
                <a:latin typeface="Geneva"/>
                <a:cs typeface="Geneva"/>
              </a:rPr>
              <a:t> e </a:t>
            </a:r>
            <a:r>
              <a:rPr lang="en-US" sz="800" dirty="0" err="1">
                <a:latin typeface="Geneva"/>
                <a:cs typeface="Geneva"/>
              </a:rPr>
              <a:t>Scienze</a:t>
            </a:r>
            <a:r>
              <a:rPr lang="en-US" sz="800" dirty="0">
                <a:latin typeface="Geneva"/>
                <a:cs typeface="Geneva"/>
              </a:rPr>
              <a:t> </a:t>
            </a:r>
            <a:r>
              <a:rPr lang="en-US" sz="800" dirty="0" err="1">
                <a:latin typeface="Geneva"/>
                <a:cs typeface="Geneva"/>
              </a:rPr>
              <a:t>della</a:t>
            </a:r>
            <a:r>
              <a:rPr lang="en-US" sz="800" dirty="0">
                <a:latin typeface="Geneva"/>
                <a:cs typeface="Geneva"/>
              </a:rPr>
              <a:t> Terra, Università di Ferrara, Ferrara, Italy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463" y="134986"/>
            <a:ext cx="1722727" cy="95771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804" y="2158656"/>
            <a:ext cx="1330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76092"/>
                </a:solidFill>
                <a:latin typeface="Geneva"/>
                <a:cs typeface="Geneva"/>
              </a:rPr>
              <a:t>Authors:</a:t>
            </a:r>
            <a:endParaRPr lang="en-US" sz="1600" dirty="0">
              <a:solidFill>
                <a:srgbClr val="376092"/>
              </a:solidFill>
              <a:latin typeface="Geneva"/>
              <a:cs typeface="Genev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6804" y="1125813"/>
            <a:ext cx="1330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76092"/>
                </a:solidFill>
                <a:latin typeface="Geneva"/>
                <a:cs typeface="Geneva"/>
              </a:rPr>
              <a:t>Presenter:</a:t>
            </a:r>
            <a:endParaRPr lang="en-US" sz="1600" dirty="0">
              <a:solidFill>
                <a:srgbClr val="376092"/>
              </a:solidFill>
              <a:latin typeface="Geneva"/>
              <a:cs typeface="Genev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57391" y="1163115"/>
            <a:ext cx="5594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Gigi Cappello, Ph.D. in particle physics </a:t>
            </a:r>
          </a:p>
          <a:p>
            <a:r>
              <a:rPr lang="en-US" dirty="0" smtClean="0"/>
              <a:t>Post doctoral fellow at INFN </a:t>
            </a:r>
            <a:r>
              <a:rPr lang="en-US" dirty="0" err="1" smtClean="0"/>
              <a:t>sezione</a:t>
            </a:r>
            <a:r>
              <a:rPr lang="en-US" dirty="0" smtClean="0"/>
              <a:t> di Catania (Italy)</a:t>
            </a:r>
            <a:endParaRPr lang="en-US" dirty="0"/>
          </a:p>
        </p:txBody>
      </p:sp>
      <p:pic>
        <p:nvPicPr>
          <p:cNvPr id="11" name="Picture 10" descr="m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546" y="250116"/>
            <a:ext cx="1435035" cy="177828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26804" y="4110124"/>
            <a:ext cx="133058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76092"/>
                </a:solidFill>
                <a:latin typeface="Geneva"/>
                <a:cs typeface="Geneva"/>
              </a:rPr>
              <a:t>About the work:</a:t>
            </a:r>
            <a:endParaRPr lang="en-US" sz="1600" dirty="0">
              <a:solidFill>
                <a:srgbClr val="376092"/>
              </a:solidFill>
              <a:latin typeface="Geneva"/>
              <a:cs typeface="Geneva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557391" y="1204718"/>
            <a:ext cx="0" cy="6047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557391" y="2194846"/>
            <a:ext cx="0" cy="159745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557392" y="4110124"/>
            <a:ext cx="0" cy="25362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557390" y="4110124"/>
            <a:ext cx="606260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/>
              <a:t>Gamma beams of unprecedented characteristics (in terms of brilliance, bandwidth, time structure</a:t>
            </a:r>
            <a:r>
              <a:rPr lang="mr-IN" sz="1400" dirty="0" smtClean="0"/>
              <a:t>…</a:t>
            </a:r>
            <a:r>
              <a:rPr lang="it-IT" sz="1400" dirty="0" smtClean="0"/>
              <a:t>) </a:t>
            </a:r>
            <a:r>
              <a:rPr lang="it-IT" sz="1400" dirty="0" err="1" smtClean="0"/>
              <a:t>will</a:t>
            </a:r>
            <a:r>
              <a:rPr lang="it-IT" sz="1400" dirty="0" smtClean="0"/>
              <a:t> be </a:t>
            </a:r>
            <a:r>
              <a:rPr lang="it-IT" sz="1400" dirty="0" err="1" smtClean="0"/>
              <a:t>produced</a:t>
            </a:r>
            <a:r>
              <a:rPr lang="it-IT" sz="1400" dirty="0" smtClean="0"/>
              <a:t> in the ELI-NP </a:t>
            </a:r>
            <a:r>
              <a:rPr lang="it-IT" sz="1400" dirty="0" err="1" smtClean="0"/>
              <a:t>facility</a:t>
            </a:r>
            <a:r>
              <a:rPr lang="it-IT" sz="1400" dirty="0" smtClean="0"/>
              <a:t> </a:t>
            </a:r>
            <a:r>
              <a:rPr lang="it-IT" sz="1400" dirty="0" err="1" smtClean="0"/>
              <a:t>near</a:t>
            </a:r>
            <a:r>
              <a:rPr lang="it-IT" sz="1400" dirty="0" smtClean="0"/>
              <a:t> </a:t>
            </a:r>
            <a:r>
              <a:rPr lang="it-IT" sz="1400" dirty="0" err="1" smtClean="0"/>
              <a:t>Bucharest</a:t>
            </a:r>
            <a:r>
              <a:rPr lang="it-IT" sz="1400" dirty="0" smtClean="0"/>
              <a:t> in Romania. </a:t>
            </a:r>
            <a:r>
              <a:rPr lang="it-IT" sz="1400" dirty="0" err="1" smtClean="0"/>
              <a:t>Given</a:t>
            </a:r>
            <a:r>
              <a:rPr lang="it-IT" sz="1400" dirty="0" smtClean="0"/>
              <a:t> </a:t>
            </a:r>
            <a:r>
              <a:rPr lang="it-IT" sz="1400" dirty="0" err="1" smtClean="0"/>
              <a:t>this</a:t>
            </a:r>
            <a:r>
              <a:rPr lang="it-IT" sz="1400" dirty="0" smtClean="0"/>
              <a:t>, the </a:t>
            </a:r>
            <a:r>
              <a:rPr lang="it-IT" sz="1400" dirty="0" err="1" smtClean="0"/>
              <a:t>characterization</a:t>
            </a:r>
            <a:r>
              <a:rPr lang="it-IT" sz="1400" dirty="0" smtClean="0"/>
              <a:t> of the </a:t>
            </a:r>
            <a:r>
              <a:rPr lang="it-IT" sz="1400" dirty="0" err="1" smtClean="0"/>
              <a:t>beam</a:t>
            </a:r>
            <a:r>
              <a:rPr lang="it-IT" sz="1400" dirty="0" smtClean="0"/>
              <a:t> </a:t>
            </a:r>
            <a:r>
              <a:rPr lang="it-IT" sz="1400" dirty="0" err="1" smtClean="0"/>
              <a:t>is</a:t>
            </a:r>
            <a:r>
              <a:rPr lang="it-IT" sz="1400" dirty="0" smtClean="0"/>
              <a:t> </a:t>
            </a:r>
            <a:r>
              <a:rPr lang="it-IT" sz="1400" dirty="0" err="1" smtClean="0"/>
              <a:t>itself</a:t>
            </a:r>
            <a:r>
              <a:rPr lang="it-IT" sz="1400" dirty="0" smtClean="0"/>
              <a:t> a </a:t>
            </a:r>
            <a:r>
              <a:rPr lang="it-IT" sz="1400" dirty="0" err="1" smtClean="0"/>
              <a:t>scientific</a:t>
            </a:r>
            <a:r>
              <a:rPr lang="it-IT" sz="1400" dirty="0" smtClean="0"/>
              <a:t> </a:t>
            </a:r>
            <a:r>
              <a:rPr lang="it-IT" sz="1400" dirty="0" err="1" smtClean="0"/>
              <a:t>challenge</a:t>
            </a:r>
            <a:r>
              <a:rPr lang="it-IT" sz="1400" dirty="0" smtClean="0"/>
              <a:t>, </a:t>
            </a:r>
            <a:r>
              <a:rPr lang="it-IT" sz="1400" dirty="0" err="1" smtClean="0"/>
              <a:t>that</a:t>
            </a:r>
            <a:r>
              <a:rPr lang="it-IT" sz="1400" dirty="0" smtClean="0"/>
              <a:t> </a:t>
            </a:r>
            <a:r>
              <a:rPr lang="it-IT" sz="1400" dirty="0" err="1" smtClean="0"/>
              <a:t>has</a:t>
            </a:r>
            <a:r>
              <a:rPr lang="it-IT" sz="1400" dirty="0" smtClean="0"/>
              <a:t> </a:t>
            </a:r>
            <a:r>
              <a:rPr lang="it-IT" sz="1400" dirty="0" err="1" smtClean="0"/>
              <a:t>been</a:t>
            </a:r>
            <a:r>
              <a:rPr lang="it-IT" sz="1400" dirty="0" smtClean="0"/>
              <a:t> </a:t>
            </a:r>
            <a:r>
              <a:rPr lang="it-IT" sz="1400" dirty="0" err="1" smtClean="0"/>
              <a:t>overcome</a:t>
            </a:r>
            <a:r>
              <a:rPr lang="it-IT" sz="1400" dirty="0" smtClean="0"/>
              <a:t> by the WP-09 of the </a:t>
            </a:r>
            <a:r>
              <a:rPr lang="it-IT" sz="1400" dirty="0" err="1" smtClean="0"/>
              <a:t>EuroGammaS</a:t>
            </a:r>
            <a:r>
              <a:rPr lang="it-IT" sz="1400" dirty="0" smtClean="0"/>
              <a:t> </a:t>
            </a:r>
            <a:r>
              <a:rPr lang="it-IT" sz="1400" dirty="0" err="1" smtClean="0"/>
              <a:t>collaboration</a:t>
            </a:r>
            <a:r>
              <a:rPr lang="it-IT" sz="1400" dirty="0" smtClean="0"/>
              <a:t>, </a:t>
            </a:r>
            <a:r>
              <a:rPr lang="it-IT" sz="1400" dirty="0" err="1" smtClean="0"/>
              <a:t>using</a:t>
            </a:r>
            <a:r>
              <a:rPr lang="it-IT" sz="1400" dirty="0" smtClean="0"/>
              <a:t> a cross-</a:t>
            </a:r>
            <a:r>
              <a:rPr lang="it-IT" sz="1400" dirty="0" err="1" smtClean="0"/>
              <a:t>calibrated</a:t>
            </a:r>
            <a:r>
              <a:rPr lang="it-IT" sz="1400" dirty="0" smtClean="0"/>
              <a:t> multi-detector </a:t>
            </a:r>
            <a:r>
              <a:rPr lang="it-IT" sz="1400" dirty="0" err="1" smtClean="0"/>
              <a:t>approach</a:t>
            </a:r>
            <a:r>
              <a:rPr lang="it-IT" sz="1400" dirty="0" smtClean="0"/>
              <a:t>. The </a:t>
            </a:r>
            <a:r>
              <a:rPr lang="it-IT" sz="1400" dirty="0" err="1" smtClean="0"/>
              <a:t>Nuclear</a:t>
            </a:r>
            <a:r>
              <a:rPr lang="it-IT" sz="1400" dirty="0" smtClean="0"/>
              <a:t> </a:t>
            </a:r>
            <a:r>
              <a:rPr lang="it-IT" sz="1400" dirty="0" err="1" smtClean="0"/>
              <a:t>Resonant</a:t>
            </a:r>
            <a:r>
              <a:rPr lang="it-IT" sz="1400" dirty="0" smtClean="0"/>
              <a:t> </a:t>
            </a:r>
            <a:r>
              <a:rPr lang="it-IT" sz="1400" dirty="0" err="1" smtClean="0"/>
              <a:t>Scattering</a:t>
            </a:r>
            <a:r>
              <a:rPr lang="it-IT" sz="1400" dirty="0" smtClean="0"/>
              <a:t> System (NRSS) </a:t>
            </a:r>
            <a:r>
              <a:rPr lang="it-IT" sz="1400" dirty="0" err="1" smtClean="0"/>
              <a:t>will</a:t>
            </a:r>
            <a:r>
              <a:rPr lang="it-IT" sz="1400" dirty="0" smtClean="0"/>
              <a:t> </a:t>
            </a:r>
            <a:r>
              <a:rPr lang="it-IT" sz="1400" dirty="0" err="1" smtClean="0"/>
              <a:t>provide</a:t>
            </a:r>
            <a:r>
              <a:rPr lang="it-IT" sz="1400" dirty="0" smtClean="0"/>
              <a:t> an </a:t>
            </a:r>
            <a:r>
              <a:rPr lang="it-IT" sz="1400" dirty="0" err="1" smtClean="0"/>
              <a:t>absolute</a:t>
            </a:r>
            <a:r>
              <a:rPr lang="it-IT" sz="1400" dirty="0" smtClean="0"/>
              <a:t> </a:t>
            </a:r>
            <a:r>
              <a:rPr lang="it-IT" sz="1400" dirty="0" err="1" smtClean="0"/>
              <a:t>energy</a:t>
            </a:r>
            <a:r>
              <a:rPr lang="it-IT" sz="1400" dirty="0" smtClean="0"/>
              <a:t> </a:t>
            </a:r>
            <a:r>
              <a:rPr lang="it-IT" sz="1400" dirty="0" err="1" smtClean="0"/>
              <a:t>calibration</a:t>
            </a:r>
            <a:r>
              <a:rPr lang="it-IT" sz="1400" dirty="0" smtClean="0"/>
              <a:t> for the </a:t>
            </a:r>
            <a:r>
              <a:rPr lang="it-IT" sz="1400" dirty="0" err="1" smtClean="0"/>
              <a:t>whole</a:t>
            </a:r>
            <a:r>
              <a:rPr lang="it-IT" sz="1400" dirty="0"/>
              <a:t> </a:t>
            </a:r>
            <a:r>
              <a:rPr lang="it-IT" sz="1400" dirty="0" err="1" smtClean="0"/>
              <a:t>Beam</a:t>
            </a:r>
            <a:r>
              <a:rPr lang="it-IT" sz="1400" dirty="0" smtClean="0"/>
              <a:t> </a:t>
            </a:r>
            <a:r>
              <a:rPr lang="it-IT" sz="1400" dirty="0" err="1" smtClean="0"/>
              <a:t>Chracterization</a:t>
            </a:r>
            <a:r>
              <a:rPr lang="it-IT" sz="1400" dirty="0" smtClean="0"/>
              <a:t> System. </a:t>
            </a:r>
            <a:r>
              <a:rPr lang="en-US" sz="1400" dirty="0"/>
              <a:t>The  NRSS will use a peculiar double-readout approach in order to detect resonant events  over background: both scintillation and Cherenkov photons produced inside the same crystals will be separately </a:t>
            </a:r>
            <a:r>
              <a:rPr lang="en-US" sz="1400" dirty="0" smtClean="0"/>
              <a:t>read. This method proved to be very powerful and suitable for many applications. </a:t>
            </a:r>
          </a:p>
          <a:p>
            <a:endParaRPr lang="en-US" sz="14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0479" y="4157188"/>
            <a:ext cx="1237102" cy="110566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80479" y="5284186"/>
            <a:ext cx="1237102" cy="136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094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374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Università di Catania / 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Gigi Cappello</dc:creator>
  <cp:lastModifiedBy>Gigi Cappello</cp:lastModifiedBy>
  <cp:revision>9</cp:revision>
  <dcterms:created xsi:type="dcterms:W3CDTF">2018-05-23T07:29:32Z</dcterms:created>
  <dcterms:modified xsi:type="dcterms:W3CDTF">2018-05-23T08:06:48Z</dcterms:modified>
</cp:coreProperties>
</file>