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0"/>
  </p:normalViewPr>
  <p:slideViewPr>
    <p:cSldViewPr snapToGrid="0" snapToObjects="1">
      <p:cViewPr varScale="1">
        <p:scale>
          <a:sx n="118" d="100"/>
          <a:sy n="118" d="100"/>
        </p:scale>
        <p:origin x="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00BFD-FD77-F747-B757-901871332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AF1F5F-F7E4-F840-BD0B-AD819E26D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2DA1F-4593-F040-AAFD-A283A8F32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29AC-3C2F-D244-A673-BF01FE7EE42B}" type="datetimeFigureOut">
              <a:rPr lang="it-IT" smtClean="0"/>
              <a:t>24/05/18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A0E1B-5131-C942-855F-E8F93358C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CA95E-392A-CC40-9357-8F216ECB6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320-0E46-C643-B16D-88AAC51234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079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6A789-5A08-F64A-B22C-F5011911F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CB896-F437-9C4B-9C86-91EB4576B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14CCD-E1A4-7342-84B2-D3BFCDA5C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29AC-3C2F-D244-A673-BF01FE7EE42B}" type="datetimeFigureOut">
              <a:rPr lang="it-IT" smtClean="0"/>
              <a:t>24/05/18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0B250-E010-F14C-96C9-E5B11229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747FE-9BC9-644D-9EEA-354A19698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320-0E46-C643-B16D-88AAC51234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49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4494EA-AEB1-FA41-B26D-63E5590AF9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08ECD0-A368-4446-8C7B-B758185DB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3DCFE-B99A-AC46-8AA5-9AC3615F8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29AC-3C2F-D244-A673-BF01FE7EE42B}" type="datetimeFigureOut">
              <a:rPr lang="it-IT" smtClean="0"/>
              <a:t>24/05/18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D7008-3694-9247-BB06-3D81761F8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07DBF-251C-D44E-830B-754A80F39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320-0E46-C643-B16D-88AAC51234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165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CF294-42C3-9845-9B6B-2D59BD198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B24D3-5521-5549-81BC-E34BFFFE5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92C55-BC1C-D84C-ABFE-AFE0914CD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29AC-3C2F-D244-A673-BF01FE7EE42B}" type="datetimeFigureOut">
              <a:rPr lang="it-IT" smtClean="0"/>
              <a:t>24/05/18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5CC47-18AC-6849-B5A0-9564555FA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673BC-EAA8-2444-95CE-C144EF5F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320-0E46-C643-B16D-88AAC51234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103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B2B5B-E8E7-BF4D-A191-4D382ABD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947CD1-E78E-A946-AB3F-30B1E3376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D1A09-8045-A446-9851-F12469219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29AC-3C2F-D244-A673-BF01FE7EE42B}" type="datetimeFigureOut">
              <a:rPr lang="it-IT" smtClean="0"/>
              <a:t>24/05/18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98B52-7F04-3E40-8FB1-2E6A7EC34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F0D62-584E-3B4D-9E24-71EB472B3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320-0E46-C643-B16D-88AAC51234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59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707DC-80C3-274A-BA11-DB6DDFD90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05191-D70B-EE45-8928-76BA40849C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217872-2F44-A041-9947-C911607AA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344C6-1E04-E34B-BFA7-9FC973C12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29AC-3C2F-D244-A673-BF01FE7EE42B}" type="datetimeFigureOut">
              <a:rPr lang="it-IT" smtClean="0"/>
              <a:t>24/05/18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84911-CCE2-604F-9BDD-EB477209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9BA3DA-91E7-E147-A0F6-4974B01E8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320-0E46-C643-B16D-88AAC51234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52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236EB-7B06-C742-B015-22C309788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DFB13-ABDB-DF4E-AA24-B011662A4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9A3D71-6621-8C43-A3EA-0EBCFA819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719108-DAFE-B64D-8EAE-3EEC66C2A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0A93A4-FBFB-DC4A-9B26-B3792676E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D308A9-E671-4B49-BAFE-70E28EDDD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29AC-3C2F-D244-A673-BF01FE7EE42B}" type="datetimeFigureOut">
              <a:rPr lang="it-IT" smtClean="0"/>
              <a:t>24/05/18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660442-5432-3646-9176-4FFEB200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8FB72-F850-3D48-BD16-4D7AA7969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320-0E46-C643-B16D-88AAC51234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29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6316D-E004-944C-BD8B-C34E382AE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2BD902-C165-8340-AEB1-E2269148E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29AC-3C2F-D244-A673-BF01FE7EE42B}" type="datetimeFigureOut">
              <a:rPr lang="it-IT" smtClean="0"/>
              <a:t>24/05/18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102F92-143E-C143-ACDC-FA35AD215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CA7436-EBD0-8240-BA83-2BB89BFD6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320-0E46-C643-B16D-88AAC51234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27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4D76C3-59CC-8842-A572-D1A4B0EEB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29AC-3C2F-D244-A673-BF01FE7EE42B}" type="datetimeFigureOut">
              <a:rPr lang="it-IT" smtClean="0"/>
              <a:t>24/05/18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5BAE13-503B-1E41-BB25-19369BB4F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01BFF-72B1-8E40-B6A2-17EEAF966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320-0E46-C643-B16D-88AAC51234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00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E9F8-D7E2-D84E-BAEE-DC368F266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85872-26C2-D84A-890B-2328B5331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244950-3587-824D-8AA9-901E5B4F9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58223A-8B5B-5644-A6B5-84A6D5AF4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29AC-3C2F-D244-A673-BF01FE7EE42B}" type="datetimeFigureOut">
              <a:rPr lang="it-IT" smtClean="0"/>
              <a:t>24/05/18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FB156-DF9C-6840-871B-7F6955C4E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A1CA0-2653-6344-9A52-B3E1291CD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320-0E46-C643-B16D-88AAC51234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810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29DF2-69EA-7747-8A1D-27DF378B2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942BA7-FFB6-E248-A035-5581134759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1CF32-282C-BA4E-9303-AB62F72A0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FEC93-1F33-9145-AF4F-BDE502E6B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29AC-3C2F-D244-A673-BF01FE7EE42B}" type="datetimeFigureOut">
              <a:rPr lang="it-IT" smtClean="0"/>
              <a:t>24/05/18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7DD95E-8D54-5440-8268-8EE7A6C8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5A39FB-B249-D846-9E41-0AFB2A681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7320-0E46-C643-B16D-88AAC51234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7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C1774-763A-AB44-8871-AF2CE70FB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D7921-8A3E-3345-A4B9-85D9F3C87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02C8E-9843-6343-8D0B-598810CD4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29AC-3C2F-D244-A673-BF01FE7EE42B}" type="datetimeFigureOut">
              <a:rPr lang="it-IT" smtClean="0"/>
              <a:t>24/05/18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95771-9E71-9945-AF4B-52468240FE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7817C-49A7-3844-9AC0-8385CE43E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7320-0E46-C643-B16D-88AAC51234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816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74F3E76-30DA-7A43-A56B-5CB31480F9FB}"/>
              </a:ext>
            </a:extLst>
          </p:cNvPr>
          <p:cNvSpPr/>
          <p:nvPr/>
        </p:nvSpPr>
        <p:spPr>
          <a:xfrm>
            <a:off x="3317002" y="6488668"/>
            <a:ext cx="5689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latin typeface="Book Antiqua" panose="02040602050305030304" pitchFamily="18" charset="0"/>
              </a:rPr>
              <a:t> [1] A. </a:t>
            </a:r>
            <a:r>
              <a:rPr lang="fr-FR" sz="1600" dirty="0" err="1">
                <a:latin typeface="Book Antiqua" panose="02040602050305030304" pitchFamily="18" charset="0"/>
              </a:rPr>
              <a:t>Gianoncelli</a:t>
            </a:r>
            <a:r>
              <a:rPr lang="fr-FR" sz="1600" dirty="0">
                <a:latin typeface="Book Antiqua" panose="02040602050305030304" pitchFamily="18" charset="0"/>
              </a:rPr>
              <a:t> et al., Synchrotron Radiation, vol. 23, 2016</a:t>
            </a:r>
            <a:endParaRPr lang="it-IT" sz="1600" dirty="0">
              <a:latin typeface="Book Antiqua" panose="0204060205030503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6E6C07-9D72-EC4D-BF42-4072F71A7F91}"/>
              </a:ext>
            </a:extLst>
          </p:cNvPr>
          <p:cNvSpPr txBox="1"/>
          <p:nvPr/>
        </p:nvSpPr>
        <p:spPr>
          <a:xfrm>
            <a:off x="0" y="130625"/>
            <a:ext cx="12192000" cy="196977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00B050"/>
                </a:solidFill>
                <a:latin typeface="Book Antiqua" panose="02040602050305030304" pitchFamily="18" charset="0"/>
              </a:rPr>
              <a:t>Recent achievements in Life Sciences of the </a:t>
            </a:r>
            <a:r>
              <a:rPr lang="en-US" sz="3200" b="1" dirty="0" err="1">
                <a:solidFill>
                  <a:srgbClr val="00B050"/>
                </a:solidFill>
                <a:latin typeface="Book Antiqua" panose="02040602050305030304" pitchFamily="18" charset="0"/>
              </a:rPr>
              <a:t>TwinMic</a:t>
            </a:r>
            <a:r>
              <a:rPr lang="en-US" sz="3200" b="1" dirty="0">
                <a:solidFill>
                  <a:srgbClr val="00B050"/>
                </a:solidFill>
                <a:latin typeface="Book Antiqua" panose="02040602050305030304" pitchFamily="18" charset="0"/>
              </a:rPr>
              <a:t> soft </a:t>
            </a:r>
            <a:r>
              <a:rPr lang="en-US" sz="3200" b="1" dirty="0" err="1">
                <a:solidFill>
                  <a:srgbClr val="00B050"/>
                </a:solidFill>
                <a:latin typeface="Book Antiqua" panose="02040602050305030304" pitchFamily="18" charset="0"/>
              </a:rPr>
              <a:t>spectromicroscopy</a:t>
            </a:r>
            <a:r>
              <a:rPr lang="en-US" sz="3200" b="1" dirty="0">
                <a:solidFill>
                  <a:srgbClr val="00B050"/>
                </a:solidFill>
                <a:latin typeface="Book Antiqua" panose="02040602050305030304" pitchFamily="18" charset="0"/>
              </a:rPr>
              <a:t> beamline at </a:t>
            </a:r>
            <a:r>
              <a:rPr lang="en-US" sz="3200" b="1" dirty="0" err="1">
                <a:solidFill>
                  <a:srgbClr val="00B050"/>
                </a:solidFill>
                <a:latin typeface="Book Antiqua" panose="02040602050305030304" pitchFamily="18" charset="0"/>
              </a:rPr>
              <a:t>Elettra</a:t>
            </a:r>
            <a:endParaRPr lang="en-US" sz="3200" b="1" dirty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algn="ctr" eaLnBrk="1" hangingPunct="1">
              <a:defRPr/>
            </a:pPr>
            <a:endParaRPr lang="it-IT" b="1" dirty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algn="ctr" eaLnBrk="1" hangingPunct="1">
              <a:defRPr/>
            </a:pPr>
            <a:r>
              <a:rPr lang="it-IT" sz="2400" b="1" u="sng" dirty="0">
                <a:latin typeface="Book Antiqua" panose="02040602050305030304" pitchFamily="18" charset="0"/>
              </a:rPr>
              <a:t>A. Gianoncelli</a:t>
            </a:r>
            <a:r>
              <a:rPr lang="it-IT" sz="2400" b="1" baseline="30000" dirty="0">
                <a:latin typeface="Book Antiqua" panose="02040602050305030304" pitchFamily="18" charset="0"/>
              </a:rPr>
              <a:t>1</a:t>
            </a:r>
            <a:r>
              <a:rPr lang="it-IT" sz="2400" b="1" dirty="0">
                <a:latin typeface="Book Antiqua" panose="02040602050305030304" pitchFamily="18" charset="0"/>
              </a:rPr>
              <a:t>, M. Altissimo</a:t>
            </a:r>
            <a:r>
              <a:rPr lang="it-IT" sz="2400" b="1" baseline="30000" dirty="0">
                <a:latin typeface="Book Antiqua" panose="02040602050305030304" pitchFamily="18" charset="0"/>
              </a:rPr>
              <a:t>1</a:t>
            </a:r>
            <a:r>
              <a:rPr lang="it-IT" sz="2400" b="1" dirty="0">
                <a:latin typeface="Book Antiqua" panose="02040602050305030304" pitchFamily="18" charset="0"/>
              </a:rPr>
              <a:t>, D.E. Bedolla</a:t>
            </a:r>
            <a:r>
              <a:rPr lang="it-IT" sz="2400" b="1" baseline="30000" dirty="0">
                <a:latin typeface="Book Antiqua" panose="02040602050305030304" pitchFamily="18" charset="0"/>
              </a:rPr>
              <a:t>1</a:t>
            </a:r>
            <a:r>
              <a:rPr lang="it-IT" sz="2400" b="1" dirty="0">
                <a:latin typeface="Book Antiqua" panose="02040602050305030304" pitchFamily="18" charset="0"/>
              </a:rPr>
              <a:t>, G. Kourousias</a:t>
            </a:r>
            <a:r>
              <a:rPr lang="it-IT" sz="2400" b="1" baseline="30000" dirty="0">
                <a:latin typeface="Book Antiqua" panose="02040602050305030304" pitchFamily="18" charset="0"/>
              </a:rPr>
              <a:t>1</a:t>
            </a:r>
            <a:endParaRPr lang="it-IT" sz="2400" b="1" dirty="0">
              <a:latin typeface="Book Antiqua" panose="02040602050305030304" pitchFamily="18" charset="0"/>
            </a:endParaRPr>
          </a:p>
          <a:p>
            <a:pPr algn="ctr" eaLnBrk="1" hangingPunct="1">
              <a:defRPr/>
            </a:pPr>
            <a:r>
              <a:rPr lang="it-IT" sz="1400" baseline="30000" dirty="0">
                <a:latin typeface="Book Antiqua" panose="02040602050305030304" pitchFamily="18" charset="0"/>
              </a:rPr>
              <a:t>1</a:t>
            </a:r>
            <a:r>
              <a:rPr lang="it-IT" sz="1400" dirty="0">
                <a:latin typeface="Book Antiqua" panose="02040602050305030304" pitchFamily="18" charset="0"/>
              </a:rPr>
              <a:t>Elettra, Sincrotrone Trieste, Strada Statale 149, 34149 Basovizza, Trieste, </a:t>
            </a:r>
            <a:r>
              <a:rPr lang="it-IT" sz="1400" dirty="0" err="1">
                <a:latin typeface="Book Antiqua" panose="02040602050305030304" pitchFamily="18" charset="0"/>
              </a:rPr>
              <a:t>Italy</a:t>
            </a:r>
            <a:endParaRPr lang="it-IT" sz="1400" dirty="0">
              <a:latin typeface="Book Antiqua" panose="0204060205030503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21E3E2-6838-8E46-A0E8-D622093815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829" y="869542"/>
            <a:ext cx="1010285" cy="1439545"/>
          </a:xfrm>
          <a:prstGeom prst="rect">
            <a:avLst/>
          </a:prstGeom>
        </p:spPr>
      </p:pic>
      <p:sp>
        <p:nvSpPr>
          <p:cNvPr id="7" name="TextBox 2">
            <a:extLst>
              <a:ext uri="{FF2B5EF4-FFF2-40B4-BE49-F238E27FC236}">
                <a16:creationId xmlns:a16="http://schemas.microsoft.com/office/drawing/2014/main" id="{54AB14B7-9282-1849-8511-62343DADB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365" y="2839312"/>
            <a:ext cx="10579269" cy="308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spcAft>
                <a:spcPts val="1984"/>
              </a:spcAft>
              <a:buFont typeface="Arial" charset="0"/>
              <a:buChar char="•"/>
            </a:pPr>
            <a:r>
              <a:rPr lang="en-GB" dirty="0">
                <a:solidFill>
                  <a:schemeClr val="tx1"/>
                </a:solidFill>
                <a:latin typeface="Book Antiqua"/>
                <a:cs typeface="Book Antiqua"/>
              </a:rPr>
              <a:t> Synchrotron facilities provide the scientific community with an incredible the variety of techniques, thanks to the properties </a:t>
            </a:r>
            <a:r>
              <a:rPr lang="en-GB" dirty="0">
                <a:latin typeface="Book Antiqua"/>
                <a:cs typeface="Book Antiqua"/>
              </a:rPr>
              <a:t>of the X-ray source and the variety of detectors available</a:t>
            </a:r>
            <a:endParaRPr lang="en-GB" dirty="0">
              <a:solidFill>
                <a:schemeClr val="tx1"/>
              </a:solidFill>
              <a:latin typeface="Book Antiqua"/>
              <a:cs typeface="Book Antiqua"/>
            </a:endParaRPr>
          </a:p>
          <a:p>
            <a:pPr>
              <a:spcAft>
                <a:spcPts val="1984"/>
              </a:spcAft>
              <a:buFont typeface="Arial" charset="0"/>
              <a:buChar char="•"/>
            </a:pPr>
            <a:r>
              <a:rPr lang="en-GB" dirty="0">
                <a:solidFill>
                  <a:schemeClr val="tx1"/>
                </a:solidFill>
                <a:latin typeface="Book Antiqua"/>
                <a:cs typeface="Book Antiqua"/>
              </a:rPr>
              <a:t> Simultaneous soft X-ray transmission and emission microscopy, as available at </a:t>
            </a:r>
            <a:r>
              <a:rPr lang="en-GB" b="1" dirty="0" err="1">
                <a:latin typeface="Book Antiqua"/>
                <a:cs typeface="Book Antiqua"/>
              </a:rPr>
              <a:t>T</a:t>
            </a:r>
            <a:r>
              <a:rPr lang="en-GB" b="1" dirty="0" err="1">
                <a:solidFill>
                  <a:schemeClr val="tx1"/>
                </a:solidFill>
                <a:latin typeface="Book Antiqua"/>
                <a:cs typeface="Book Antiqua"/>
              </a:rPr>
              <a:t>winMic</a:t>
            </a:r>
            <a:r>
              <a:rPr lang="en-GB" b="1" dirty="0">
                <a:solidFill>
                  <a:schemeClr val="tx1"/>
                </a:solidFill>
                <a:latin typeface="Book Antiqua"/>
                <a:cs typeface="Book Antiqua"/>
              </a:rPr>
              <a:t> beamline</a:t>
            </a:r>
            <a:r>
              <a:rPr lang="en-GB" dirty="0">
                <a:solidFill>
                  <a:schemeClr val="tx1"/>
                </a:solidFill>
                <a:latin typeface="Book Antiqua"/>
                <a:cs typeface="Book Antiqua"/>
              </a:rPr>
              <a:t> (</a:t>
            </a:r>
            <a:r>
              <a:rPr lang="en-GB" dirty="0" err="1">
                <a:solidFill>
                  <a:schemeClr val="tx1"/>
                </a:solidFill>
                <a:latin typeface="Book Antiqua"/>
                <a:cs typeface="Book Antiqua"/>
              </a:rPr>
              <a:t>Elettra</a:t>
            </a:r>
            <a:r>
              <a:rPr lang="en-GB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Book Antiqua"/>
                <a:cs typeface="Book Antiqua"/>
              </a:rPr>
              <a:t>Sincrotrone</a:t>
            </a:r>
            <a:r>
              <a:rPr lang="en-GB" dirty="0">
                <a:solidFill>
                  <a:schemeClr val="tx1"/>
                </a:solidFill>
                <a:latin typeface="Book Antiqua"/>
                <a:cs typeface="Book Antiqua"/>
              </a:rPr>
              <a:t> Trieste) [1] can be a suited complementary tool especially for life science applications: it provides </a:t>
            </a:r>
            <a:r>
              <a:rPr lang="en-GB" u="sng" dirty="0">
                <a:solidFill>
                  <a:schemeClr val="tx1"/>
                </a:solidFill>
                <a:latin typeface="Book Antiqua"/>
                <a:cs typeface="Book Antiqua"/>
              </a:rPr>
              <a:t>simultaneous morphological and chemical information</a:t>
            </a:r>
          </a:p>
          <a:p>
            <a:pPr marL="131243" indent="-131243">
              <a:spcAft>
                <a:spcPts val="1984"/>
              </a:spcAft>
              <a:buFont typeface="Arial" charset="0"/>
              <a:buChar char="•"/>
            </a:pPr>
            <a:r>
              <a:rPr lang="en-GB" dirty="0">
                <a:solidFill>
                  <a:schemeClr val="tx1"/>
                </a:solidFill>
                <a:latin typeface="Book Antiqua"/>
                <a:cs typeface="Book Antiqua"/>
              </a:rPr>
              <a:t> X-ray </a:t>
            </a:r>
            <a:r>
              <a:rPr lang="en-GB" dirty="0" err="1">
                <a:solidFill>
                  <a:schemeClr val="tx1"/>
                </a:solidFill>
                <a:latin typeface="Book Antiqua"/>
                <a:cs typeface="Book Antiqua"/>
              </a:rPr>
              <a:t>spectro</a:t>
            </a:r>
            <a:r>
              <a:rPr lang="en-GB" dirty="0">
                <a:solidFill>
                  <a:schemeClr val="tx1"/>
                </a:solidFill>
                <a:latin typeface="Book Antiqua"/>
                <a:cs typeface="Book Antiqua"/>
              </a:rPr>
              <a:t>-microscopy has proven to be a </a:t>
            </a:r>
            <a:r>
              <a:rPr lang="en-US" dirty="0">
                <a:solidFill>
                  <a:schemeClr val="tx1"/>
                </a:solidFill>
                <a:latin typeface="Book Antiqua"/>
                <a:cs typeface="Book Antiqua"/>
              </a:rPr>
              <a:t>valuable tool for exploring morphologically complex matter, including bio-systems at cellular and sub-cellular level</a:t>
            </a:r>
            <a:endParaRPr lang="en-GB" dirty="0">
              <a:solidFill>
                <a:schemeClr val="tx1"/>
              </a:solidFill>
              <a:latin typeface="Book Antiqua"/>
              <a:cs typeface="Book Antiqua"/>
            </a:endParaRPr>
          </a:p>
          <a:p>
            <a:pPr>
              <a:spcAft>
                <a:spcPts val="1984"/>
              </a:spcAft>
              <a:buFont typeface="Arial" charset="0"/>
              <a:buChar char="•"/>
            </a:pPr>
            <a:r>
              <a:rPr lang="en-GB" dirty="0">
                <a:solidFill>
                  <a:schemeClr val="tx1"/>
                </a:solidFill>
                <a:latin typeface="Book Antiqua"/>
                <a:cs typeface="Book Antiqua"/>
              </a:rPr>
              <a:t> Correlative research is essential (FTIR, PIXE, EM, lab-related bulk analysis &amp; others)</a:t>
            </a:r>
          </a:p>
        </p:txBody>
      </p:sp>
    </p:spTree>
    <p:extLst>
      <p:ext uri="{BB962C8B-B14F-4D97-AF65-F5344CB8AC3E}">
        <p14:creationId xmlns:p14="http://schemas.microsoft.com/office/powerpoint/2010/main" val="2742282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174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2018-05-24T12:03:39Z</dcterms:created>
  <dcterms:modified xsi:type="dcterms:W3CDTF">2018-05-24T16:27:21Z</dcterms:modified>
</cp:coreProperties>
</file>