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3" r:id="rId2"/>
  </p:sldIdLst>
  <p:sldSz cx="9144000" cy="6858000" type="screen4x3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A8C8"/>
    <a:srgbClr val="2D3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700"/>
  </p:normalViewPr>
  <p:slideViewPr>
    <p:cSldViewPr snapToGrid="0" snapToObjects="1">
      <p:cViewPr varScale="1">
        <p:scale>
          <a:sx n="102" d="100"/>
          <a:sy n="102" d="100"/>
        </p:scale>
        <p:origin x="6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0" name="Picture 8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91" name="Picture 9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0" y="0"/>
            <a:ext cx="9142560" cy="230400"/>
          </a:xfrm>
          <a:prstGeom prst="rect">
            <a:avLst/>
          </a:prstGeom>
          <a:solidFill>
            <a:srgbClr val="0AA8C8"/>
          </a:solidFill>
          <a:ln w="12600">
            <a:solidFill>
              <a:srgbClr val="077C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7900200" y="365040"/>
            <a:ext cx="1134000" cy="893520"/>
          </a:xfrm>
          <a:prstGeom prst="rect">
            <a:avLst/>
          </a:prstGeom>
          <a:solidFill>
            <a:srgbClr val="FFFFFF"/>
          </a:solidFill>
          <a:ln w="12600">
            <a:solidFill>
              <a:srgbClr val="0AA8C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050" b="0" strike="noStrike" spc="-1">
                <a:solidFill>
                  <a:srgbClr val="0AA8C8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Your home institution logo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Grafik 22"/>
          <p:cNvPicPr/>
          <p:nvPr/>
        </p:nvPicPr>
        <p:blipFill>
          <a:blip r:embed="rId14"/>
          <a:stretch/>
        </p:blipFill>
        <p:spPr>
          <a:xfrm>
            <a:off x="7978320" y="5187960"/>
            <a:ext cx="1055520" cy="1212840"/>
          </a:xfrm>
          <a:prstGeom prst="rect">
            <a:avLst/>
          </a:prstGeom>
          <a:ln>
            <a:noFill/>
          </a:ln>
        </p:spPr>
      </p:pic>
      <p:sp>
        <p:nvSpPr>
          <p:cNvPr id="51" name="CustomShape 3"/>
          <p:cNvSpPr/>
          <p:nvPr/>
        </p:nvSpPr>
        <p:spPr>
          <a:xfrm>
            <a:off x="0" y="6400800"/>
            <a:ext cx="9142560" cy="455760"/>
          </a:xfrm>
          <a:prstGeom prst="rect">
            <a:avLst/>
          </a:prstGeom>
          <a:solidFill>
            <a:srgbClr val="0AA8C8"/>
          </a:solidFill>
          <a:ln w="12600">
            <a:solidFill>
              <a:srgbClr val="077C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4"/>
          <p:cNvSpPr/>
          <p:nvPr/>
        </p:nvSpPr>
        <p:spPr>
          <a:xfrm>
            <a:off x="6970680" y="6460560"/>
            <a:ext cx="20559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9471A00-AE5F-48E7-943F-444B0FF1DCE1}" type="slidenum">
              <a:rPr lang="en-GB" sz="75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‹Nr.›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" name="Picture 52"/>
          <p:cNvPicPr/>
          <p:nvPr/>
        </p:nvPicPr>
        <p:blipFill>
          <a:blip r:embed="rId15"/>
          <a:stretch/>
        </p:blipFill>
        <p:spPr>
          <a:xfrm>
            <a:off x="55080" y="6458760"/>
            <a:ext cx="492480" cy="327600"/>
          </a:xfrm>
          <a:prstGeom prst="rect">
            <a:avLst/>
          </a:prstGeom>
          <a:ln>
            <a:noFill/>
          </a:ln>
        </p:spPr>
      </p:pic>
      <p:sp>
        <p:nvSpPr>
          <p:cNvPr id="54" name="CustomShape 5"/>
          <p:cNvSpPr/>
          <p:nvPr/>
        </p:nvSpPr>
        <p:spPr>
          <a:xfrm>
            <a:off x="502920" y="6348960"/>
            <a:ext cx="315468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7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This project has received funding from the European Union’s Horizon 2020 research and innovation programme under grant agreement no 713171</a:t>
            </a:r>
            <a:endParaRPr lang="en-GB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CustomShape 6"/>
          <p:cNvSpPr/>
          <p:nvPr/>
        </p:nvSpPr>
        <p:spPr>
          <a:xfrm>
            <a:off x="3776400" y="6460560"/>
            <a:ext cx="346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9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PISA Meeting | | SENSE | Poster Session</a:t>
            </a:r>
          </a:p>
          <a:p>
            <a:pPr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5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263046" y="543501"/>
            <a:ext cx="10240027" cy="79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4000"/>
              </a:lnSpc>
              <a:spcBef>
                <a:spcPts val="1563"/>
              </a:spcBef>
              <a:buClr>
                <a:srgbClr val="000000"/>
              </a:buClr>
              <a:buSzPct val="100000"/>
              <a:buFont typeface="Times New Roman" charset="0"/>
              <a:defRPr sz="23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84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Times New Roman" charset="0"/>
              <a:defRPr sz="17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84000"/>
              </a:lnSpc>
              <a:spcBef>
                <a:spcPts val="938"/>
              </a:spcBef>
              <a:buClr>
                <a:srgbClr val="000000"/>
              </a:buClr>
              <a:buSzPct val="100000"/>
              <a:buFont typeface="Times New Roman" charset="0"/>
              <a:defRPr sz="15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84000"/>
              </a:lnSpc>
              <a:spcBef>
                <a:spcPts val="625"/>
              </a:spcBef>
              <a:buClr>
                <a:srgbClr val="000000"/>
              </a:buClr>
              <a:buSzPct val="100000"/>
              <a:buFont typeface="Times New Roman" charset="0"/>
              <a:defRPr sz="15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84000"/>
              </a:lnSpc>
              <a:spcBef>
                <a:spcPts val="313"/>
              </a:spcBef>
              <a:buClr>
                <a:srgbClr val="000000"/>
              </a:buClr>
              <a:buSzPct val="100000"/>
              <a:buFont typeface="Times New Roman" charset="0"/>
              <a:defRPr sz="22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84000"/>
              </a:lnSpc>
              <a:spcBef>
                <a:spcPts val="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2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84000"/>
              </a:lnSpc>
              <a:spcBef>
                <a:spcPts val="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2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84000"/>
              </a:lnSpc>
              <a:spcBef>
                <a:spcPts val="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2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84000"/>
              </a:lnSpc>
              <a:spcBef>
                <a:spcPts val="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2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de-DE" sz="2000" b="1" dirty="0">
                <a:solidFill>
                  <a:srgbClr val="0AA8C8"/>
                </a:solidFill>
              </a:rPr>
              <a:t>SENSE - </a:t>
            </a:r>
            <a:r>
              <a:rPr lang="de-DE" sz="2000" b="1" dirty="0" err="1">
                <a:solidFill>
                  <a:srgbClr val="0AA8C8"/>
                </a:solidFill>
              </a:rPr>
              <a:t>low</a:t>
            </a:r>
            <a:r>
              <a:rPr lang="de-DE" sz="2000" b="1" dirty="0">
                <a:solidFill>
                  <a:srgbClr val="0AA8C8"/>
                </a:solidFill>
              </a:rPr>
              <a:t> light </a:t>
            </a:r>
            <a:r>
              <a:rPr lang="de-DE" sz="2000" b="1" dirty="0" err="1">
                <a:solidFill>
                  <a:srgbClr val="0AA8C8"/>
                </a:solidFill>
              </a:rPr>
              <a:t>level</a:t>
            </a:r>
            <a:r>
              <a:rPr lang="de-DE" sz="2000" b="1" dirty="0">
                <a:solidFill>
                  <a:srgbClr val="0AA8C8"/>
                </a:solidFill>
              </a:rPr>
              <a:t> </a:t>
            </a:r>
            <a:r>
              <a:rPr lang="de-DE" sz="2000" b="1" dirty="0" err="1">
                <a:solidFill>
                  <a:srgbClr val="0AA8C8"/>
                </a:solidFill>
              </a:rPr>
              <a:t>sensor</a:t>
            </a:r>
            <a:r>
              <a:rPr lang="de-DE" sz="2000" b="1" dirty="0">
                <a:solidFill>
                  <a:srgbClr val="0AA8C8"/>
                </a:solidFill>
              </a:rPr>
              <a:t> </a:t>
            </a:r>
            <a:r>
              <a:rPr lang="de-DE" sz="2000" b="1" dirty="0" err="1">
                <a:solidFill>
                  <a:srgbClr val="0AA8C8"/>
                </a:solidFill>
              </a:rPr>
              <a:t>development</a:t>
            </a:r>
            <a:endParaRPr lang="en-US" sz="2100" b="1" dirty="0">
              <a:solidFill>
                <a:srgbClr val="0AA8C8"/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12" name="CustomShape 1"/>
          <p:cNvSpPr/>
          <p:nvPr/>
        </p:nvSpPr>
        <p:spPr>
          <a:xfrm>
            <a:off x="108857" y="1076914"/>
            <a:ext cx="7957905" cy="50985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57040" indent="-2556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600" dirty="0">
                <a:latin typeface="+mj-lt"/>
              </a:rPr>
              <a:t>SENSE </a:t>
            </a:r>
            <a:r>
              <a:rPr lang="de-DE" sz="1600" dirty="0" err="1">
                <a:latin typeface="+mj-lt"/>
              </a:rPr>
              <a:t>is</a:t>
            </a:r>
            <a:r>
              <a:rPr lang="de-DE" sz="1600" dirty="0">
                <a:latin typeface="+mj-lt"/>
              </a:rPr>
              <a:t> a </a:t>
            </a:r>
            <a:r>
              <a:rPr lang="de-DE" sz="1600" dirty="0" err="1">
                <a:latin typeface="+mj-lt"/>
              </a:rPr>
              <a:t>project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funded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by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the</a:t>
            </a:r>
            <a:r>
              <a:rPr lang="de-DE" sz="1600" dirty="0">
                <a:latin typeface="+mj-lt"/>
              </a:rPr>
              <a:t> EC </a:t>
            </a:r>
            <a:r>
              <a:rPr lang="de-DE" sz="1600" dirty="0" err="1">
                <a:latin typeface="+mj-lt"/>
              </a:rPr>
              <a:t>under</a:t>
            </a:r>
            <a:r>
              <a:rPr lang="de-DE" sz="1600" dirty="0">
                <a:latin typeface="+mj-lt"/>
              </a:rPr>
              <a:t> FET Open </a:t>
            </a:r>
            <a:r>
              <a:rPr lang="de-DE" sz="1600" dirty="0" err="1">
                <a:latin typeface="+mj-lt"/>
              </a:rPr>
              <a:t>Coordination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and</a:t>
            </a:r>
            <a:r>
              <a:rPr lang="de-DE" sz="1600" dirty="0">
                <a:latin typeface="+mj-lt"/>
              </a:rPr>
              <a:t> Support Action (CSA)</a:t>
            </a:r>
          </a:p>
          <a:p>
            <a:pPr marL="257040" indent="-2556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600" dirty="0" err="1">
                <a:latin typeface="+mj-lt"/>
              </a:rPr>
              <a:t>aims</a:t>
            </a:r>
            <a:r>
              <a:rPr lang="de-DE" sz="1600" dirty="0">
                <a:latin typeface="+mj-lt"/>
              </a:rPr>
              <a:t> at </a:t>
            </a:r>
            <a:r>
              <a:rPr lang="de-DE" sz="1600" dirty="0" err="1">
                <a:latin typeface="+mj-lt"/>
              </a:rPr>
              <a:t>coordinating</a:t>
            </a:r>
            <a:r>
              <a:rPr lang="de-DE" sz="1600" dirty="0">
                <a:latin typeface="+mj-lt"/>
              </a:rPr>
              <a:t>, </a:t>
            </a:r>
            <a:r>
              <a:rPr lang="de-DE" sz="1600" dirty="0" err="1">
                <a:latin typeface="+mj-lt"/>
              </a:rPr>
              <a:t>monitoring</a:t>
            </a:r>
            <a:r>
              <a:rPr lang="de-DE" sz="1600" dirty="0">
                <a:latin typeface="+mj-lt"/>
              </a:rPr>
              <a:t>, </a:t>
            </a:r>
            <a:r>
              <a:rPr lang="de-DE" sz="1600" dirty="0" err="1">
                <a:latin typeface="+mj-lt"/>
              </a:rPr>
              <a:t>and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evaluating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the</a:t>
            </a:r>
            <a:r>
              <a:rPr lang="de-DE" sz="1600" dirty="0">
                <a:latin typeface="+mj-lt"/>
              </a:rPr>
              <a:t> R&amp;D </a:t>
            </a:r>
            <a:r>
              <a:rPr lang="de-DE" sz="1600" dirty="0" err="1">
                <a:latin typeface="+mj-lt"/>
              </a:rPr>
              <a:t>efforts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of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research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groups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and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industry</a:t>
            </a:r>
            <a:r>
              <a:rPr lang="de-DE" sz="1600" dirty="0">
                <a:latin typeface="+mj-lt"/>
              </a:rPr>
              <a:t> in </a:t>
            </a:r>
            <a:r>
              <a:rPr lang="de-DE" sz="1600" dirty="0" err="1">
                <a:latin typeface="+mj-lt"/>
              </a:rPr>
              <a:t>advancing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low</a:t>
            </a:r>
            <a:r>
              <a:rPr lang="de-DE" sz="1600" dirty="0">
                <a:latin typeface="+mj-lt"/>
              </a:rPr>
              <a:t> light </a:t>
            </a:r>
            <a:r>
              <a:rPr lang="de-DE" sz="1600" dirty="0" err="1">
                <a:latin typeface="+mj-lt"/>
              </a:rPr>
              <a:t>level</a:t>
            </a:r>
            <a:r>
              <a:rPr lang="de-DE" sz="1600" dirty="0">
                <a:latin typeface="+mj-lt"/>
              </a:rPr>
              <a:t> (LLL) </a:t>
            </a:r>
            <a:r>
              <a:rPr lang="de-DE" sz="1600" dirty="0" err="1">
                <a:latin typeface="+mj-lt"/>
              </a:rPr>
              <a:t>sensors</a:t>
            </a:r>
            <a:endParaRPr lang="de-DE" sz="1600" dirty="0">
              <a:latin typeface="+mj-lt"/>
            </a:endParaRPr>
          </a:p>
          <a:p>
            <a:pPr marL="257040" indent="-2556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Consortium</a:t>
            </a:r>
            <a:r>
              <a:rPr lang="de-D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: </a:t>
            </a:r>
            <a:endParaRPr lang="en-GB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714240" lvl="1" indent="-2556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400" i="1" dirty="0"/>
              <a:t>HAUNGS, Andreas (Karlsruhe Institute </a:t>
            </a:r>
            <a:r>
              <a:rPr lang="de-DE" sz="1400" i="1" dirty="0" err="1"/>
              <a:t>of</a:t>
            </a:r>
            <a:r>
              <a:rPr lang="de-DE" sz="1400" i="1" dirty="0"/>
              <a:t> Technology - KIT) </a:t>
            </a:r>
          </a:p>
          <a:p>
            <a:pPr marL="714240" lvl="1" indent="-2556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400" i="1" dirty="0"/>
              <a:t>HENJES-KUNST, Katharina (DESY) </a:t>
            </a:r>
          </a:p>
          <a:p>
            <a:pPr marL="714240" lvl="1" indent="-2556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400" i="1" dirty="0"/>
              <a:t>LINK, Katrin (KIT)</a:t>
            </a:r>
          </a:p>
          <a:p>
            <a:pPr marL="714240" lvl="1" indent="-2556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400" i="1" dirty="0"/>
              <a:t>MIRZOYAN, Razmik (Max-Planck-Institute </a:t>
            </a:r>
            <a:r>
              <a:rPr lang="de-DE" sz="1400" i="1" dirty="0" err="1"/>
              <a:t>for</a:t>
            </a:r>
            <a:r>
              <a:rPr lang="de-DE" sz="1400" i="1" dirty="0"/>
              <a:t> </a:t>
            </a:r>
            <a:r>
              <a:rPr lang="de-DE" sz="1400" i="1" dirty="0" err="1"/>
              <a:t>Physics</a:t>
            </a:r>
            <a:r>
              <a:rPr lang="de-DE" sz="1400" i="1" dirty="0"/>
              <a:t>) </a:t>
            </a:r>
          </a:p>
          <a:p>
            <a:pPr marL="714240" lvl="1" indent="-2556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400" i="1" dirty="0"/>
              <a:t>MONTARULI, Teresa (UNIGE)</a:t>
            </a:r>
          </a:p>
          <a:p>
            <a:pPr marL="714240" lvl="1" indent="-2556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400" i="1" dirty="0"/>
              <a:t>NAGAI, </a:t>
            </a:r>
            <a:r>
              <a:rPr lang="de-DE" sz="1400" i="1" dirty="0" err="1"/>
              <a:t>Andrii</a:t>
            </a:r>
            <a:r>
              <a:rPr lang="de-DE" sz="1400" i="1" dirty="0"/>
              <a:t> (UNIGE)</a:t>
            </a:r>
          </a:p>
          <a:p>
            <a:pPr marL="714240" lvl="1" indent="-2556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400" i="1" dirty="0"/>
              <a:t>STROM, Derek (Max Planck Institute </a:t>
            </a:r>
            <a:r>
              <a:rPr lang="de-DE" sz="1400" i="1" dirty="0" err="1"/>
              <a:t>for</a:t>
            </a:r>
            <a:r>
              <a:rPr lang="de-DE" sz="1400" i="1" dirty="0"/>
              <a:t> </a:t>
            </a:r>
            <a:r>
              <a:rPr lang="de-DE" sz="1400" i="1" dirty="0" err="1"/>
              <a:t>Physics</a:t>
            </a:r>
            <a:r>
              <a:rPr lang="de-DE" sz="1400" i="1" dirty="0"/>
              <a:t>) </a:t>
            </a:r>
          </a:p>
          <a:p>
            <a:pPr marL="458640" lvl="1">
              <a:lnSpc>
                <a:spcPct val="150000"/>
              </a:lnSpc>
              <a:buClr>
                <a:srgbClr val="000000"/>
              </a:buClr>
            </a:pPr>
            <a:endParaRPr lang="de-DE" sz="1600" i="1" dirty="0"/>
          </a:p>
        </p:txBody>
      </p:sp>
      <p:pic>
        <p:nvPicPr>
          <p:cNvPr id="14" name="Grafik 16"/>
          <p:cNvPicPr/>
          <p:nvPr/>
        </p:nvPicPr>
        <p:blipFill>
          <a:blip r:embed="rId2"/>
          <a:stretch/>
        </p:blipFill>
        <p:spPr>
          <a:xfrm>
            <a:off x="7883711" y="320177"/>
            <a:ext cx="1162260" cy="1162260"/>
          </a:xfrm>
          <a:prstGeom prst="rect">
            <a:avLst/>
          </a:prstGeom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3D9828F-258C-5F48-A7D6-E8919D151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781" y="2680568"/>
            <a:ext cx="2999778" cy="224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125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SENSE</Template>
  <TotalTime>0</TotalTime>
  <Words>107</Words>
  <Application>Microsoft Macintosh PowerPoint</Application>
  <PresentationFormat>Bildschirmpräsentation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 Unicode MS</vt:lpstr>
      <vt:lpstr>Arial</vt:lpstr>
      <vt:lpstr>DejaVu Sans</vt:lpstr>
      <vt:lpstr>Symbol</vt:lpstr>
      <vt:lpstr>Times New Roman</vt:lpstr>
      <vt:lpstr>Wingdings</vt:lpstr>
      <vt:lpstr>Office Theme</vt:lpstr>
      <vt:lpstr>PowerPoint-Präsentation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presentation</dc:title>
  <dc:subject/>
  <dc:creator>Chantelauze, Astrid (IKP)</dc:creator>
  <dc:description/>
  <cp:lastModifiedBy>Katharina Henjes-Kunst</cp:lastModifiedBy>
  <cp:revision>351</cp:revision>
  <dcterms:created xsi:type="dcterms:W3CDTF">2016-09-19T14:19:13Z</dcterms:created>
  <dcterms:modified xsi:type="dcterms:W3CDTF">2018-05-24T04:36:57Z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15.0039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Bildschirmpräsentation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