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3"/>
  </p:notesMasterIdLst>
  <p:handoutMasterIdLst>
    <p:handoutMasterId r:id="rId4"/>
  </p:handoutMasterIdLst>
  <p:sldIdLst>
    <p:sldId id="323" r:id="rId2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7" autoAdjust="0"/>
  </p:normalViewPr>
  <p:slideViewPr>
    <p:cSldViewPr snapToObjects="1">
      <p:cViewPr varScale="1">
        <p:scale>
          <a:sx n="107" d="100"/>
          <a:sy n="107" d="100"/>
        </p:scale>
        <p:origin x="-1176" y="-78"/>
      </p:cViewPr>
      <p:guideLst>
        <p:guide orient="horz" pos="890"/>
        <p:guide orient="horz" pos="845"/>
        <p:guide orient="horz" pos="3793"/>
        <p:guide orient="horz" pos="1117"/>
        <p:guide orient="horz" pos="210"/>
        <p:guide orient="horz" pos="504"/>
        <p:guide orient="horz" pos="4156"/>
        <p:guide orient="horz"/>
        <p:guide pos="657"/>
        <p:guide pos="5534"/>
        <p:guide pos="521"/>
        <p:guide pos="431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8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2988" y="2059864"/>
            <a:ext cx="7047620" cy="171636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en-GB" sz="1800" kern="1000" spc="30" dirty="0" smtClean="0">
                <a:latin typeface="Calibri"/>
                <a:cs typeface="Franklin Gothic Book"/>
              </a:rPr>
              <a:t>▪ 	ZnS:</a:t>
            </a:r>
            <a:r>
              <a:rPr lang="en-GB" sz="1800" kern="1000" spc="30" baseline="30000" dirty="0" smtClean="0">
                <a:latin typeface="Calibri"/>
                <a:cs typeface="Franklin Gothic Book"/>
              </a:rPr>
              <a:t>6</a:t>
            </a:r>
            <a:r>
              <a:rPr lang="en-GB" sz="1800" kern="1000" spc="30" dirty="0" smtClean="0">
                <a:latin typeface="Calibri"/>
                <a:cs typeface="Franklin Gothic Book"/>
              </a:rPr>
              <a:t>LiF scintillator has long afterglow of up to ~100 </a:t>
            </a:r>
            <a:r>
              <a:rPr lang="en-GB" sz="1800" kern="1000" spc="30" dirty="0" err="1" smtClean="0">
                <a:latin typeface="Symbol" panose="05050102010706020507" pitchFamily="18" charset="2"/>
                <a:cs typeface="Franklin Gothic Book"/>
              </a:rPr>
              <a:t>m</a:t>
            </a:r>
            <a:r>
              <a:rPr lang="en-GB" sz="1800" kern="1000" spc="30" dirty="0" err="1" smtClean="0">
                <a:latin typeface="Calibri"/>
                <a:cs typeface="Franklin Gothic Book"/>
              </a:rPr>
              <a:t>s</a:t>
            </a:r>
            <a:endParaRPr lang="en-GB" sz="1800" kern="1000" spc="30" dirty="0" smtClean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en-GB" sz="1800" kern="1000" spc="30" dirty="0" smtClean="0">
                <a:latin typeface="Calibri"/>
                <a:cs typeface="Franklin Gothic Book"/>
              </a:rPr>
              <a:t>	→	common opinion: count rate capability strongly limited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endParaRPr lang="en-GB" sz="1000" kern="1000" spc="30" dirty="0">
              <a:latin typeface="Calibri"/>
              <a:cs typeface="Franklin Gothic Book"/>
            </a:endParaRP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en-GB" sz="1800" kern="1000" spc="30" dirty="0" smtClean="0">
                <a:latin typeface="Calibri"/>
                <a:cs typeface="Franklin Gothic Book"/>
              </a:rPr>
              <a:t>▪	nevertheless: using optimised detection unit and dedicated signal processing </a:t>
            </a:r>
          </a:p>
          <a:p>
            <a:pPr defTabSz="180000">
              <a:lnSpc>
                <a:spcPct val="110000"/>
              </a:lnSpc>
              <a:spcBef>
                <a:spcPts val="0"/>
              </a:spcBef>
              <a:tabLst>
                <a:tab pos="180000" algn="l"/>
              </a:tabLst>
            </a:pPr>
            <a:r>
              <a:rPr lang="en-GB" sz="1800" kern="1000" spc="30" dirty="0">
                <a:latin typeface="Calibri"/>
                <a:cs typeface="Franklin Gothic Book"/>
              </a:rPr>
              <a:t>	</a:t>
            </a:r>
            <a:r>
              <a:rPr lang="en-GB" sz="1800" kern="1000" spc="30" dirty="0" smtClean="0">
                <a:latin typeface="Calibri"/>
                <a:cs typeface="Franklin Gothic Book"/>
              </a:rPr>
              <a:t>system allows count rates up to ~40kHz (@ 10% event loss and ~80% </a:t>
            </a:r>
            <a:r>
              <a:rPr lang="en-GB" sz="1800" kern="1000" spc="30" dirty="0" err="1" smtClean="0">
                <a:latin typeface="Symbol" panose="05050102010706020507" pitchFamily="18" charset="2"/>
                <a:cs typeface="Franklin Gothic Book"/>
              </a:rPr>
              <a:t>e</a:t>
            </a:r>
            <a:r>
              <a:rPr lang="en-GB" sz="1800" kern="1000" spc="30" baseline="-25000" dirty="0" err="1" smtClean="0">
                <a:latin typeface="Calibri"/>
                <a:cs typeface="Franklin Gothic Book"/>
              </a:rPr>
              <a:t>trigger</a:t>
            </a:r>
            <a:r>
              <a:rPr lang="en-GB" sz="1800" kern="1000" spc="30" dirty="0" smtClean="0">
                <a:latin typeface="Calibri"/>
                <a:cs typeface="Franklin Gothic Book"/>
              </a:rPr>
              <a:t>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864" y="291599"/>
            <a:ext cx="6708025" cy="903537"/>
          </a:xfrm>
        </p:spPr>
        <p:txBody>
          <a:bodyPr/>
          <a:lstStyle/>
          <a:p>
            <a:pPr algn="ctr"/>
            <a:r>
              <a:rPr lang="de-CH" dirty="0" smtClean="0"/>
              <a:t>Evaluation </a:t>
            </a:r>
            <a:r>
              <a:rPr lang="de-CH" dirty="0" err="1" smtClean="0"/>
              <a:t>of</a:t>
            </a:r>
            <a:r>
              <a:rPr lang="de-CH" dirty="0" smtClean="0"/>
              <a:t> a ZnS:</a:t>
            </a:r>
            <a:r>
              <a:rPr lang="de-CH" baseline="30000" dirty="0" smtClean="0"/>
              <a:t>6</a:t>
            </a:r>
            <a:r>
              <a:rPr lang="de-CH" dirty="0" smtClean="0"/>
              <a:t>LiF </a:t>
            </a:r>
            <a:r>
              <a:rPr lang="de-CH" dirty="0" err="1" smtClean="0"/>
              <a:t>based</a:t>
            </a:r>
            <a:r>
              <a:rPr lang="de-CH" dirty="0" smtClean="0"/>
              <a:t> </a:t>
            </a:r>
            <a:r>
              <a:rPr lang="de-CH" dirty="0" err="1" smtClean="0"/>
              <a:t>scintillation</a:t>
            </a:r>
            <a:r>
              <a:rPr lang="de-CH" dirty="0" smtClean="0"/>
              <a:t> </a:t>
            </a:r>
            <a:r>
              <a:rPr lang="de-CH" dirty="0" err="1" smtClean="0"/>
              <a:t>neutron</a:t>
            </a:r>
            <a:r>
              <a:rPr lang="de-CH" dirty="0" smtClean="0"/>
              <a:t> </a:t>
            </a:r>
            <a:r>
              <a:rPr lang="de-CH" dirty="0" err="1"/>
              <a:t>d</a:t>
            </a:r>
            <a:r>
              <a:rPr lang="de-CH" dirty="0" err="1" smtClean="0"/>
              <a:t>etector</a:t>
            </a:r>
            <a:r>
              <a:rPr lang="de-CH" dirty="0" smtClean="0"/>
              <a:t> at high </a:t>
            </a:r>
            <a:r>
              <a:rPr lang="de-CH" dirty="0" err="1" smtClean="0"/>
              <a:t>counting</a:t>
            </a:r>
            <a:r>
              <a:rPr lang="de-CH" dirty="0" smtClean="0"/>
              <a:t> </a:t>
            </a:r>
            <a:r>
              <a:rPr lang="de-CH" dirty="0" err="1" smtClean="0"/>
              <a:t>rates</a:t>
            </a:r>
            <a:endParaRPr lang="de-CH" dirty="0"/>
          </a:p>
        </p:txBody>
      </p:sp>
      <p:pic>
        <p:nvPicPr>
          <p:cNvPr id="1027" name="Picture 3" descr="F:\backup-manuel\desktop-pc12793\desktop-pc12793\private\HM32-bilder\Hildebrandt_Malte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14" y="1081279"/>
            <a:ext cx="844529" cy="1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3599" y="1248717"/>
            <a:ext cx="3960440" cy="6322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smtClean="0">
                <a:latin typeface="+mn-lt"/>
                <a:cs typeface="Franklin Gothic Book"/>
              </a:rPr>
              <a:t>A. Stoykov</a:t>
            </a:r>
            <a:r>
              <a:rPr lang="de-CH" sz="1800" kern="1000" spc="30" dirty="0" smtClean="0">
                <a:latin typeface="+mn-lt"/>
                <a:cs typeface="Franklin Gothic Book"/>
              </a:rPr>
              <a:t>, J.-B. Mosset, M. </a:t>
            </a:r>
            <a:r>
              <a:rPr lang="de-CH" sz="1800" kern="1000" spc="30" dirty="0" smtClean="0">
                <a:latin typeface="+mn-lt"/>
                <a:cs typeface="Franklin Gothic Book"/>
              </a:rPr>
              <a:t>Hildebrandt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1200" i="1" kern="1000" spc="30" dirty="0" smtClean="0">
                <a:latin typeface="+mn-lt"/>
                <a:cs typeface="Franklin Gothic Book"/>
              </a:rPr>
              <a:t>Paul </a:t>
            </a:r>
            <a:r>
              <a:rPr lang="de-CH" sz="1200" i="1" kern="1000" spc="30" smtClean="0">
                <a:latin typeface="+mn-lt"/>
                <a:cs typeface="Franklin Gothic Book"/>
              </a:rPr>
              <a:t>Scherrer Institut</a:t>
            </a:r>
            <a:r>
              <a:rPr lang="de-CH" sz="1200" i="1" kern="1000" spc="30" smtClean="0">
                <a:latin typeface="+mn-lt"/>
                <a:cs typeface="Franklin Gothic Book"/>
              </a:rPr>
              <a:t> </a:t>
            </a:r>
            <a:r>
              <a:rPr lang="de-CH" sz="1200" i="1" kern="1000" spc="30" dirty="0" smtClean="0">
                <a:latin typeface="+mn-lt"/>
                <a:cs typeface="Franklin Gothic Book"/>
              </a:rPr>
              <a:t>PSI, </a:t>
            </a:r>
            <a:r>
              <a:rPr lang="de-CH" sz="1200" i="1" kern="1000" spc="30" dirty="0" err="1" smtClean="0">
                <a:latin typeface="+mn-lt"/>
                <a:cs typeface="Franklin Gothic Book"/>
              </a:rPr>
              <a:t>Villigen</a:t>
            </a:r>
            <a:r>
              <a:rPr lang="de-CH" sz="1200" i="1" kern="1000" spc="30" dirty="0" smtClean="0">
                <a:latin typeface="+mn-lt"/>
                <a:cs typeface="Franklin Gothic Book"/>
              </a:rPr>
              <a:t>, </a:t>
            </a:r>
            <a:r>
              <a:rPr lang="de-CH" sz="1200" i="1" kern="1000" spc="30" dirty="0" err="1" smtClean="0">
                <a:latin typeface="+mn-lt"/>
                <a:cs typeface="Franklin Gothic Book"/>
              </a:rPr>
              <a:t>Switzerland</a:t>
            </a:r>
            <a:endParaRPr lang="de-CH" sz="1200" i="1" kern="1000" spc="30" dirty="0" smtClean="0">
              <a:latin typeface="+mn-lt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5808" y="2207317"/>
            <a:ext cx="1368152" cy="6480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CH" sz="1200" kern="1000" spc="30" dirty="0" err="1" smtClean="0">
                <a:latin typeface="+mn-lt"/>
                <a:cs typeface="Franklin Gothic Book"/>
              </a:rPr>
              <a:t>poster</a:t>
            </a:r>
            <a:r>
              <a:rPr lang="de-CH" sz="1200" kern="1000" spc="30" dirty="0" smtClean="0">
                <a:latin typeface="+mn-lt"/>
                <a:cs typeface="Franklin Gothic Book"/>
              </a:rPr>
              <a:t> </a:t>
            </a:r>
            <a:r>
              <a:rPr lang="de-CH" sz="1200" kern="1000" spc="30" dirty="0" err="1" smtClean="0">
                <a:latin typeface="+mn-lt"/>
                <a:cs typeface="Franklin Gothic Book"/>
              </a:rPr>
              <a:t>presenter</a:t>
            </a:r>
            <a:r>
              <a:rPr lang="de-CH" sz="1200" kern="1000" spc="30" dirty="0" smtClean="0">
                <a:latin typeface="+mn-lt"/>
                <a:cs typeface="Franklin Gothic Book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de-CH" sz="1200" kern="1000" spc="30" dirty="0" smtClean="0">
                <a:latin typeface="+mn-lt"/>
                <a:cs typeface="Franklin Gothic Book"/>
              </a:rPr>
              <a:t>M. Hildebrandt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254" y="6164711"/>
            <a:ext cx="4104456" cy="29796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200" spc="24" dirty="0">
                <a:solidFill>
                  <a:srgbClr val="000000"/>
                </a:solidFill>
                <a:latin typeface="Calibri"/>
                <a:cs typeface="Franklin Gothic Book"/>
              </a:rPr>
              <a:t>Light decay of </a:t>
            </a:r>
            <a:r>
              <a:rPr lang="en-US" sz="1200" spc="24" dirty="0" err="1">
                <a:latin typeface="Calibri"/>
                <a:cs typeface="Franklin Gothic Book"/>
              </a:rPr>
              <a:t>ZnS</a:t>
            </a:r>
            <a:r>
              <a:rPr lang="en-US" sz="1200" spc="24" dirty="0">
                <a:latin typeface="Calibri"/>
                <a:cs typeface="Franklin Gothic Book"/>
              </a:rPr>
              <a:t>(Ag):</a:t>
            </a:r>
            <a:r>
              <a:rPr lang="en-US" sz="1200" spc="24" baseline="30000" dirty="0">
                <a:latin typeface="Calibri"/>
                <a:cs typeface="Franklin Gothic Book"/>
              </a:rPr>
              <a:t>6</a:t>
            </a:r>
            <a:r>
              <a:rPr lang="en-US" sz="1200" spc="24" dirty="0">
                <a:latin typeface="Calibri"/>
                <a:cs typeface="Franklin Gothic Book"/>
              </a:rPr>
              <a:t>LiF</a:t>
            </a:r>
            <a:r>
              <a:rPr lang="en-US" sz="1200" spc="24" dirty="0">
                <a:solidFill>
                  <a:srgbClr val="0000FF"/>
                </a:solidFill>
                <a:latin typeface="Calibri"/>
                <a:cs typeface="Franklin Gothic Book"/>
              </a:rPr>
              <a:t> </a:t>
            </a:r>
            <a:r>
              <a:rPr lang="en-US" sz="1200" spc="24" dirty="0">
                <a:solidFill>
                  <a:srgbClr val="000000"/>
                </a:solidFill>
                <a:latin typeface="Calibri"/>
                <a:cs typeface="Franklin Gothic Book"/>
              </a:rPr>
              <a:t>in response to thermal </a:t>
            </a:r>
            <a:r>
              <a:rPr lang="en-US" sz="1200" spc="24" dirty="0" smtClean="0">
                <a:solidFill>
                  <a:srgbClr val="000000"/>
                </a:solidFill>
                <a:latin typeface="Calibri"/>
                <a:cs typeface="Franklin Gothic Book"/>
              </a:rPr>
              <a:t>neutrons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684051"/>
            <a:ext cx="2227429" cy="2336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82" y="3696328"/>
            <a:ext cx="1974086" cy="2312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51" y="3645024"/>
            <a:ext cx="3205113" cy="24147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06746" y="6170310"/>
            <a:ext cx="3456384" cy="31393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200" spc="24" dirty="0" smtClean="0">
                <a:solidFill>
                  <a:srgbClr val="000000"/>
                </a:solidFill>
                <a:latin typeface="Calibri"/>
                <a:cs typeface="Franklin Gothic Book"/>
              </a:rPr>
              <a:t>rate capability of thermal neutron detection unit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90117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 4_3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 4_3</Template>
  <TotalTime>0</TotalTime>
  <Words>59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PSI PowerPoint Master english 4_3</vt:lpstr>
      <vt:lpstr>Evaluation of a ZnS:6LiF based scintillation neutron detector at high counting rates</vt:lpstr>
    </vt:vector>
  </TitlesOfParts>
  <Company>PSI - 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Hildebrandt Malte</dc:creator>
  <cp:lastModifiedBy>Hildebrandt Malte</cp:lastModifiedBy>
  <cp:revision>11</cp:revision>
  <cp:lastPrinted>2018-05-23T06:30:29Z</cp:lastPrinted>
  <dcterms:created xsi:type="dcterms:W3CDTF">2018-05-22T18:00:41Z</dcterms:created>
  <dcterms:modified xsi:type="dcterms:W3CDTF">2018-05-23T09:15:34Z</dcterms:modified>
</cp:coreProperties>
</file>