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88AFFC3-25EB-4FFF-9600-FF8B548B8D45}" type="datetimeFigureOut">
              <a:rPr lang="it-IT" smtClean="0"/>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252603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8AFFC3-25EB-4FFF-9600-FF8B548B8D45}" type="datetimeFigureOut">
              <a:rPr lang="it-IT" smtClean="0"/>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32440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8AFFC3-25EB-4FFF-9600-FF8B548B8D45}" type="datetimeFigureOut">
              <a:rPr lang="it-IT" smtClean="0"/>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361234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8AFFC3-25EB-4FFF-9600-FF8B548B8D45}" type="datetimeFigureOut">
              <a:rPr lang="it-IT" smtClean="0"/>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224174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88AFFC3-25EB-4FFF-9600-FF8B548B8D45}" type="datetimeFigureOut">
              <a:rPr lang="it-IT" smtClean="0"/>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2733560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88AFFC3-25EB-4FFF-9600-FF8B548B8D45}" type="datetimeFigureOut">
              <a:rPr lang="it-IT" smtClean="0"/>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90947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88AFFC3-25EB-4FFF-9600-FF8B548B8D45}" type="datetimeFigureOut">
              <a:rPr lang="it-IT" smtClean="0"/>
              <a:t>24/05/2018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370637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88AFFC3-25EB-4FFF-9600-FF8B548B8D45}" type="datetimeFigureOut">
              <a:rPr lang="it-IT" smtClean="0"/>
              <a:t>24/05/2018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228083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88AFFC3-25EB-4FFF-9600-FF8B548B8D45}" type="datetimeFigureOut">
              <a:rPr lang="it-IT" smtClean="0"/>
              <a:t>24/05/2018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395898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8AFFC3-25EB-4FFF-9600-FF8B548B8D45}" type="datetimeFigureOut">
              <a:rPr lang="it-IT" smtClean="0"/>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265337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8AFFC3-25EB-4FFF-9600-FF8B548B8D45}" type="datetimeFigureOut">
              <a:rPr lang="it-IT" smtClean="0"/>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41F5FF9-9385-4455-B51D-ED50268742A4}" type="slidenum">
              <a:rPr lang="it-IT" smtClean="0"/>
              <a:t>‹N›</a:t>
            </a:fld>
            <a:endParaRPr lang="it-IT"/>
          </a:p>
        </p:txBody>
      </p:sp>
    </p:spTree>
    <p:extLst>
      <p:ext uri="{BB962C8B-B14F-4D97-AF65-F5344CB8AC3E}">
        <p14:creationId xmlns:p14="http://schemas.microsoft.com/office/powerpoint/2010/main" val="59577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AFFC3-25EB-4FFF-9600-FF8B548B8D45}" type="datetimeFigureOut">
              <a:rPr lang="it-IT" smtClean="0"/>
              <a:t>24/05/2018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F5FF9-9385-4455-B51D-ED50268742A4}" type="slidenum">
              <a:rPr lang="it-IT" smtClean="0"/>
              <a:t>‹N›</a:t>
            </a:fld>
            <a:endParaRPr lang="it-IT"/>
          </a:p>
        </p:txBody>
      </p:sp>
    </p:spTree>
    <p:extLst>
      <p:ext uri="{BB962C8B-B14F-4D97-AF65-F5344CB8AC3E}">
        <p14:creationId xmlns:p14="http://schemas.microsoft.com/office/powerpoint/2010/main" val="2245750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4221088"/>
            <a:ext cx="8352928" cy="2088232"/>
          </a:xfrm>
        </p:spPr>
        <p:txBody>
          <a:bodyPr>
            <a:noAutofit/>
          </a:bodyPr>
          <a:lstStyle/>
          <a:p>
            <a:pPr algn="just"/>
            <a:r>
              <a:rPr lang="en-GB" sz="1400" dirty="0" smtClean="0">
                <a:solidFill>
                  <a:schemeClr val="tx1"/>
                </a:solidFill>
              </a:rPr>
              <a:t>Single </a:t>
            </a:r>
            <a:r>
              <a:rPr lang="en-GB" sz="1400" dirty="0" smtClean="0">
                <a:solidFill>
                  <a:schemeClr val="tx1"/>
                </a:solidFill>
              </a:rPr>
              <a:t>crystal Diamond (</a:t>
            </a:r>
            <a:r>
              <a:rPr lang="en-GB" sz="1400" dirty="0" err="1" smtClean="0">
                <a:solidFill>
                  <a:schemeClr val="tx1"/>
                </a:solidFill>
              </a:rPr>
              <a:t>sCD</a:t>
            </a:r>
            <a:r>
              <a:rPr lang="en-GB" sz="1400" dirty="0" smtClean="0">
                <a:solidFill>
                  <a:schemeClr val="tx1"/>
                </a:solidFill>
              </a:rPr>
              <a:t>) detectors are very interesting and promising devices to be used as neutron flux monitors in high </a:t>
            </a:r>
            <a:r>
              <a:rPr lang="en-GB" sz="1400" dirty="0">
                <a:solidFill>
                  <a:schemeClr val="tx1"/>
                </a:solidFill>
              </a:rPr>
              <a:t>power</a:t>
            </a:r>
            <a:r>
              <a:rPr lang="en-GB" sz="1400" dirty="0" smtClean="0">
                <a:solidFill>
                  <a:schemeClr val="tx1"/>
                </a:solidFill>
              </a:rPr>
              <a:t> fusion </a:t>
            </a:r>
            <a:r>
              <a:rPr lang="en-GB" sz="1400" dirty="0" smtClean="0">
                <a:solidFill>
                  <a:schemeClr val="tx1"/>
                </a:solidFill>
              </a:rPr>
              <a:t>experiments, </a:t>
            </a:r>
            <a:r>
              <a:rPr lang="en-GB" sz="1400" dirty="0" smtClean="0">
                <a:solidFill>
                  <a:schemeClr val="tx1"/>
                </a:solidFill>
              </a:rPr>
              <a:t>thanks to their capability to operate in harsh environments characterized by high levels of radiation, temperature, and magnetic field.  Their high energy resolution, low gamma sensitivity and compact size make them as almost ideal candidates for compact neutron spectrometers like the </a:t>
            </a:r>
            <a:r>
              <a:rPr lang="en-GB" sz="1400" dirty="0" smtClean="0">
                <a:solidFill>
                  <a:schemeClr val="tx1"/>
                </a:solidFill>
              </a:rPr>
              <a:t>ITER Radial </a:t>
            </a:r>
            <a:r>
              <a:rPr lang="en-GB" sz="1400" dirty="0" smtClean="0">
                <a:solidFill>
                  <a:schemeClr val="tx1"/>
                </a:solidFill>
              </a:rPr>
              <a:t>Neutron Camera. </a:t>
            </a:r>
          </a:p>
          <a:p>
            <a:pPr algn="just"/>
            <a:r>
              <a:rPr lang="en-GB" sz="1400" dirty="0" smtClean="0">
                <a:solidFill>
                  <a:schemeClr val="tx1"/>
                </a:solidFill>
              </a:rPr>
              <a:t>Commercial diamond detectors have never been tested at the levels of temperature and radiation (neutron and gamma) foreseen in ITER; therefore, the innovative contribution of this work is to provide new information on the behaviour of diamond detectors in extreme conditions</a:t>
            </a:r>
            <a:r>
              <a:rPr lang="en-GB" sz="1400" dirty="0" smtClean="0">
                <a:solidFill>
                  <a:schemeClr val="tx1"/>
                </a:solidFill>
              </a:rPr>
              <a:t>.</a:t>
            </a:r>
          </a:p>
          <a:p>
            <a:pPr algn="just"/>
            <a:endParaRPr lang="en-GB" sz="1400" dirty="0">
              <a:solidFill>
                <a:schemeClr val="tx1"/>
              </a:solidFill>
            </a:endParaRPr>
          </a:p>
          <a:p>
            <a:pPr algn="just"/>
            <a:r>
              <a:rPr lang="en-GB" sz="1400" b="1" baseline="30000" dirty="0">
                <a:solidFill>
                  <a:schemeClr val="tx1"/>
                </a:solidFill>
              </a:rPr>
              <a:t>* </a:t>
            </a:r>
            <a:r>
              <a:rPr lang="it-IT" sz="1400" b="1" i="1" dirty="0">
                <a:solidFill>
                  <a:schemeClr val="tx1"/>
                </a:solidFill>
              </a:rPr>
              <a:t>International </a:t>
            </a:r>
            <a:r>
              <a:rPr lang="it-IT" sz="1400" b="1" i="1" dirty="0" err="1">
                <a:solidFill>
                  <a:schemeClr val="tx1"/>
                </a:solidFill>
              </a:rPr>
              <a:t>Thermonuclear</a:t>
            </a:r>
            <a:r>
              <a:rPr lang="it-IT" sz="1400" b="1" i="1" dirty="0">
                <a:solidFill>
                  <a:schemeClr val="tx1"/>
                </a:solidFill>
              </a:rPr>
              <a:t> </a:t>
            </a:r>
            <a:r>
              <a:rPr lang="it-IT" sz="1400" b="1" i="1" dirty="0" err="1">
                <a:solidFill>
                  <a:schemeClr val="tx1"/>
                </a:solidFill>
              </a:rPr>
              <a:t>Experimental</a:t>
            </a:r>
            <a:r>
              <a:rPr lang="it-IT" sz="1400" b="1" i="1" dirty="0">
                <a:solidFill>
                  <a:schemeClr val="tx1"/>
                </a:solidFill>
              </a:rPr>
              <a:t> </a:t>
            </a:r>
            <a:r>
              <a:rPr lang="it-IT" sz="1400" b="1" i="1" dirty="0" err="1">
                <a:solidFill>
                  <a:schemeClr val="tx1"/>
                </a:solidFill>
              </a:rPr>
              <a:t>Reactor</a:t>
            </a:r>
            <a:endParaRPr lang="it-IT" sz="1400" b="1" i="1" dirty="0">
              <a:solidFill>
                <a:schemeClr val="tx1"/>
              </a:solidFill>
            </a:endParaRPr>
          </a:p>
          <a:p>
            <a:pPr algn="just"/>
            <a:endParaRPr lang="en-GB" sz="1400" dirty="0" smtClean="0">
              <a:solidFill>
                <a:schemeClr val="tx1"/>
              </a:solidFill>
            </a:endParaRPr>
          </a:p>
        </p:txBody>
      </p:sp>
      <p:pic>
        <p:nvPicPr>
          <p:cNvPr id="1026" name="Picture 2" descr="C:\Users\Fulvio\Pictures\Fulvi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0551" y="2348880"/>
            <a:ext cx="1186145" cy="1296144"/>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8"/>
          <p:cNvSpPr txBox="1">
            <a:spLocks noChangeArrowheads="1"/>
          </p:cNvSpPr>
          <p:nvPr/>
        </p:nvSpPr>
        <p:spPr bwMode="auto">
          <a:xfrm>
            <a:off x="107504" y="332656"/>
            <a:ext cx="8767606" cy="124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638" tIns="38319" rIns="76638" bIns="38319">
            <a:spAutoFit/>
          </a:bodyPr>
          <a:lstStyle>
            <a:lvl1pPr defTabSz="971550" eaLnBrk="0" hangingPunct="0">
              <a:spcBef>
                <a:spcPct val="20000"/>
              </a:spcBef>
              <a:buChar char="•"/>
              <a:tabLst>
                <a:tab pos="13630275" algn="l"/>
              </a:tabLst>
              <a:defRPr sz="14600">
                <a:solidFill>
                  <a:schemeClr val="tx1"/>
                </a:solidFill>
                <a:latin typeface="Arial" pitchFamily="34" charset="0"/>
                <a:ea typeface="ＭＳ Ｐゴシック" pitchFamily="34" charset="-128"/>
              </a:defRPr>
            </a:lvl1pPr>
            <a:lvl2pPr marL="742950" indent="-285750" defTabSz="971550" eaLnBrk="0" hangingPunct="0">
              <a:spcBef>
                <a:spcPct val="20000"/>
              </a:spcBef>
              <a:buChar char="–"/>
              <a:tabLst>
                <a:tab pos="13630275" algn="l"/>
              </a:tabLst>
              <a:defRPr sz="12800">
                <a:solidFill>
                  <a:schemeClr val="tx1"/>
                </a:solidFill>
                <a:latin typeface="Arial" pitchFamily="34" charset="0"/>
                <a:ea typeface="ＭＳ Ｐゴシック" pitchFamily="34" charset="-128"/>
              </a:defRPr>
            </a:lvl2pPr>
            <a:lvl3pPr marL="1143000" indent="-228600" defTabSz="971550" eaLnBrk="0" hangingPunct="0">
              <a:spcBef>
                <a:spcPct val="20000"/>
              </a:spcBef>
              <a:buChar char="•"/>
              <a:tabLst>
                <a:tab pos="13630275" algn="l"/>
              </a:tabLst>
              <a:defRPr sz="11000">
                <a:solidFill>
                  <a:schemeClr val="tx1"/>
                </a:solidFill>
                <a:latin typeface="Arial" pitchFamily="34" charset="0"/>
                <a:ea typeface="ＭＳ Ｐゴシック" pitchFamily="34" charset="-128"/>
              </a:defRPr>
            </a:lvl3pPr>
            <a:lvl4pPr marL="1600200" indent="-228600" defTabSz="971550" eaLnBrk="0" hangingPunct="0">
              <a:spcBef>
                <a:spcPct val="20000"/>
              </a:spcBef>
              <a:buChar char="–"/>
              <a:tabLst>
                <a:tab pos="13630275" algn="l"/>
              </a:tabLst>
              <a:defRPr sz="9100">
                <a:solidFill>
                  <a:schemeClr val="tx1"/>
                </a:solidFill>
                <a:latin typeface="Arial" pitchFamily="34" charset="0"/>
                <a:ea typeface="ＭＳ Ｐゴシック" pitchFamily="34" charset="-128"/>
              </a:defRPr>
            </a:lvl4pPr>
            <a:lvl5pPr marL="2057400" indent="-228600" defTabSz="971550" eaLnBrk="0" hangingPunct="0">
              <a:spcBef>
                <a:spcPct val="20000"/>
              </a:spcBef>
              <a:buChar char="»"/>
              <a:tabLst>
                <a:tab pos="13630275" algn="l"/>
              </a:tabLst>
              <a:defRPr sz="9100">
                <a:solidFill>
                  <a:schemeClr val="tx1"/>
                </a:solidFill>
                <a:latin typeface="Arial" pitchFamily="34" charset="0"/>
                <a:ea typeface="ＭＳ Ｐゴシック" pitchFamily="34" charset="-128"/>
              </a:defRPr>
            </a:lvl5pPr>
            <a:lvl6pPr marL="2514600" indent="-228600" defTabSz="971550" eaLnBrk="0" fontAlgn="base" hangingPunct="0">
              <a:spcBef>
                <a:spcPct val="20000"/>
              </a:spcBef>
              <a:spcAft>
                <a:spcPct val="0"/>
              </a:spcAft>
              <a:buChar char="»"/>
              <a:tabLst>
                <a:tab pos="13630275" algn="l"/>
              </a:tabLst>
              <a:defRPr sz="9100">
                <a:solidFill>
                  <a:schemeClr val="tx1"/>
                </a:solidFill>
                <a:latin typeface="Arial" pitchFamily="34" charset="0"/>
                <a:ea typeface="ＭＳ Ｐゴシック" pitchFamily="34" charset="-128"/>
              </a:defRPr>
            </a:lvl6pPr>
            <a:lvl7pPr marL="2971800" indent="-228600" defTabSz="971550" eaLnBrk="0" fontAlgn="base" hangingPunct="0">
              <a:spcBef>
                <a:spcPct val="20000"/>
              </a:spcBef>
              <a:spcAft>
                <a:spcPct val="0"/>
              </a:spcAft>
              <a:buChar char="»"/>
              <a:tabLst>
                <a:tab pos="13630275" algn="l"/>
              </a:tabLst>
              <a:defRPr sz="9100">
                <a:solidFill>
                  <a:schemeClr val="tx1"/>
                </a:solidFill>
                <a:latin typeface="Arial" pitchFamily="34" charset="0"/>
                <a:ea typeface="ＭＳ Ｐゴシック" pitchFamily="34" charset="-128"/>
              </a:defRPr>
            </a:lvl7pPr>
            <a:lvl8pPr marL="3429000" indent="-228600" defTabSz="971550" eaLnBrk="0" fontAlgn="base" hangingPunct="0">
              <a:spcBef>
                <a:spcPct val="20000"/>
              </a:spcBef>
              <a:spcAft>
                <a:spcPct val="0"/>
              </a:spcAft>
              <a:buChar char="»"/>
              <a:tabLst>
                <a:tab pos="13630275" algn="l"/>
              </a:tabLst>
              <a:defRPr sz="9100">
                <a:solidFill>
                  <a:schemeClr val="tx1"/>
                </a:solidFill>
                <a:latin typeface="Arial" pitchFamily="34" charset="0"/>
                <a:ea typeface="ＭＳ Ｐゴシック" pitchFamily="34" charset="-128"/>
              </a:defRPr>
            </a:lvl8pPr>
            <a:lvl9pPr marL="3886200" indent="-228600" defTabSz="971550" eaLnBrk="0" fontAlgn="base" hangingPunct="0">
              <a:spcBef>
                <a:spcPct val="20000"/>
              </a:spcBef>
              <a:spcAft>
                <a:spcPct val="0"/>
              </a:spcAft>
              <a:buChar char="»"/>
              <a:tabLst>
                <a:tab pos="13630275" algn="l"/>
              </a:tabLst>
              <a:defRPr sz="9100">
                <a:solidFill>
                  <a:schemeClr val="tx1"/>
                </a:solidFill>
                <a:latin typeface="Arial" pitchFamily="34" charset="0"/>
                <a:ea typeface="ＭＳ Ｐゴシック" pitchFamily="34" charset="-128"/>
              </a:defRPr>
            </a:lvl9pPr>
          </a:lstStyle>
          <a:p>
            <a:pPr algn="ctr">
              <a:spcBef>
                <a:spcPct val="0"/>
              </a:spcBef>
              <a:spcAft>
                <a:spcPts val="473"/>
              </a:spcAft>
              <a:buNone/>
            </a:pPr>
            <a:r>
              <a:rPr lang="en-US" altLang="it-IT" sz="2400" b="1" dirty="0"/>
              <a:t>Radiation and Thermal Stress Tests on Diamond Detectors for </a:t>
            </a:r>
            <a:r>
              <a:rPr lang="en-US" altLang="it-IT" sz="2400" b="1" dirty="0" smtClean="0"/>
              <a:t>the Radial </a:t>
            </a:r>
            <a:r>
              <a:rPr lang="en-US" altLang="it-IT" sz="2400" b="1" dirty="0"/>
              <a:t>Neutron Camera of </a:t>
            </a:r>
            <a:r>
              <a:rPr lang="en-US" altLang="it-IT" sz="2400" b="1" dirty="0" smtClean="0"/>
              <a:t>ITER</a:t>
            </a:r>
            <a:r>
              <a:rPr lang="en-US" altLang="it-IT" sz="2400" b="1" baseline="30000" dirty="0" smtClean="0"/>
              <a:t>*</a:t>
            </a:r>
            <a:r>
              <a:rPr lang="en-US" altLang="it-IT" sz="2400" b="1" dirty="0" smtClean="0"/>
              <a:t> </a:t>
            </a:r>
            <a:endParaRPr lang="en-US" altLang="it-IT" sz="2400" dirty="0"/>
          </a:p>
          <a:p>
            <a:pPr algn="ctr">
              <a:spcBef>
                <a:spcPct val="0"/>
              </a:spcBef>
              <a:buFontTx/>
              <a:buNone/>
            </a:pPr>
            <a:r>
              <a:rPr lang="en-US" altLang="it-IT" sz="1200" i="1" u="sng" dirty="0"/>
              <a:t>F. Pompili</a:t>
            </a:r>
            <a:r>
              <a:rPr lang="en-US" altLang="it-IT" sz="1200" i="1" u="sng" baseline="30000" dirty="0"/>
              <a:t>1</a:t>
            </a:r>
            <a:r>
              <a:rPr lang="en-US" altLang="it-IT" sz="1200" i="1" dirty="0"/>
              <a:t>, B. Esposito</a:t>
            </a:r>
            <a:r>
              <a:rPr lang="en-US" altLang="it-IT" sz="1200" i="1" baseline="30000" dirty="0"/>
              <a:t>1</a:t>
            </a:r>
            <a:r>
              <a:rPr lang="en-US" altLang="it-IT" sz="1200" i="1" dirty="0"/>
              <a:t>, D. Marocco</a:t>
            </a:r>
            <a:r>
              <a:rPr lang="en-US" altLang="it-IT" sz="1200" i="1" baseline="30000" dirty="0"/>
              <a:t>1</a:t>
            </a:r>
            <a:r>
              <a:rPr lang="en-US" altLang="it-IT" sz="1200" i="1" dirty="0"/>
              <a:t>, S. Podda</a:t>
            </a:r>
            <a:r>
              <a:rPr lang="en-US" altLang="it-IT" sz="1200" i="1" baseline="30000" dirty="0"/>
              <a:t>1</a:t>
            </a:r>
            <a:r>
              <a:rPr lang="en-US" altLang="it-IT" sz="1200" i="1" dirty="0"/>
              <a:t>, M. Riva</a:t>
            </a:r>
            <a:r>
              <a:rPr lang="en-US" altLang="it-IT" sz="1200" i="1" baseline="30000" dirty="0"/>
              <a:t>1</a:t>
            </a:r>
            <a:r>
              <a:rPr lang="en-US" altLang="it-IT" sz="1200" i="1" dirty="0"/>
              <a:t>, S.Baccaro</a:t>
            </a:r>
            <a:r>
              <a:rPr lang="en-US" altLang="it-IT" sz="1200" i="1" baseline="30000" dirty="0"/>
              <a:t>2</a:t>
            </a:r>
            <a:r>
              <a:rPr lang="en-US" altLang="it-IT" sz="1200" i="1" dirty="0"/>
              <a:t>, A.Cemmi</a:t>
            </a:r>
            <a:r>
              <a:rPr lang="en-US" altLang="it-IT" sz="1200" i="1" baseline="30000" dirty="0"/>
              <a:t>2</a:t>
            </a:r>
            <a:r>
              <a:rPr lang="en-US" altLang="it-IT" sz="1200" i="1" dirty="0"/>
              <a:t>, I. Di Sarcina</a:t>
            </a:r>
            <a:r>
              <a:rPr lang="en-US" altLang="it-IT" sz="1200" i="1" baseline="30000" dirty="0"/>
              <a:t>2</a:t>
            </a:r>
            <a:r>
              <a:rPr lang="en-US" altLang="it-IT" sz="1200" i="1" dirty="0"/>
              <a:t>, </a:t>
            </a:r>
            <a:r>
              <a:rPr lang="en-US" altLang="it-IT" sz="1200" i="1" dirty="0" smtClean="0"/>
              <a:t>L.Quintieri</a:t>
            </a:r>
            <a:r>
              <a:rPr lang="en-US" altLang="it-IT" sz="1200" i="1" baseline="30000" dirty="0"/>
              <a:t>2</a:t>
            </a:r>
            <a:r>
              <a:rPr lang="en-US" altLang="it-IT" sz="1200" i="1" dirty="0" smtClean="0"/>
              <a:t>, </a:t>
            </a:r>
            <a:r>
              <a:rPr lang="en-US" altLang="it-IT" sz="1200" i="1" dirty="0"/>
              <a:t>D. </a:t>
            </a:r>
            <a:r>
              <a:rPr lang="en-US" altLang="it-IT" sz="1200" i="1" dirty="0" smtClean="0"/>
              <a:t>Bocian</a:t>
            </a:r>
            <a:r>
              <a:rPr lang="en-US" altLang="it-IT" sz="1200" i="1" baseline="30000" dirty="0" smtClean="0"/>
              <a:t>3</a:t>
            </a:r>
            <a:r>
              <a:rPr lang="en-US" altLang="it-IT" sz="1200" i="1" dirty="0" smtClean="0"/>
              <a:t>, </a:t>
            </a:r>
            <a:r>
              <a:rPr lang="en-GB" altLang="it-IT" sz="1200" i="1" dirty="0"/>
              <a:t>K. </a:t>
            </a:r>
            <a:r>
              <a:rPr lang="en-GB" altLang="it-IT" sz="1200" i="1" dirty="0" smtClean="0"/>
              <a:t>Drozdowicz</a:t>
            </a:r>
            <a:r>
              <a:rPr lang="en-US" altLang="it-IT" sz="1200" i="1" baseline="30000" dirty="0" smtClean="0"/>
              <a:t>3</a:t>
            </a:r>
            <a:r>
              <a:rPr lang="en-GB" altLang="it-IT" sz="1200" i="1" dirty="0" smtClean="0"/>
              <a:t>, </a:t>
            </a:r>
            <a:r>
              <a:rPr lang="en-GB" altLang="it-IT" sz="1200" i="1" dirty="0"/>
              <a:t>M. </a:t>
            </a:r>
            <a:r>
              <a:rPr lang="en-GB" altLang="it-IT" sz="1200" i="1" dirty="0" err="1" smtClean="0"/>
              <a:t>Curylo</a:t>
            </a:r>
            <a:r>
              <a:rPr lang="en-US" altLang="it-IT" sz="1200" i="1" baseline="30000" dirty="0" smtClean="0"/>
              <a:t>3</a:t>
            </a:r>
            <a:r>
              <a:rPr lang="en-GB" altLang="it-IT" sz="1200" i="1" dirty="0" smtClean="0"/>
              <a:t>, </a:t>
            </a:r>
            <a:r>
              <a:rPr lang="en-GB" altLang="it-IT" sz="1200" i="1" dirty="0"/>
              <a:t>J. </a:t>
            </a:r>
            <a:r>
              <a:rPr lang="en-GB" altLang="it-IT" sz="1200" i="1" dirty="0" smtClean="0"/>
              <a:t>Dankowski</a:t>
            </a:r>
            <a:r>
              <a:rPr lang="en-US" altLang="it-IT" sz="1200" i="1" baseline="30000" dirty="0" smtClean="0"/>
              <a:t>3</a:t>
            </a:r>
            <a:r>
              <a:rPr lang="en-GB" altLang="it-IT" sz="1200" i="1" dirty="0" smtClean="0"/>
              <a:t>, </a:t>
            </a:r>
            <a:r>
              <a:rPr lang="en-GB" altLang="it-IT" sz="1200" i="1" dirty="0"/>
              <a:t>J. </a:t>
            </a:r>
            <a:r>
              <a:rPr lang="en-GB" altLang="it-IT" sz="1200" i="1" dirty="0" smtClean="0"/>
              <a:t>Kotula</a:t>
            </a:r>
            <a:r>
              <a:rPr lang="en-US" altLang="it-IT" sz="1200" i="1" baseline="30000" dirty="0" smtClean="0"/>
              <a:t>3</a:t>
            </a:r>
            <a:r>
              <a:rPr lang="en-GB" altLang="it-IT" sz="1200" i="1" dirty="0" smtClean="0"/>
              <a:t>, </a:t>
            </a:r>
            <a:r>
              <a:rPr lang="en-GB" altLang="it-IT" sz="1200" i="1" dirty="0"/>
              <a:t>W. </a:t>
            </a:r>
            <a:r>
              <a:rPr lang="en-GB" altLang="it-IT" sz="1200" i="1" dirty="0" smtClean="0"/>
              <a:t>Maciocha</a:t>
            </a:r>
            <a:r>
              <a:rPr lang="en-US" altLang="it-IT" sz="1200" i="1" baseline="30000" dirty="0" smtClean="0"/>
              <a:t>3</a:t>
            </a:r>
            <a:r>
              <a:rPr lang="en-GB" altLang="it-IT" sz="1200" i="1" dirty="0" smtClean="0"/>
              <a:t>, </a:t>
            </a:r>
            <a:r>
              <a:rPr lang="en-GB" altLang="it-IT" sz="1200" i="1" dirty="0"/>
              <a:t>T. </a:t>
            </a:r>
            <a:r>
              <a:rPr lang="en-GB" altLang="it-IT" sz="1200" i="1" dirty="0" smtClean="0"/>
              <a:t>Nowak</a:t>
            </a:r>
            <a:r>
              <a:rPr lang="en-US" altLang="it-IT" sz="1200" i="1" baseline="30000" dirty="0" smtClean="0"/>
              <a:t>3</a:t>
            </a:r>
            <a:r>
              <a:rPr lang="en-GB" altLang="it-IT" sz="1200" i="1" dirty="0" smtClean="0"/>
              <a:t>, </a:t>
            </a:r>
            <a:r>
              <a:rPr lang="en-GB" altLang="it-IT" sz="1200" i="1" dirty="0"/>
              <a:t>J. </a:t>
            </a:r>
            <a:r>
              <a:rPr lang="en-GB" altLang="it-IT" sz="1200" i="1" dirty="0" err="1" smtClean="0"/>
              <a:t>Swierblewsk</a:t>
            </a:r>
            <a:r>
              <a:rPr lang="en-US" altLang="it-IT" sz="1200" i="1" baseline="30000" dirty="0" smtClean="0"/>
              <a:t>3</a:t>
            </a:r>
            <a:r>
              <a:rPr lang="en-GB" altLang="it-IT" sz="1200" i="1" dirty="0" smtClean="0"/>
              <a:t>, </a:t>
            </a:r>
            <a:r>
              <a:rPr lang="en-GB" altLang="it-IT" sz="1200" i="1" dirty="0" err="1" smtClean="0"/>
              <a:t>V.Ludo</a:t>
            </a:r>
            <a:r>
              <a:rPr lang="en-US" altLang="it-IT" sz="1200" i="1" baseline="30000" dirty="0" smtClean="0"/>
              <a:t>4</a:t>
            </a:r>
            <a:r>
              <a:rPr lang="en-GB" altLang="it-IT" sz="1200" i="1" dirty="0" smtClean="0"/>
              <a:t>, </a:t>
            </a:r>
            <a:r>
              <a:rPr lang="en-GB" altLang="it-IT" sz="1200" i="1" dirty="0" err="1" smtClean="0"/>
              <a:t>W.Leysen</a:t>
            </a:r>
            <a:r>
              <a:rPr lang="en-US" altLang="it-IT" sz="1200" i="1" baseline="30000" dirty="0"/>
              <a:t>4</a:t>
            </a:r>
            <a:r>
              <a:rPr lang="en-US" altLang="it-IT" sz="1200" i="1" baseline="30000" dirty="0" smtClean="0"/>
              <a:t> </a:t>
            </a:r>
            <a:endParaRPr lang="en-US" altLang="it-IT" sz="1200" i="1" dirty="0">
              <a:solidFill>
                <a:srgbClr val="92D050"/>
              </a:solidFill>
            </a:endParaRPr>
          </a:p>
        </p:txBody>
      </p:sp>
      <p:sp>
        <p:nvSpPr>
          <p:cNvPr id="8" name="TextBox 75"/>
          <p:cNvSpPr txBox="1">
            <a:spLocks noChangeArrowheads="1"/>
          </p:cNvSpPr>
          <p:nvPr/>
        </p:nvSpPr>
        <p:spPr bwMode="auto">
          <a:xfrm>
            <a:off x="142761" y="1607437"/>
            <a:ext cx="8821727" cy="688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137" tIns="36069" rIns="72137" bIns="36069">
            <a:spAutoFit/>
          </a:bodyPr>
          <a:lstStyle>
            <a:lvl1pPr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100">
                <a:solidFill>
                  <a:schemeClr val="tx1"/>
                </a:solidFill>
                <a:latin typeface="Arial" pitchFamily="34" charset="0"/>
                <a:ea typeface="ＭＳ Ｐゴシック" pitchFamily="34" charset="-128"/>
              </a:defRPr>
            </a:lvl4pPr>
            <a:lvl5pPr marL="2057400" indent="-228600" eaLnBrk="0" hangingPunct="0">
              <a:spcBef>
                <a:spcPct val="20000"/>
              </a:spcBef>
              <a:buChar char="»"/>
              <a:defRPr sz="91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1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1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1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100">
                <a:solidFill>
                  <a:schemeClr val="tx1"/>
                </a:solidFill>
                <a:latin typeface="Arial" pitchFamily="34" charset="0"/>
                <a:ea typeface="ＭＳ Ｐゴシック" pitchFamily="34" charset="-128"/>
              </a:defRPr>
            </a:lvl9pPr>
          </a:lstStyle>
          <a:p>
            <a:pPr algn="ctr">
              <a:spcBef>
                <a:spcPct val="0"/>
              </a:spcBef>
              <a:buNone/>
            </a:pPr>
            <a:r>
              <a:rPr lang="en-US" altLang="it-IT" sz="1000" b="1" i="1" baseline="30000" dirty="0">
                <a:cs typeface="Arial" pitchFamily="34" charset="0"/>
              </a:rPr>
              <a:t>1</a:t>
            </a:r>
            <a:r>
              <a:rPr lang="en-US" altLang="it-IT" sz="1000" b="1" i="1" dirty="0">
                <a:cs typeface="Arial" pitchFamily="34" charset="0"/>
              </a:rPr>
              <a:t>ENEA C. R. Frascati, </a:t>
            </a:r>
            <a:r>
              <a:rPr lang="it-IT" altLang="it-IT" sz="1000" b="1" i="1" dirty="0" err="1">
                <a:cs typeface="Arial" pitchFamily="34" charset="0"/>
              </a:rPr>
              <a:t>Department</a:t>
            </a:r>
            <a:r>
              <a:rPr lang="it-IT" altLang="it-IT" sz="1000" b="1" i="1" dirty="0">
                <a:cs typeface="Arial" pitchFamily="34" charset="0"/>
              </a:rPr>
              <a:t> for Fusion and </a:t>
            </a:r>
            <a:r>
              <a:rPr lang="it-IT" altLang="it-IT" sz="1000" b="1" i="1" dirty="0" err="1">
                <a:cs typeface="Arial" pitchFamily="34" charset="0"/>
              </a:rPr>
              <a:t>Nuclear</a:t>
            </a:r>
            <a:r>
              <a:rPr lang="it-IT" altLang="it-IT" sz="1000" b="1" i="1" dirty="0">
                <a:cs typeface="Arial" pitchFamily="34" charset="0"/>
              </a:rPr>
              <a:t> </a:t>
            </a:r>
            <a:r>
              <a:rPr lang="it-IT" altLang="it-IT" sz="1000" b="1" i="1" dirty="0" err="1">
                <a:cs typeface="Arial" pitchFamily="34" charset="0"/>
              </a:rPr>
              <a:t>Safety</a:t>
            </a:r>
            <a:r>
              <a:rPr lang="it-IT" altLang="it-IT" sz="1000" b="1" i="1" dirty="0">
                <a:cs typeface="Arial" pitchFamily="34" charset="0"/>
              </a:rPr>
              <a:t> Technologies</a:t>
            </a:r>
            <a:r>
              <a:rPr lang="en-US" altLang="it-IT" sz="1000" b="1" i="1" dirty="0">
                <a:cs typeface="Arial" pitchFamily="34" charset="0"/>
              </a:rPr>
              <a:t>, via E. Fermi, 45 Frascati, Italy</a:t>
            </a:r>
            <a:r>
              <a:rPr lang="en-US" altLang="it-IT" sz="1000" b="1" i="1" dirty="0" smtClean="0">
                <a:cs typeface="Arial" pitchFamily="34" charset="0"/>
              </a:rPr>
              <a:t>.   </a:t>
            </a:r>
          </a:p>
          <a:p>
            <a:pPr algn="ctr">
              <a:spcBef>
                <a:spcPct val="0"/>
              </a:spcBef>
              <a:buNone/>
            </a:pPr>
            <a:r>
              <a:rPr lang="en-US" altLang="it-IT" sz="1000" b="1" i="1" baseline="30000" dirty="0" smtClean="0">
                <a:cs typeface="Arial" pitchFamily="34" charset="0"/>
              </a:rPr>
              <a:t>2</a:t>
            </a:r>
            <a:r>
              <a:rPr lang="en-US" altLang="it-IT" sz="1000" b="1" i="1" dirty="0" smtClean="0">
                <a:cs typeface="Arial" pitchFamily="34" charset="0"/>
              </a:rPr>
              <a:t>ENEA </a:t>
            </a:r>
            <a:r>
              <a:rPr lang="en-US" altLang="it-IT" sz="1000" b="1" i="1" dirty="0">
                <a:cs typeface="Arial" pitchFamily="34" charset="0"/>
              </a:rPr>
              <a:t>C.R. </a:t>
            </a:r>
            <a:r>
              <a:rPr lang="en-US" altLang="it-IT" sz="1000" b="1" i="1" dirty="0" err="1">
                <a:cs typeface="Arial" pitchFamily="34" charset="0"/>
              </a:rPr>
              <a:t>Casaccia</a:t>
            </a:r>
            <a:r>
              <a:rPr lang="en-US" altLang="it-IT" sz="1000" b="1" i="1" dirty="0">
                <a:cs typeface="Arial" pitchFamily="34" charset="0"/>
              </a:rPr>
              <a:t>, </a:t>
            </a:r>
            <a:r>
              <a:rPr lang="it-IT" altLang="it-IT" sz="1000" b="1" i="1" dirty="0" err="1">
                <a:cs typeface="Arial" pitchFamily="34" charset="0"/>
              </a:rPr>
              <a:t>Department</a:t>
            </a:r>
            <a:r>
              <a:rPr lang="it-IT" altLang="it-IT" sz="1000" b="1" i="1" dirty="0">
                <a:cs typeface="Arial" pitchFamily="34" charset="0"/>
              </a:rPr>
              <a:t> for Fusion and </a:t>
            </a:r>
            <a:r>
              <a:rPr lang="it-IT" altLang="it-IT" sz="1000" b="1" i="1" dirty="0" err="1">
                <a:cs typeface="Arial" pitchFamily="34" charset="0"/>
              </a:rPr>
              <a:t>Nuclear</a:t>
            </a:r>
            <a:r>
              <a:rPr lang="it-IT" altLang="it-IT" sz="1000" b="1" i="1" dirty="0">
                <a:cs typeface="Arial" pitchFamily="34" charset="0"/>
              </a:rPr>
              <a:t> </a:t>
            </a:r>
            <a:r>
              <a:rPr lang="it-IT" altLang="it-IT" sz="1000" b="1" i="1" dirty="0" err="1">
                <a:cs typeface="Arial" pitchFamily="34" charset="0"/>
              </a:rPr>
              <a:t>Safety</a:t>
            </a:r>
            <a:r>
              <a:rPr lang="it-IT" altLang="it-IT" sz="1000" b="1" i="1" dirty="0">
                <a:cs typeface="Arial" pitchFamily="34" charset="0"/>
              </a:rPr>
              <a:t> Technologies, via Anguillarese, 301, Roma, </a:t>
            </a:r>
            <a:r>
              <a:rPr lang="it-IT" altLang="it-IT" sz="1000" b="1" i="1" dirty="0" err="1">
                <a:cs typeface="Arial" pitchFamily="34" charset="0"/>
              </a:rPr>
              <a:t>Italy</a:t>
            </a:r>
            <a:r>
              <a:rPr lang="it-IT" altLang="it-IT" sz="1000" b="1" i="1" dirty="0" smtClean="0">
                <a:cs typeface="Arial" pitchFamily="34" charset="0"/>
              </a:rPr>
              <a:t>. </a:t>
            </a:r>
          </a:p>
          <a:p>
            <a:pPr algn="ctr">
              <a:spcBef>
                <a:spcPct val="0"/>
              </a:spcBef>
              <a:buNone/>
            </a:pPr>
            <a:r>
              <a:rPr lang="en-US" altLang="it-IT" sz="1000" b="1" i="1" baseline="30000" dirty="0">
                <a:cs typeface="Arial" pitchFamily="34" charset="0"/>
              </a:rPr>
              <a:t>3</a:t>
            </a:r>
            <a:r>
              <a:rPr lang="en-US" altLang="it-IT" sz="1000" b="1" i="1" dirty="0" smtClean="0">
                <a:cs typeface="Arial" pitchFamily="34" charset="0"/>
              </a:rPr>
              <a:t>Institute of Nuclear Physics Polish Academy of Sciences, Kraków, Poland. </a:t>
            </a:r>
          </a:p>
          <a:p>
            <a:pPr algn="ctr">
              <a:spcBef>
                <a:spcPct val="0"/>
              </a:spcBef>
              <a:buNone/>
            </a:pPr>
            <a:r>
              <a:rPr lang="en-US" altLang="it-IT" sz="1000" b="1" i="1" baseline="30000" dirty="0" smtClean="0">
                <a:cs typeface="Arial" pitchFamily="34" charset="0"/>
              </a:rPr>
              <a:t>4</a:t>
            </a:r>
            <a:r>
              <a:rPr lang="en-US" altLang="it-IT" sz="1000" b="1" i="1" dirty="0" smtClean="0">
                <a:cs typeface="Arial" pitchFamily="34" charset="0"/>
              </a:rPr>
              <a:t>SCK•CEN  Belgian Nuclear Research Centre, </a:t>
            </a:r>
            <a:r>
              <a:rPr lang="en-US" altLang="it-IT" sz="1000" b="1" i="1" dirty="0" err="1" smtClean="0">
                <a:cs typeface="Arial" pitchFamily="34" charset="0"/>
              </a:rPr>
              <a:t>Boeretang</a:t>
            </a:r>
            <a:r>
              <a:rPr lang="en-US" altLang="it-IT" sz="1000" b="1" i="1" dirty="0" smtClean="0">
                <a:cs typeface="Arial" pitchFamily="34" charset="0"/>
              </a:rPr>
              <a:t> 200 - BE-2400 Mol.</a:t>
            </a:r>
            <a:endParaRPr lang="en-US" altLang="it-IT" sz="1600" dirty="0">
              <a:cs typeface="Arial" pitchFamily="34" charset="0"/>
            </a:endParaRPr>
          </a:p>
        </p:txBody>
      </p:sp>
      <p:sp>
        <p:nvSpPr>
          <p:cNvPr id="4" name="CasellaDiTesto 3"/>
          <p:cNvSpPr txBox="1"/>
          <p:nvPr/>
        </p:nvSpPr>
        <p:spPr>
          <a:xfrm>
            <a:off x="3184410" y="3717032"/>
            <a:ext cx="2613792" cy="369332"/>
          </a:xfrm>
          <a:prstGeom prst="rect">
            <a:avLst/>
          </a:prstGeom>
          <a:noFill/>
        </p:spPr>
        <p:txBody>
          <a:bodyPr wrap="none" rtlCol="0">
            <a:spAutoFit/>
          </a:bodyPr>
          <a:lstStyle/>
          <a:p>
            <a:pPr algn="ctr"/>
            <a:r>
              <a:rPr lang="it-IT" sz="1600" dirty="0" err="1" smtClean="0"/>
              <a:t>Presented</a:t>
            </a:r>
            <a:r>
              <a:rPr lang="it-IT" sz="1600" dirty="0" smtClean="0"/>
              <a:t> by </a:t>
            </a:r>
            <a:r>
              <a:rPr lang="it-IT" i="1" dirty="0"/>
              <a:t>F</a:t>
            </a:r>
            <a:r>
              <a:rPr lang="it-IT" i="1" dirty="0" smtClean="0"/>
              <a:t>ulvio Pompili</a:t>
            </a:r>
            <a:endParaRPr lang="it-IT" i="1" dirty="0"/>
          </a:p>
        </p:txBody>
      </p:sp>
    </p:spTree>
    <p:extLst>
      <p:ext uri="{BB962C8B-B14F-4D97-AF65-F5344CB8AC3E}">
        <p14:creationId xmlns:p14="http://schemas.microsoft.com/office/powerpoint/2010/main" val="6614952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294</Words>
  <Application>Microsoft Office PowerPoint</Application>
  <PresentationFormat>Presentazione su schermo (4:3)</PresentationFormat>
  <Paragraphs>11</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Fulvio Pompili</dc:creator>
  <cp:lastModifiedBy>Fulvio Pompili</cp:lastModifiedBy>
  <cp:revision>10</cp:revision>
  <dcterms:created xsi:type="dcterms:W3CDTF">2018-05-22T15:05:01Z</dcterms:created>
  <dcterms:modified xsi:type="dcterms:W3CDTF">2018-05-24T08:30:48Z</dcterms:modified>
</cp:coreProperties>
</file>