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5.emf" ContentType="image/x-emf"/>
  <Override PartName="/ppt/media/image6.png" ContentType="image/png"/>
  <Override PartName="/ppt/media/image4.emf" ContentType="image/x-emf"/>
  <Override PartName="/ppt/media/image3.emf" ContentType="image/x-emf"/>
  <Override PartName="/ppt/media/image2.emf" ContentType="image/x-emf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GB" sz="1400" spc="-1" strike="noStrike">
                <a:latin typeface="Times New Roman"/>
              </a:rPr>
              <a:t>&lt;date/time&gt;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GB" sz="1400" spc="-1" strike="noStrike">
                <a:latin typeface="Times New Roman"/>
              </a:rPr>
              <a:t>&lt;footer&gt;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315ACFC0-CDBB-4300-8E63-A25B86DB4894}" type="slidenum">
              <a:rPr b="0" lang="en-GB" sz="1400" spc="-1" strike="noStrike">
                <a:latin typeface="Times New Roman"/>
              </a:rPr>
              <a:t>&lt;number&gt;</a:t>
            </a:fld>
            <a:endParaRPr b="0" lang="en-GB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emf"/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png"/><Relationship Id="rId7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72000" y="10584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i="1" lang="en-GB" sz="4000" spc="-1" strike="noStrike">
                <a:latin typeface="Arial"/>
              </a:rPr>
              <a:t>Evaluation of LFS continuous scintillation crystals for PET</a:t>
            </a:r>
            <a:endParaRPr b="0" lang="en-GB" sz="4000" spc="-1" strike="noStrike">
              <a:latin typeface="Arial"/>
            </a:endParaRPr>
          </a:p>
        </p:txBody>
      </p:sp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8136000" y="360000"/>
            <a:ext cx="1352880" cy="1645920"/>
          </a:xfrm>
          <a:prstGeom prst="rect">
            <a:avLst/>
          </a:prstGeom>
          <a:ln>
            <a:noFill/>
          </a:ln>
        </p:spPr>
      </p:pic>
      <p:sp>
        <p:nvSpPr>
          <p:cNvPr id="43" name="TextShape 2"/>
          <p:cNvSpPr txBox="1"/>
          <p:nvPr/>
        </p:nvSpPr>
        <p:spPr>
          <a:xfrm>
            <a:off x="72000" y="1440000"/>
            <a:ext cx="8423640" cy="858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GB" sz="1800" spc="-1" strike="noStrike">
                <a:latin typeface="Arial"/>
              </a:rPr>
              <a:t>Authors:</a:t>
            </a:r>
            <a:r>
              <a:rPr b="0" lang="en-GB" sz="1800" spc="-1" strike="noStrike">
                <a:latin typeface="Arial"/>
              </a:rPr>
              <a:t> </a:t>
            </a:r>
            <a:r>
              <a:rPr b="0" i="1" lang="en-GB" sz="1800" spc="-1" strike="noStrike">
                <a:latin typeface="Arial"/>
              </a:rPr>
              <a:t>A. Ros, L. Barrientos, J. Barrio, J. Bernabéu, M. Borja-Lloret, A. Etxebeste, L. Gabarda, C. Lacasta, E. Muñoz, J. F. Oliver, J. Roser, </a:t>
            </a:r>
            <a:endParaRPr b="0" lang="en-GB" sz="1800" spc="-1" strike="noStrike">
              <a:latin typeface="Arial"/>
            </a:endParaRPr>
          </a:p>
          <a:p>
            <a:r>
              <a:rPr b="0" i="1" lang="en-GB" sz="1800" spc="-1" strike="noStrike">
                <a:latin typeface="Arial"/>
              </a:rPr>
              <a:t>C. Solaz and G. Llosá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44" name="TextShape 3"/>
          <p:cNvSpPr txBox="1"/>
          <p:nvPr/>
        </p:nvSpPr>
        <p:spPr>
          <a:xfrm>
            <a:off x="72360" y="2592000"/>
            <a:ext cx="9863640" cy="776520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txBody>
          <a:bodyPr lIns="90000" rIns="90000" tIns="45000" bIns="45000"/>
          <a:p>
            <a:r>
              <a:rPr b="1" lang="en-GB" sz="2400" spc="-1" strike="noStrike">
                <a:latin typeface="Arial"/>
              </a:rPr>
              <a:t>Summary:</a:t>
            </a:r>
            <a:r>
              <a:rPr b="0" lang="en-GB" sz="2400" spc="-1" strike="noStrike">
                <a:latin typeface="Arial"/>
              </a:rPr>
              <a:t> A study to determine the feasibility of using LFS scintillation crystals for PET found that LFS is a valid substitute for LYSO.</a:t>
            </a:r>
            <a:endParaRPr b="0" lang="en-GB" sz="2400" spc="-1" strike="noStrike">
              <a:latin typeface="Arial"/>
            </a:endParaRPr>
          </a:p>
        </p:txBody>
      </p:sp>
      <p:grpSp>
        <p:nvGrpSpPr>
          <p:cNvPr id="45" name="Group 4"/>
          <p:cNvGrpSpPr/>
          <p:nvPr/>
        </p:nvGrpSpPr>
        <p:grpSpPr>
          <a:xfrm>
            <a:off x="3750840" y="4320000"/>
            <a:ext cx="2785680" cy="2736000"/>
            <a:chOff x="3750840" y="4320000"/>
            <a:chExt cx="2785680" cy="2736000"/>
          </a:xfrm>
        </p:grpSpPr>
        <p:pic>
          <p:nvPicPr>
            <p:cNvPr id="46" name="" descr=""/>
            <p:cNvPicPr/>
            <p:nvPr/>
          </p:nvPicPr>
          <p:blipFill>
            <a:blip r:embed="rId2"/>
            <a:stretch/>
          </p:blipFill>
          <p:spPr>
            <a:xfrm>
              <a:off x="3827880" y="4526640"/>
              <a:ext cx="1272960" cy="130752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7" name="" descr=""/>
            <p:cNvPicPr/>
            <p:nvPr/>
          </p:nvPicPr>
          <p:blipFill>
            <a:blip r:embed="rId3"/>
            <a:stretch/>
          </p:blipFill>
          <p:spPr>
            <a:xfrm>
              <a:off x="5132880" y="4526640"/>
              <a:ext cx="1220400" cy="130752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8" name="" descr=""/>
            <p:cNvPicPr/>
            <p:nvPr/>
          </p:nvPicPr>
          <p:blipFill>
            <a:blip r:embed="rId4"/>
            <a:stretch/>
          </p:blipFill>
          <p:spPr>
            <a:xfrm>
              <a:off x="3857760" y="5744880"/>
              <a:ext cx="1220760" cy="13071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9" name="" descr=""/>
            <p:cNvPicPr/>
            <p:nvPr/>
          </p:nvPicPr>
          <p:blipFill>
            <a:blip r:embed="rId5"/>
            <a:stretch/>
          </p:blipFill>
          <p:spPr>
            <a:xfrm>
              <a:off x="5102280" y="5744880"/>
              <a:ext cx="1220760" cy="1307160"/>
            </a:xfrm>
            <a:prstGeom prst="rect">
              <a:avLst/>
            </a:prstGeom>
            <a:ln>
              <a:noFill/>
            </a:ln>
          </p:spPr>
        </p:pic>
        <p:sp>
          <p:nvSpPr>
            <p:cNvPr id="50" name="TextShape 5"/>
            <p:cNvSpPr txBox="1"/>
            <p:nvPr/>
          </p:nvSpPr>
          <p:spPr>
            <a:xfrm>
              <a:off x="4818960" y="4353840"/>
              <a:ext cx="1034640" cy="266400"/>
            </a:xfrm>
            <a:prstGeom prst="rect">
              <a:avLst/>
            </a:prstGeom>
            <a:noFill/>
            <a:ln>
              <a:noFill/>
            </a:ln>
          </p:spPr>
          <p:txBody>
            <a:bodyPr lIns="90000" rIns="90000" tIns="45000" bIns="45000"/>
            <a:p>
              <a:r>
                <a:rPr b="1" i="1" lang="en-GB" sz="1000" spc="-1" strike="noStrike">
                  <a:latin typeface="Arial"/>
                </a:rPr>
                <a:t>LFS-S VS1</a:t>
              </a:r>
              <a:endParaRPr b="0" lang="en-GB" sz="1000" spc="-1" strike="noStrike">
                <a:latin typeface="Arial"/>
              </a:endParaRPr>
            </a:p>
          </p:txBody>
        </p:sp>
        <p:sp>
          <p:nvSpPr>
            <p:cNvPr id="51" name="CustomShape 6"/>
            <p:cNvSpPr/>
            <p:nvPr/>
          </p:nvSpPr>
          <p:spPr>
            <a:xfrm>
              <a:off x="3750840" y="4320000"/>
              <a:ext cx="2785680" cy="2736000"/>
            </a:xfrm>
            <a:prstGeom prst="rect">
              <a:avLst/>
            </a:prstGeom>
            <a:noFill/>
            <a:ln w="76320">
              <a:solidFill>
                <a:srgbClr val="0066c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CustomShape 7"/>
            <p:cNvSpPr/>
            <p:nvPr/>
          </p:nvSpPr>
          <p:spPr>
            <a:xfrm rot="16200000">
              <a:off x="5906160" y="5114520"/>
              <a:ext cx="1068840" cy="126360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/>
            <a:p>
              <a:pPr algn="ctr"/>
              <a:r>
                <a:rPr b="0" lang="en-GB" sz="1200" spc="-1" strike="noStrike">
                  <a:latin typeface="Arial"/>
                </a:rPr>
                <a:t>SiPM</a:t>
              </a:r>
              <a:endParaRPr b="0" lang="en-GB" sz="1200" spc="-1" strike="noStrike">
                <a:latin typeface="Arial"/>
              </a:endParaRPr>
            </a:p>
          </p:txBody>
        </p:sp>
        <p:sp>
          <p:nvSpPr>
            <p:cNvPr id="53" name="CustomShape 8"/>
            <p:cNvSpPr/>
            <p:nvPr/>
          </p:nvSpPr>
          <p:spPr>
            <a:xfrm rot="16200000">
              <a:off x="5905800" y="6313680"/>
              <a:ext cx="1069200" cy="126360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/>
            <a:p>
              <a:pPr algn="ctr"/>
              <a:r>
                <a:rPr b="0" lang="en-GB" sz="1200" spc="-1" strike="noStrike">
                  <a:latin typeface="Arial"/>
                </a:rPr>
                <a:t>SiPM</a:t>
              </a:r>
              <a:endParaRPr b="0" lang="en-GB" sz="1200" spc="-1" strike="noStrike">
                <a:latin typeface="Arial"/>
              </a:endParaRPr>
            </a:p>
          </p:txBody>
        </p:sp>
      </p:grpSp>
      <p:sp>
        <p:nvSpPr>
          <p:cNvPr id="54" name="TextShape 9"/>
          <p:cNvSpPr txBox="1"/>
          <p:nvPr/>
        </p:nvSpPr>
        <p:spPr>
          <a:xfrm>
            <a:off x="3708000" y="4005720"/>
            <a:ext cx="2842920" cy="305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1500" spc="-1" strike="noStrike">
                <a:latin typeface="Arial"/>
              </a:rPr>
              <a:t>Position estimation </a:t>
            </a:r>
            <a:r>
              <a:rPr b="0" lang="en-GB" sz="1500" spc="-1" strike="noStrike">
                <a:latin typeface="Arial"/>
              </a:rPr>
              <a:t>²²Na</a:t>
            </a:r>
            <a:r>
              <a:rPr b="0" lang="en-GB" sz="1500" spc="-1" strike="noStrike">
                <a:latin typeface="Arial"/>
              </a:rPr>
              <a:t> source</a:t>
            </a:r>
            <a:endParaRPr b="0" lang="en-GB" sz="1500" spc="-1" strike="noStrike">
              <a:latin typeface="Arial"/>
            </a:endParaRPr>
          </a:p>
        </p:txBody>
      </p:sp>
      <p:sp>
        <p:nvSpPr>
          <p:cNvPr id="55" name="TextShape 10"/>
          <p:cNvSpPr txBox="1"/>
          <p:nvPr/>
        </p:nvSpPr>
        <p:spPr>
          <a:xfrm>
            <a:off x="3636000" y="3636000"/>
            <a:ext cx="2914920" cy="305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i="1" lang="en-GB" sz="1500" spc="-1" strike="noStrike" u="sng">
                <a:uFillTx/>
                <a:latin typeface="Arial"/>
              </a:rPr>
              <a:t>Crystal types characterisation</a:t>
            </a:r>
            <a:endParaRPr b="0" lang="en-GB" sz="1500" spc="-1" strike="noStrike">
              <a:latin typeface="Arial"/>
            </a:endParaRPr>
          </a:p>
        </p:txBody>
      </p:sp>
      <p:grpSp>
        <p:nvGrpSpPr>
          <p:cNvPr id="56" name="Group 11"/>
          <p:cNvGrpSpPr/>
          <p:nvPr/>
        </p:nvGrpSpPr>
        <p:grpSpPr>
          <a:xfrm>
            <a:off x="7776000" y="4240800"/>
            <a:ext cx="1872000" cy="2268000"/>
            <a:chOff x="7776000" y="4240800"/>
            <a:chExt cx="1872000" cy="2268000"/>
          </a:xfrm>
        </p:grpSpPr>
        <p:grpSp>
          <p:nvGrpSpPr>
            <p:cNvPr id="57" name="Group 12"/>
            <p:cNvGrpSpPr/>
            <p:nvPr/>
          </p:nvGrpSpPr>
          <p:grpSpPr>
            <a:xfrm>
              <a:off x="7776000" y="4240800"/>
              <a:ext cx="1872000" cy="2268000"/>
              <a:chOff x="7776000" y="4240800"/>
              <a:chExt cx="1872000" cy="2268000"/>
            </a:xfrm>
          </p:grpSpPr>
          <p:pic>
            <p:nvPicPr>
              <p:cNvPr id="58" name="" descr=""/>
              <p:cNvPicPr/>
              <p:nvPr/>
            </p:nvPicPr>
            <p:blipFill>
              <a:blip r:embed="rId6"/>
              <a:stretch/>
            </p:blipFill>
            <p:spPr>
              <a:xfrm rot="5400000">
                <a:off x="7940880" y="4636800"/>
                <a:ext cx="1531440" cy="1559880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59" name="TextShape 13"/>
              <p:cNvSpPr txBox="1"/>
              <p:nvPr/>
            </p:nvSpPr>
            <p:spPr>
              <a:xfrm>
                <a:off x="7788600" y="4377600"/>
                <a:ext cx="1807560" cy="739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0000" rIns="90000" tIns="45000" bIns="45000"/>
              <a:p>
                <a:r>
                  <a:rPr b="1" lang="en-GB" sz="1400" spc="-1" strike="noStrike">
                    <a:solidFill>
                      <a:srgbClr val="0066cc"/>
                    </a:solidFill>
                    <a:latin typeface="Arial"/>
                  </a:rPr>
                  <a:t>LFS-S VS1</a:t>
                </a:r>
                <a:r>
                  <a:rPr b="1" lang="en-GB" sz="1800" spc="-1" strike="noStrike">
                    <a:solidFill>
                      <a:srgbClr val="0066cc"/>
                    </a:solidFill>
                    <a:latin typeface="Arial"/>
                  </a:rPr>
                  <a:t>  </a:t>
                </a:r>
                <a:endParaRPr b="0" lang="en-GB" sz="1800" spc="-1" strike="noStrike">
                  <a:latin typeface="Arial"/>
                </a:endParaRPr>
              </a:p>
            </p:txBody>
          </p:sp>
          <p:sp>
            <p:nvSpPr>
              <p:cNvPr id="60" name="TextShape 14"/>
              <p:cNvSpPr txBox="1"/>
              <p:nvPr/>
            </p:nvSpPr>
            <p:spPr>
              <a:xfrm>
                <a:off x="7824240" y="6152400"/>
                <a:ext cx="1301040" cy="35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0000" rIns="90000" tIns="45000" bIns="45000"/>
              <a:p>
                <a:r>
                  <a:rPr b="1" lang="en-GB" sz="1400" spc="-1" strike="noStrike">
                    <a:solidFill>
                      <a:srgbClr val="0066cc"/>
                    </a:solidFill>
                    <a:latin typeface="Arial"/>
                  </a:rPr>
                  <a:t>transverse</a:t>
                </a:r>
                <a:endParaRPr b="0" lang="en-GB" sz="1400" spc="-1" strike="noStrike">
                  <a:latin typeface="Arial"/>
                </a:endParaRPr>
              </a:p>
            </p:txBody>
          </p:sp>
          <p:sp>
            <p:nvSpPr>
              <p:cNvPr id="61" name="CustomShape 15"/>
              <p:cNvSpPr/>
              <p:nvPr/>
            </p:nvSpPr>
            <p:spPr>
              <a:xfrm>
                <a:off x="7776000" y="4240800"/>
                <a:ext cx="1872000" cy="2195640"/>
              </a:xfrm>
              <a:prstGeom prst="rect">
                <a:avLst/>
              </a:prstGeom>
              <a:noFill/>
              <a:ln w="57240">
                <a:solidFill>
                  <a:srgbClr val="0066c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sp>
        <p:nvSpPr>
          <p:cNvPr id="62" name="TextShape 16"/>
          <p:cNvSpPr txBox="1"/>
          <p:nvPr/>
        </p:nvSpPr>
        <p:spPr>
          <a:xfrm>
            <a:off x="7127640" y="3708000"/>
            <a:ext cx="2736360" cy="305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i="1" lang="en-GB" sz="1500" spc="-1" strike="noStrike" u="sng">
                <a:uFillTx/>
                <a:latin typeface="Arial"/>
              </a:rPr>
              <a:t>²²Na position reconstruction</a:t>
            </a:r>
            <a:endParaRPr b="0" lang="en-GB" sz="1500" spc="-1" strike="noStrike">
              <a:latin typeface="Arial"/>
            </a:endParaRPr>
          </a:p>
        </p:txBody>
      </p:sp>
      <p:sp>
        <p:nvSpPr>
          <p:cNvPr id="63" name="TextShape 17"/>
          <p:cNvSpPr txBox="1"/>
          <p:nvPr/>
        </p:nvSpPr>
        <p:spPr>
          <a:xfrm>
            <a:off x="72360" y="4413960"/>
            <a:ext cx="3527640" cy="950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1500" spc="-1" strike="noStrike">
                <a:latin typeface="Arial"/>
              </a:rPr>
              <a:t>Three crystal types has been tested:</a:t>
            </a:r>
            <a:endParaRPr b="0" lang="en-GB" sz="1500" spc="-1" strike="noStrike">
              <a:latin typeface="Arial"/>
            </a:endParaRPr>
          </a:p>
          <a:p>
            <a:r>
              <a:rPr b="0" lang="en-GB" sz="1500" spc="-1" strike="noStrike">
                <a:latin typeface="Arial"/>
              </a:rPr>
              <a:t>• </a:t>
            </a:r>
            <a:r>
              <a:rPr b="0" lang="en-GB" sz="1500" spc="-1" strike="noStrike">
                <a:latin typeface="Arial"/>
              </a:rPr>
              <a:t>LYSO white coating</a:t>
            </a:r>
            <a:endParaRPr b="0" lang="en-GB" sz="1500" spc="-1" strike="noStrike">
              <a:latin typeface="Arial"/>
            </a:endParaRPr>
          </a:p>
          <a:p>
            <a:r>
              <a:rPr b="0" lang="en-GB" sz="1500" spc="-1" strike="noStrike">
                <a:latin typeface="Arial"/>
              </a:rPr>
              <a:t>• </a:t>
            </a:r>
            <a:r>
              <a:rPr b="0" lang="en-GB" sz="1500" spc="-1" strike="noStrike">
                <a:latin typeface="Arial"/>
              </a:rPr>
              <a:t>LFS white coating (LFS-W)</a:t>
            </a:r>
            <a:endParaRPr b="0" lang="en-GB" sz="1500" spc="-1" strike="noStrike">
              <a:latin typeface="Arial"/>
            </a:endParaRPr>
          </a:p>
          <a:p>
            <a:r>
              <a:rPr b="0" lang="en-GB" sz="1500" spc="-1" strike="noStrike">
                <a:latin typeface="Arial"/>
              </a:rPr>
              <a:t>• </a:t>
            </a:r>
            <a:r>
              <a:rPr b="0" lang="en-GB" sz="1500" spc="-1" strike="noStrike">
                <a:latin typeface="Arial"/>
              </a:rPr>
              <a:t>LFS specular coating (LFS-S).</a:t>
            </a:r>
            <a:endParaRPr b="0" lang="en-GB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Application>LibreOffice/6.0.4.2$Linux_X86_64 LibreOffice_project/00m0$Build-2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2018-05-22T12:41:27Z</dcterms:created>
  <dc:creator/>
  <dc:description/>
  <dc:language>it-IT</dc:language>
  <cp:lastModifiedBy/>
  <dcterms:modified xsi:type="dcterms:W3CDTF">2018-05-22T16:03:16Z</dcterms:modified>
  <cp:revision>13</cp:revision>
  <dc:subject/>
  <dc:title/>
</cp:coreProperties>
</file>