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95" autoAdjust="0"/>
  </p:normalViewPr>
  <p:slideViewPr>
    <p:cSldViewPr snapToGrid="0">
      <p:cViewPr varScale="1">
        <p:scale>
          <a:sx n="170" d="100"/>
          <a:sy n="170" d="100"/>
        </p:scale>
        <p:origin x="55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08000" cy="108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B3BBF-DE9C-46A3-80EE-5210BB1904FE}" type="datetimeFigureOut">
              <a:rPr lang="de-AT" smtClean="0"/>
              <a:t>28.05.2018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7D00C-1B8E-407E-9E10-11B50721B3B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780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01" t="41154" r="7549" b="19097"/>
          <a:stretch/>
        </p:blipFill>
        <p:spPr>
          <a:xfrm>
            <a:off x="0" y="776255"/>
            <a:ext cx="9143999" cy="6085034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496" y="6523831"/>
            <a:ext cx="4608512" cy="407987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de-AT" altLang="en-US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338316" y="6586108"/>
            <a:ext cx="2770188" cy="333375"/>
          </a:xfrm>
        </p:spPr>
        <p:txBody>
          <a:bodyPr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29 May 2018</a:t>
            </a:r>
            <a:endParaRPr lang="de-AT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084605" y="5987799"/>
            <a:ext cx="4895850" cy="477838"/>
          </a:xfrm>
        </p:spPr>
        <p:txBody>
          <a:bodyPr anchor="t"/>
          <a:lstStyle>
            <a:lvl1pPr>
              <a:defRPr sz="1013">
                <a:solidFill>
                  <a:srgbClr val="0061A0"/>
                </a:solidFill>
              </a:defRPr>
            </a:lvl1pPr>
          </a:lstStyle>
          <a:p>
            <a:r>
              <a:rPr lang="de-AT" dirty="0" smtClean="0"/>
              <a:t>Manfred Valentan</a:t>
            </a:r>
            <a:endParaRPr lang="de-AT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746" y="4462474"/>
            <a:ext cx="7773988" cy="1223962"/>
          </a:xfrm>
        </p:spPr>
        <p:txBody>
          <a:bodyPr/>
          <a:lstStyle>
            <a:lvl1pPr>
              <a:defRPr sz="2700">
                <a:solidFill>
                  <a:srgbClr val="0061A0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de-AT" altLang="en-US" noProof="0" dirty="0"/>
          </a:p>
        </p:txBody>
      </p:sp>
      <p:sp>
        <p:nvSpPr>
          <p:cNvPr id="25" name="Datumsplatzhalter 5">
            <a:extLst>
              <a:ext uri="{FF2B5EF4-FFF2-40B4-BE49-F238E27FC236}">
                <a16:creationId xmlns:a16="http://schemas.microsoft.com/office/drawing/2014/main" id="{C3731DB0-268D-4492-9D24-A572214654DC}"/>
              </a:ext>
            </a:extLst>
          </p:cNvPr>
          <p:cNvSpPr txBox="1">
            <a:spLocks/>
          </p:cNvSpPr>
          <p:nvPr/>
        </p:nvSpPr>
        <p:spPr bwMode="auto">
          <a:xfrm>
            <a:off x="1" y="6597650"/>
            <a:ext cx="18351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de-A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51" kern="1200">
                <a:solidFill>
                  <a:srgbClr val="0061A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de-AT" sz="788" dirty="0"/>
          </a:p>
        </p:txBody>
      </p:sp>
    </p:spTree>
    <p:extLst>
      <p:ext uri="{BB962C8B-B14F-4D97-AF65-F5344CB8AC3E}">
        <p14:creationId xmlns:p14="http://schemas.microsoft.com/office/powerpoint/2010/main" val="176680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5018" y="71694"/>
            <a:ext cx="8229600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31985"/>
            <a:ext cx="8229600" cy="544977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AF1537-94BA-4375-BB3C-5399EE7E130B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Manfred Valentan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29 May 2018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9589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38925" y="836614"/>
            <a:ext cx="2058988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2" y="836614"/>
            <a:ext cx="6029325" cy="5545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AF1537-94BA-4375-BB3C-5399EE7E130B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Manfred Valentan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29 May 2018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752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9652" y="99983"/>
            <a:ext cx="8229600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0614" y="1167386"/>
            <a:ext cx="8229600" cy="4752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AF1537-94BA-4375-BB3C-5399EE7E130B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Manfred Valentan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29 May 2018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384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52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7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162" indent="0">
              <a:buNone/>
              <a:defRPr sz="1125"/>
            </a:lvl2pPr>
            <a:lvl3pPr marL="514325" indent="0">
              <a:buNone/>
              <a:defRPr sz="1013"/>
            </a:lvl3pPr>
            <a:lvl4pPr marL="771487" indent="0">
              <a:buNone/>
              <a:defRPr sz="900"/>
            </a:lvl4pPr>
            <a:lvl5pPr marL="1028649" indent="0">
              <a:buNone/>
              <a:defRPr sz="900"/>
            </a:lvl5pPr>
            <a:lvl6pPr marL="1285811" indent="0">
              <a:buNone/>
              <a:defRPr sz="900"/>
            </a:lvl6pPr>
            <a:lvl7pPr marL="1542974" indent="0">
              <a:buNone/>
              <a:defRPr sz="900"/>
            </a:lvl7pPr>
            <a:lvl8pPr marL="1800135" indent="0">
              <a:buNone/>
              <a:defRPr sz="900"/>
            </a:lvl8pPr>
            <a:lvl9pPr marL="2057297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AF1537-94BA-4375-BB3C-5399EE7E130B}" type="slidenum">
              <a:rPr lang="de-AT" smtClean="0"/>
              <a:t>‹Nr.›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Manfred Valentan</a:t>
            </a:r>
            <a:endParaRPr lang="de-AT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29 May 2018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3974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02941" y="115655"/>
            <a:ext cx="8229600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28781"/>
            <a:ext cx="4038600" cy="4752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8781"/>
            <a:ext cx="4038600" cy="4752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AF1537-94BA-4375-BB3C-5399EE7E130B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Manfred Valentan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29 May 2018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84933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4830" y="0"/>
            <a:ext cx="7886700" cy="6811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2" indent="0">
              <a:buNone/>
              <a:defRPr sz="1125" b="1"/>
            </a:lvl2pPr>
            <a:lvl3pPr marL="514325" indent="0">
              <a:buNone/>
              <a:defRPr sz="1013" b="1"/>
            </a:lvl3pPr>
            <a:lvl4pPr marL="771487" indent="0">
              <a:buNone/>
              <a:defRPr sz="900" b="1"/>
            </a:lvl4pPr>
            <a:lvl5pPr marL="1028649" indent="0">
              <a:buNone/>
              <a:defRPr sz="900" b="1"/>
            </a:lvl5pPr>
            <a:lvl6pPr marL="1285811" indent="0">
              <a:buNone/>
              <a:defRPr sz="900" b="1"/>
            </a:lvl6pPr>
            <a:lvl7pPr marL="1542974" indent="0">
              <a:buNone/>
              <a:defRPr sz="900" b="1"/>
            </a:lvl7pPr>
            <a:lvl8pPr marL="1800135" indent="0">
              <a:buNone/>
              <a:defRPr sz="900" b="1"/>
            </a:lvl8pPr>
            <a:lvl9pPr marL="2057297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AF1537-94BA-4375-BB3C-5399EE7E130B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Manfred Valentan</a:t>
            </a:r>
            <a:endParaRPr lang="de-AT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29 May 2018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818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564" y="98071"/>
            <a:ext cx="8229600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AF1537-94BA-4375-BB3C-5399EE7E130B}" type="slidenum">
              <a:rPr lang="de-AT" smtClean="0"/>
              <a:t>‹Nr.›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Manfred Valentan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29 May 2018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915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AF1537-94BA-4375-BB3C-5399EE7E130B}" type="slidenum">
              <a:rPr lang="de-AT" smtClean="0"/>
              <a:t>‹Nr.›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Manfred Valentan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29 May 2018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268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062" y="457200"/>
            <a:ext cx="2949575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3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5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788"/>
            </a:lvl2pPr>
            <a:lvl3pPr marL="514325" indent="0">
              <a:buNone/>
              <a:defRPr sz="675"/>
            </a:lvl3pPr>
            <a:lvl4pPr marL="771487" indent="0">
              <a:buNone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4" indent="0">
              <a:buNone/>
              <a:defRPr sz="563"/>
            </a:lvl7pPr>
            <a:lvl8pPr marL="1800135" indent="0">
              <a:buNone/>
              <a:defRPr sz="563"/>
            </a:lvl8pPr>
            <a:lvl9pPr marL="2057297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AF1537-94BA-4375-BB3C-5399EE7E130B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Manfred Valentan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29 May 2018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79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45" y="457200"/>
            <a:ext cx="2949575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3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2" indent="0">
              <a:buNone/>
              <a:defRPr sz="1575"/>
            </a:lvl2pPr>
            <a:lvl3pPr marL="514325" indent="0">
              <a:buNone/>
              <a:defRPr sz="1350"/>
            </a:lvl3pPr>
            <a:lvl4pPr marL="771487" indent="0">
              <a:buNone/>
              <a:defRPr sz="1125"/>
            </a:lvl4pPr>
            <a:lvl5pPr marL="1028649" indent="0">
              <a:buNone/>
              <a:defRPr sz="1125"/>
            </a:lvl5pPr>
            <a:lvl6pPr marL="1285811" indent="0">
              <a:buNone/>
              <a:defRPr sz="1125"/>
            </a:lvl6pPr>
            <a:lvl7pPr marL="1542974" indent="0">
              <a:buNone/>
              <a:defRPr sz="1125"/>
            </a:lvl7pPr>
            <a:lvl8pPr marL="1800135" indent="0">
              <a:buNone/>
              <a:defRPr sz="1125"/>
            </a:lvl8pPr>
            <a:lvl9pPr marL="2057297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45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62" indent="0">
              <a:buNone/>
              <a:defRPr sz="788"/>
            </a:lvl2pPr>
            <a:lvl3pPr marL="514325" indent="0">
              <a:buNone/>
              <a:defRPr sz="675"/>
            </a:lvl3pPr>
            <a:lvl4pPr marL="771487" indent="0">
              <a:buNone/>
              <a:defRPr sz="563"/>
            </a:lvl4pPr>
            <a:lvl5pPr marL="1028649" indent="0">
              <a:buNone/>
              <a:defRPr sz="563"/>
            </a:lvl5pPr>
            <a:lvl6pPr marL="1285811" indent="0">
              <a:buNone/>
              <a:defRPr sz="563"/>
            </a:lvl6pPr>
            <a:lvl7pPr marL="1542974" indent="0">
              <a:buNone/>
              <a:defRPr sz="563"/>
            </a:lvl7pPr>
            <a:lvl8pPr marL="1800135" indent="0">
              <a:buNone/>
              <a:defRPr sz="563"/>
            </a:lvl8pPr>
            <a:lvl9pPr marL="2057297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AF1537-94BA-4375-BB3C-5399EE7E130B}" type="slidenum">
              <a:rPr lang="de-AT" smtClean="0"/>
              <a:t>‹Nr.›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Manfred Valentan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29 May 2018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513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441" y="836625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81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en-US" dirty="0"/>
              <a:t>Textmasterformate durch Klicken bearbeiten</a:t>
            </a:r>
          </a:p>
          <a:p>
            <a:pPr lvl="1"/>
            <a:r>
              <a:rPr lang="de-AT" altLang="en-US" dirty="0"/>
              <a:t>Zweite Ebene</a:t>
            </a:r>
          </a:p>
          <a:p>
            <a:pPr lvl="2"/>
            <a:r>
              <a:rPr lang="de-AT" altLang="en-US" dirty="0"/>
              <a:t>Dritte Ebene</a:t>
            </a:r>
          </a:p>
          <a:p>
            <a:pPr lvl="3"/>
            <a:r>
              <a:rPr lang="de-AT" altLang="en-US" dirty="0"/>
              <a:t>Vierte Ebene</a:t>
            </a:r>
          </a:p>
          <a:p>
            <a:pPr lvl="4"/>
            <a:r>
              <a:rPr lang="de-AT" altLang="en-US" dirty="0"/>
              <a:t>Fünfte Ebene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25400">
            <a:solidFill>
              <a:srgbClr val="0061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013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89900" y="6597650"/>
            <a:ext cx="10541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88">
                <a:solidFill>
                  <a:srgbClr val="0061A0"/>
                </a:solidFill>
              </a:defRPr>
            </a:lvl1pPr>
          </a:lstStyle>
          <a:p>
            <a:fld id="{85AF1537-94BA-4375-BB3C-5399EE7E130B}" type="slidenum">
              <a:rPr lang="de-AT" smtClean="0"/>
              <a:t>‹Nr.›</a:t>
            </a:fld>
            <a:endParaRPr lang="de-AT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1057" y="6597650"/>
            <a:ext cx="48244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88">
                <a:solidFill>
                  <a:srgbClr val="0061A0"/>
                </a:solidFill>
              </a:defRPr>
            </a:lvl1pPr>
          </a:lstStyle>
          <a:p>
            <a:r>
              <a:rPr lang="de-AT" smtClean="0"/>
              <a:t>Manfred Valentan</a:t>
            </a:r>
            <a:endParaRPr lang="de-AT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" y="6597650"/>
            <a:ext cx="18351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788">
                <a:solidFill>
                  <a:srgbClr val="0061A0"/>
                </a:solidFill>
              </a:defRPr>
            </a:lvl1pPr>
          </a:lstStyle>
          <a:p>
            <a:r>
              <a:rPr lang="de-DE" smtClean="0"/>
              <a:t>29 May 2018</a:t>
            </a:r>
            <a:endParaRPr lang="de-AT"/>
          </a:p>
        </p:txBody>
      </p:sp>
      <p:grpSp>
        <p:nvGrpSpPr>
          <p:cNvPr id="5" name="Group 4"/>
          <p:cNvGrpSpPr/>
          <p:nvPr/>
        </p:nvGrpSpPr>
        <p:grpSpPr>
          <a:xfrm>
            <a:off x="0" y="-3933"/>
            <a:ext cx="9145216" cy="772283"/>
            <a:chOff x="0" y="-3933"/>
            <a:chExt cx="9145216" cy="772283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768350"/>
            </a:xfrm>
            <a:prstGeom prst="rect">
              <a:avLst/>
            </a:prstGeom>
            <a:gradFill flip="none" rotWithShape="1">
              <a:gsLst>
                <a:gs pos="29000">
                  <a:srgbClr val="0061A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01446F"/>
                </a:solidFill>
              </a:endParaRPr>
            </a:p>
          </p:txBody>
        </p:sp>
        <p:pic>
          <p:nvPicPr>
            <p:cNvPr id="10" name="Grafik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6866" y="-3933"/>
              <a:ext cx="768350" cy="76835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237" y="-3933"/>
              <a:ext cx="1643410" cy="77069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Picture 4" descr="OEAW_Logo_Kurzform.tif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4237" cy="766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267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61A0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61A0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61A0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61A0"/>
          </a:solidFill>
          <a:latin typeface="Arial" panose="020B0604020202020204" pitchFamily="34" charset="0"/>
        </a:defRPr>
      </a:lvl5pPr>
      <a:lvl6pPr marL="257162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61A0"/>
          </a:solidFill>
          <a:latin typeface="Arial" panose="020B0604020202020204" pitchFamily="34" charset="0"/>
        </a:defRPr>
      </a:lvl6pPr>
      <a:lvl7pPr marL="514325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61A0"/>
          </a:solidFill>
          <a:latin typeface="Arial" panose="020B0604020202020204" pitchFamily="34" charset="0"/>
        </a:defRPr>
      </a:lvl7pPr>
      <a:lvl8pPr marL="771487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61A0"/>
          </a:solidFill>
          <a:latin typeface="Arial" panose="020B0604020202020204" pitchFamily="34" charset="0"/>
        </a:defRPr>
      </a:lvl8pPr>
      <a:lvl9pPr marL="1028649" algn="ctr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61A0"/>
          </a:solidFill>
          <a:latin typeface="Arial" panose="020B0604020202020204" pitchFamily="34" charset="0"/>
        </a:defRPr>
      </a:lvl9pPr>
    </p:titleStyle>
    <p:bodyStyle>
      <a:lvl1pPr marL="192872" indent="-192872" algn="l" rtl="0" eaLnBrk="1" fontAlgn="base" hangingPunct="1">
        <a:spcBef>
          <a:spcPct val="20000"/>
        </a:spcBef>
        <a:spcAft>
          <a:spcPct val="0"/>
        </a:spcAft>
        <a:buChar char="•"/>
        <a:defRPr sz="1688" kern="1200">
          <a:solidFill>
            <a:srgbClr val="0061A0"/>
          </a:solidFill>
          <a:latin typeface="+mn-lt"/>
          <a:ea typeface="+mn-ea"/>
          <a:cs typeface="+mn-cs"/>
        </a:defRPr>
      </a:lvl1pPr>
      <a:lvl2pPr marL="417889" indent="-160727" algn="l" rtl="0" eaLnBrk="1" fontAlgn="base" hangingPunct="1">
        <a:spcBef>
          <a:spcPct val="20000"/>
        </a:spcBef>
        <a:spcAft>
          <a:spcPct val="0"/>
        </a:spcAft>
        <a:buChar char="–"/>
        <a:defRPr sz="1463" kern="1200">
          <a:solidFill>
            <a:srgbClr val="0061A0"/>
          </a:solidFill>
          <a:latin typeface="+mn-lt"/>
          <a:ea typeface="+mn-ea"/>
          <a:cs typeface="+mn-cs"/>
        </a:defRPr>
      </a:lvl2pPr>
      <a:lvl3pPr marL="642906" indent="-128582" algn="l" rtl="0" eaLnBrk="1" fontAlgn="base" hangingPunct="1">
        <a:spcBef>
          <a:spcPct val="20000"/>
        </a:spcBef>
        <a:spcAft>
          <a:spcPct val="0"/>
        </a:spcAft>
        <a:buChar char="•"/>
        <a:defRPr sz="1238" kern="1200">
          <a:solidFill>
            <a:srgbClr val="0061A0"/>
          </a:solidFill>
          <a:latin typeface="+mn-lt"/>
          <a:ea typeface="+mn-ea"/>
          <a:cs typeface="+mn-cs"/>
        </a:defRPr>
      </a:lvl3pPr>
      <a:lvl4pPr marL="900068" indent="-128582" algn="l" rtl="0" eaLnBrk="1" fontAlgn="base" hangingPunct="1">
        <a:spcBef>
          <a:spcPct val="20000"/>
        </a:spcBef>
        <a:spcAft>
          <a:spcPct val="0"/>
        </a:spcAft>
        <a:buChar char="–"/>
        <a:defRPr sz="1125" kern="1200">
          <a:solidFill>
            <a:srgbClr val="0061A0"/>
          </a:solidFill>
          <a:latin typeface="+mn-lt"/>
          <a:ea typeface="+mn-ea"/>
          <a:cs typeface="+mn-cs"/>
        </a:defRPr>
      </a:lvl4pPr>
      <a:lvl5pPr marL="1157230" indent="-128582" algn="l" rtl="0" eaLnBrk="1" fontAlgn="base" hangingPunct="1">
        <a:spcBef>
          <a:spcPct val="20000"/>
        </a:spcBef>
        <a:spcAft>
          <a:spcPct val="0"/>
        </a:spcAft>
        <a:buChar char="»"/>
        <a:defRPr sz="1125" kern="1200">
          <a:solidFill>
            <a:srgbClr val="0061A0"/>
          </a:solidFill>
          <a:latin typeface="+mn-lt"/>
          <a:ea typeface="+mn-ea"/>
          <a:cs typeface="+mn-cs"/>
        </a:defRPr>
      </a:lvl5pPr>
      <a:lvl6pPr marL="1414393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54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17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880" indent="-128582" algn="l" defTabSz="514325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2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2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8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49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11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74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35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97" algn="l" defTabSz="51432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637" y="99983"/>
            <a:ext cx="4807612" cy="576262"/>
          </a:xfrm>
        </p:spPr>
        <p:txBody>
          <a:bodyPr/>
          <a:lstStyle/>
          <a:p>
            <a:r>
              <a:rPr lang="en-US" dirty="0"/>
              <a:t>Detector performance studies for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CMS </a:t>
            </a:r>
            <a:r>
              <a:rPr lang="en-US" dirty="0"/>
              <a:t>High Granularity Calorimeter</a:t>
            </a:r>
            <a:endParaRPr lang="de-AT" dirty="0"/>
          </a:p>
        </p:txBody>
      </p:sp>
      <p:pic>
        <p:nvPicPr>
          <p:cNvPr id="7" name="Content Placeholder 6" descr="cms_full_HGCAL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929" y="759954"/>
            <a:ext cx="4263459" cy="285877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49" y="0"/>
            <a:ext cx="1034940" cy="77407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78" y="2899535"/>
            <a:ext cx="1248005" cy="162106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479" y="4603876"/>
            <a:ext cx="6222761" cy="219063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480" y="4560923"/>
            <a:ext cx="3073191" cy="227654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841" y="4560924"/>
            <a:ext cx="2396640" cy="228186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2683" y="930153"/>
            <a:ext cx="50715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61A0"/>
                </a:solidFill>
              </a:rPr>
              <a:t>The existing CMS endcap calorimeters </a:t>
            </a:r>
            <a:r>
              <a:rPr lang="en-US" sz="1400" dirty="0" smtClean="0">
                <a:solidFill>
                  <a:srgbClr val="0061A0"/>
                </a:solidFill>
              </a:rPr>
              <a:t>(E and H) </a:t>
            </a:r>
            <a:r>
              <a:rPr lang="en-US" sz="1400" dirty="0">
                <a:solidFill>
                  <a:srgbClr val="0061A0"/>
                </a:solidFill>
              </a:rPr>
              <a:t>will be </a:t>
            </a:r>
            <a:r>
              <a:rPr lang="en-US" sz="1400" dirty="0" smtClean="0">
                <a:solidFill>
                  <a:srgbClr val="0061A0"/>
                </a:solidFill>
              </a:rPr>
              <a:t/>
            </a:r>
            <a:br>
              <a:rPr lang="en-US" sz="1400" dirty="0" smtClean="0">
                <a:solidFill>
                  <a:srgbClr val="0061A0"/>
                </a:solidFill>
              </a:rPr>
            </a:br>
            <a:r>
              <a:rPr lang="en-US" sz="1400" dirty="0" smtClean="0">
                <a:solidFill>
                  <a:srgbClr val="0061A0"/>
                </a:solidFill>
              </a:rPr>
              <a:t>replaced </a:t>
            </a:r>
            <a:r>
              <a:rPr lang="en-US" sz="1400" dirty="0">
                <a:solidFill>
                  <a:srgbClr val="0061A0"/>
                </a:solidFill>
              </a:rPr>
              <a:t>by </a:t>
            </a:r>
            <a:r>
              <a:rPr lang="en-US" sz="1400" dirty="0" smtClean="0">
                <a:solidFill>
                  <a:srgbClr val="0061A0"/>
                </a:solidFill>
              </a:rPr>
              <a:t>the </a:t>
            </a:r>
            <a:r>
              <a:rPr lang="en-US" sz="1400" dirty="0">
                <a:solidFill>
                  <a:srgbClr val="0061A0"/>
                </a:solidFill>
              </a:rPr>
              <a:t>sampling </a:t>
            </a:r>
            <a:r>
              <a:rPr lang="en-US" sz="1400" dirty="0" smtClean="0">
                <a:solidFill>
                  <a:srgbClr val="0061A0"/>
                </a:solidFill>
              </a:rPr>
              <a:t>“High </a:t>
            </a:r>
            <a:r>
              <a:rPr lang="en-US" sz="1400" dirty="0">
                <a:solidFill>
                  <a:srgbClr val="0061A0"/>
                </a:solidFill>
              </a:rPr>
              <a:t>Granularity </a:t>
            </a:r>
            <a:r>
              <a:rPr lang="en-US" sz="1400" dirty="0" smtClean="0">
                <a:solidFill>
                  <a:srgbClr val="0061A0"/>
                </a:solidFill>
              </a:rPr>
              <a:t>Calorimeter” </a:t>
            </a:r>
            <a:r>
              <a:rPr lang="en-US" sz="1400" dirty="0">
                <a:solidFill>
                  <a:srgbClr val="0061A0"/>
                </a:solidFill>
              </a:rPr>
              <a:t>(</a:t>
            </a:r>
            <a:r>
              <a:rPr lang="en-US" sz="1400" dirty="0" smtClean="0">
                <a:solidFill>
                  <a:srgbClr val="0061A0"/>
                </a:solidFill>
              </a:rPr>
              <a:t>HGCAL), which features unprecedented </a:t>
            </a:r>
            <a:r>
              <a:rPr lang="en-US" sz="1400" dirty="0">
                <a:solidFill>
                  <a:srgbClr val="0061A0"/>
                </a:solidFill>
              </a:rPr>
              <a:t>transverse </a:t>
            </a:r>
            <a:r>
              <a:rPr lang="en-US" sz="1400" dirty="0" smtClean="0">
                <a:solidFill>
                  <a:srgbClr val="0061A0"/>
                </a:solidFill>
              </a:rPr>
              <a:t/>
            </a:r>
            <a:br>
              <a:rPr lang="en-US" sz="1400" dirty="0" smtClean="0">
                <a:solidFill>
                  <a:srgbClr val="0061A0"/>
                </a:solidFill>
              </a:rPr>
            </a:br>
            <a:r>
              <a:rPr lang="en-US" sz="1400" dirty="0" smtClean="0">
                <a:solidFill>
                  <a:srgbClr val="0061A0"/>
                </a:solidFill>
              </a:rPr>
              <a:t>and longitudinal granularity</a:t>
            </a:r>
            <a:r>
              <a:rPr lang="en-US" sz="1400" dirty="0">
                <a:solidFill>
                  <a:srgbClr val="0061A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1A0"/>
                </a:solidFill>
              </a:rPr>
              <a:t>This </a:t>
            </a:r>
            <a:r>
              <a:rPr lang="en-US" sz="1400" dirty="0">
                <a:solidFill>
                  <a:srgbClr val="0061A0"/>
                </a:solidFill>
              </a:rPr>
              <a:t>will facilitate particle-flow reconstruction in the harsh radiation and pileup </a:t>
            </a:r>
            <a:r>
              <a:rPr lang="en-US" sz="1400" dirty="0" smtClean="0">
                <a:solidFill>
                  <a:srgbClr val="0061A0"/>
                </a:solidFill>
              </a:rPr>
              <a:t>environment of High-Luminosity-LHC collisions.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1A0"/>
                </a:solidFill>
              </a:rPr>
              <a:t>Exploiting </a:t>
            </a:r>
            <a:r>
              <a:rPr lang="en-US" sz="1400" dirty="0">
                <a:solidFill>
                  <a:srgbClr val="0061A0"/>
                </a:solidFill>
              </a:rPr>
              <a:t>the high granularity in this environment requires advances in </a:t>
            </a:r>
            <a:r>
              <a:rPr lang="en-US" sz="1400" dirty="0" smtClean="0">
                <a:solidFill>
                  <a:srgbClr val="0061A0"/>
                </a:solidFill>
              </a:rPr>
              <a:t>reconstruction techniques </a:t>
            </a:r>
            <a:r>
              <a:rPr lang="en-US" sz="1400" dirty="0">
                <a:solidFill>
                  <a:srgbClr val="0061A0"/>
                </a:solidFill>
              </a:rPr>
              <a:t>beyond those that </a:t>
            </a:r>
            <a:r>
              <a:rPr lang="en-US" sz="1400" dirty="0" smtClean="0">
                <a:solidFill>
                  <a:srgbClr val="0061A0"/>
                </a:solidFill>
              </a:rPr>
              <a:t/>
            </a:r>
            <a:br>
              <a:rPr lang="en-US" sz="1400" dirty="0" smtClean="0">
                <a:solidFill>
                  <a:srgbClr val="0061A0"/>
                </a:solidFill>
              </a:rPr>
            </a:br>
            <a:r>
              <a:rPr lang="en-US" sz="1400" dirty="0" smtClean="0">
                <a:solidFill>
                  <a:srgbClr val="0061A0"/>
                </a:solidFill>
              </a:rPr>
              <a:t>have </a:t>
            </a:r>
            <a:r>
              <a:rPr lang="en-US" sz="1400" dirty="0">
                <a:solidFill>
                  <a:srgbClr val="0061A0"/>
                </a:solidFill>
              </a:rPr>
              <a:t>been used in present experiments and particle-flow detectors being designed </a:t>
            </a:r>
            <a:r>
              <a:rPr lang="en-US" sz="1400" dirty="0" smtClean="0">
                <a:solidFill>
                  <a:srgbClr val="0061A0"/>
                </a:solidFill>
              </a:rPr>
              <a:t>for future </a:t>
            </a:r>
            <a:r>
              <a:rPr lang="en-US" sz="1400" dirty="0">
                <a:solidFill>
                  <a:srgbClr val="0061A0"/>
                </a:solidFill>
              </a:rPr>
              <a:t>linear colliders. </a:t>
            </a:r>
            <a:endParaRPr lang="en-US" sz="1400" dirty="0" smtClean="0">
              <a:solidFill>
                <a:srgbClr val="0061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1A0"/>
                </a:solidFill>
              </a:rPr>
              <a:t>This </a:t>
            </a:r>
            <a:r>
              <a:rPr lang="en-US" sz="1400" dirty="0">
                <a:solidFill>
                  <a:srgbClr val="0061A0"/>
                </a:solidFill>
              </a:rPr>
              <a:t>work will continue throughout the design/construction </a:t>
            </a:r>
            <a:r>
              <a:rPr lang="en-US" sz="1400" dirty="0" smtClean="0">
                <a:solidFill>
                  <a:srgbClr val="0061A0"/>
                </a:solidFill>
              </a:rPr>
              <a:t/>
            </a:r>
            <a:br>
              <a:rPr lang="en-US" sz="1400" dirty="0" smtClean="0">
                <a:solidFill>
                  <a:srgbClr val="0061A0"/>
                </a:solidFill>
              </a:rPr>
            </a:br>
            <a:r>
              <a:rPr lang="en-US" sz="1400" dirty="0" smtClean="0">
                <a:solidFill>
                  <a:srgbClr val="0061A0"/>
                </a:solidFill>
              </a:rPr>
              <a:t>phase</a:t>
            </a:r>
            <a:r>
              <a:rPr lang="en-US" sz="1400" dirty="0">
                <a:solidFill>
                  <a:srgbClr val="0061A0"/>
                </a:solidFill>
              </a:rPr>
              <a:t>, but many studies </a:t>
            </a:r>
            <a:r>
              <a:rPr lang="en-US" sz="1400" dirty="0" smtClean="0">
                <a:solidFill>
                  <a:srgbClr val="0061A0"/>
                </a:solidFill>
              </a:rPr>
              <a:t>have already </a:t>
            </a:r>
            <a:r>
              <a:rPr lang="en-US" sz="1400" dirty="0">
                <a:solidFill>
                  <a:srgbClr val="0061A0"/>
                </a:solidFill>
              </a:rPr>
              <a:t>made excellent progress. We report on the reconstruction and clustering algorithms, and the </a:t>
            </a:r>
            <a:r>
              <a:rPr lang="en-US" sz="1400" dirty="0" smtClean="0">
                <a:solidFill>
                  <a:srgbClr val="0061A0"/>
                </a:solidFill>
              </a:rPr>
              <a:t>simulated performance </a:t>
            </a:r>
            <a:r>
              <a:rPr lang="en-US" sz="1400" dirty="0">
                <a:solidFill>
                  <a:srgbClr val="0061A0"/>
                </a:solidFill>
              </a:rPr>
              <a:t>for particle identification </a:t>
            </a:r>
            <a:r>
              <a:rPr lang="en-US" sz="1400" dirty="0" smtClean="0">
                <a:solidFill>
                  <a:srgbClr val="0061A0"/>
                </a:solidFill>
              </a:rPr>
              <a:t>and energy/position </a:t>
            </a:r>
            <a:r>
              <a:rPr lang="en-US" sz="1400" dirty="0">
                <a:solidFill>
                  <a:srgbClr val="0061A0"/>
                </a:solidFill>
              </a:rPr>
              <a:t>resolution.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300483" y="3748813"/>
            <a:ext cx="163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61A0"/>
                </a:solidFill>
              </a:rPr>
              <a:t>← Manfred Valentan</a:t>
            </a:r>
          </a:p>
          <a:p>
            <a:pPr algn="ctr"/>
            <a:r>
              <a:rPr lang="en-US" sz="1200" dirty="0" smtClean="0">
                <a:solidFill>
                  <a:srgbClr val="0061A0"/>
                </a:solidFill>
              </a:rPr>
              <a:t>on behalf of</a:t>
            </a:r>
          </a:p>
          <a:p>
            <a:pPr algn="r"/>
            <a:r>
              <a:rPr lang="en-US" sz="1200" dirty="0">
                <a:solidFill>
                  <a:srgbClr val="0061A0"/>
                </a:solidFill>
              </a:rPr>
              <a:t>Ilya </a:t>
            </a:r>
            <a:r>
              <a:rPr lang="en-US" sz="1200" dirty="0" err="1" smtClean="0">
                <a:solidFill>
                  <a:srgbClr val="0061A0"/>
                </a:solidFill>
              </a:rPr>
              <a:t>Gorbunov</a:t>
            </a:r>
            <a:r>
              <a:rPr lang="en-US" sz="1200" dirty="0" smtClean="0">
                <a:solidFill>
                  <a:srgbClr val="0061A0"/>
                </a:solidFill>
              </a:rPr>
              <a:t> →</a:t>
            </a:r>
            <a:endParaRPr lang="en-US" sz="1200" dirty="0">
              <a:solidFill>
                <a:srgbClr val="0061A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77785" y="5746381"/>
            <a:ext cx="14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61A0"/>
                </a:solidFill>
              </a:rPr>
              <a:t>Higgs mass</a:t>
            </a:r>
          </a:p>
          <a:p>
            <a:pPr algn="ctr"/>
            <a:r>
              <a:rPr lang="en-US" sz="1400" dirty="0" smtClean="0">
                <a:solidFill>
                  <a:srgbClr val="0061A0"/>
                </a:solidFill>
              </a:rPr>
              <a:t>reconstruction</a:t>
            </a:r>
            <a:endParaRPr lang="en-US" sz="1400" dirty="0">
              <a:solidFill>
                <a:srgbClr val="0061A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46090" y="5411781"/>
            <a:ext cx="14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61A0"/>
                </a:solidFill>
              </a:rPr>
              <a:t>Pion energy</a:t>
            </a:r>
            <a:br>
              <a:rPr lang="en-US" sz="1400" dirty="0" smtClean="0">
                <a:solidFill>
                  <a:srgbClr val="0061A0"/>
                </a:solidFill>
              </a:rPr>
            </a:br>
            <a:r>
              <a:rPr lang="en-US" sz="1400" dirty="0" smtClean="0">
                <a:solidFill>
                  <a:srgbClr val="0061A0"/>
                </a:solidFill>
              </a:rPr>
              <a:t>resolution</a:t>
            </a:r>
            <a:endParaRPr lang="en-US" sz="1400" dirty="0">
              <a:solidFill>
                <a:srgbClr val="0061A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627261" y="5411781"/>
            <a:ext cx="140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61A0"/>
                </a:solidFill>
              </a:rPr>
              <a:t>Photon</a:t>
            </a:r>
            <a:br>
              <a:rPr lang="en-US" sz="1400" dirty="0" smtClean="0">
                <a:solidFill>
                  <a:srgbClr val="0061A0"/>
                </a:solidFill>
              </a:rPr>
            </a:br>
            <a:r>
              <a:rPr lang="en-US" sz="1400" dirty="0" smtClean="0">
                <a:solidFill>
                  <a:srgbClr val="0061A0"/>
                </a:solidFill>
              </a:rPr>
              <a:t>separation</a:t>
            </a:r>
            <a:endParaRPr lang="en-US" sz="1400" dirty="0">
              <a:solidFill>
                <a:srgbClr val="0061A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816" y="2966091"/>
            <a:ext cx="1204184" cy="160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phy_new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6" id="{95145100-5E8A-4DCB-9673-0A5B01133D2E}" vid="{4E9EDBD9-FF42-48A9-91B2-492589946D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HEPHY_vorlage_4zu3</Template>
  <TotalTime>0</TotalTime>
  <Words>32</Words>
  <Application>Microsoft Office PowerPoint</Application>
  <PresentationFormat>Bildschirmpräsentation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Hephy_new</vt:lpstr>
      <vt:lpstr>Detector performance studies for the  CMS High Granularity Calorimeter</vt:lpstr>
    </vt:vector>
  </TitlesOfParts>
  <Company>Austrian Academy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Manfred Valentan</dc:creator>
  <cp:lastModifiedBy>Manfred Valentan</cp:lastModifiedBy>
  <cp:revision>164</cp:revision>
  <dcterms:created xsi:type="dcterms:W3CDTF">2018-05-08T14:10:58Z</dcterms:created>
  <dcterms:modified xsi:type="dcterms:W3CDTF">2018-05-28T14:47:40Z</dcterms:modified>
</cp:coreProperties>
</file>