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1"/>
    <p:restoredTop sz="93723"/>
  </p:normalViewPr>
  <p:slideViewPr>
    <p:cSldViewPr snapToGrid="0" snapToObjects="1" showGuides="1">
      <p:cViewPr varScale="1">
        <p:scale>
          <a:sx n="99" d="100"/>
          <a:sy n="99" d="100"/>
        </p:scale>
        <p:origin x="20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DDF7-CDF1-1A43-8C86-9369AA385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635C6-BDD5-EA48-9F48-5CD6784FD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0DBD-449D-E84C-B243-2DB2B603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E7115-7B80-744F-9768-99CA7138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5732-A9EB-FE4C-A247-BB744917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19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AECD-B63A-E542-A0B3-950DA59A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82E33-7BB0-E44B-9982-4D9B979E9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01AEB-8C83-4449-BED5-9CBF503B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24F3C-5B63-8442-8525-B40BC990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4B59-3E0D-8C41-B689-F869770D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0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7C602-AFB4-1742-9D1E-356D7AB39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E4144-5814-0142-93D2-DF7FB517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62C6-99CD-204D-96F9-444CA38A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49264-8524-BE47-BB36-8E4EFF86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3B48A-61CE-5346-9109-F339A8D5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3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0E-1074-6F4B-9D39-02D9ECC8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C0026-2EC9-CF44-B2A8-241DFDEF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26B5-FCEF-0A4A-8B54-BEFE7FB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8DF19-5316-8042-952D-D5449E58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3960F-A8AE-AC49-9745-83463BA7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5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3E05-63D3-0E46-A0CC-6915B769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9CB75-CE07-C940-A4B7-71F2875D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7E651-8664-B64C-BE9A-E3DF63E3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53EB9-5B98-A646-998C-360C12E5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16DD-139D-FB4C-B6F5-48A18C73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3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F8E8-9638-C743-931D-407D604F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14E7-5E98-114C-9A0C-5F960FE14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226E1-3619-E04E-9D82-8EAADCB96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7160B-6451-B840-AF94-A28BF2D6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DF8C2-5935-0043-99D8-65E14135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CABE7-1BEC-8846-AFDE-2704BB56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83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8378-EC8B-664D-B483-E63B0AD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F38D5-AC3C-5445-916C-81467DC7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6AA3-5AAD-384F-A8A6-685913089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F536C-6C5E-0249-849D-1A0A76F6D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92377-C38C-E340-B2D3-95C75CBFB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915CE-82E4-314A-B70E-F5375C3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2B2FD-FDF5-2843-935E-C27956D8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DAE58-BBD6-F042-BEB2-C0333179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5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DCB6-0ED7-7B45-98FE-3F8039D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E040C-5759-AC4E-BFFA-7CC3976A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1EF38-DCFF-514B-A597-33CD0C0B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5D770-A2EC-5F44-90B0-230D8A59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83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51A72-D9E6-8B47-B939-22ACCEA0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39545-4ADF-4E41-9E9F-772993D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42013-7494-2F4B-A38D-7B4A0FD4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6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C845-282F-B64F-A7E6-D5FAB9FA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6501-5949-CF4B-8D82-3AE421DB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67B5D-A630-C540-B11D-C6F72AE9A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D14A5-BC26-384D-928B-478CC29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17960-E546-1B40-85A7-E67EAE9B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0A5F8-77A4-C743-8517-F2C79E65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77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9769-653B-5842-A007-40070CDC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8795E-5A02-EE40-92B8-72E33C321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7AEC7-6AB3-EE41-96F4-4A2AF9FFE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9119A-7DCA-5D42-8835-4207C010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23931-0B08-174D-BBD4-DB60F736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36AEC-0B42-B849-8A1B-8CC6A7F2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08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9DF61-53D5-914B-BE94-420C4548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5FC9-FF6B-6E4D-9E21-53E09E49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8CAC9-7777-684E-9555-BA11AD4AA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8EE9-797C-9E4E-8E3D-2810CA89112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3C10-C86A-E04F-B42E-F31D11683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061BD-8A0F-E649-B894-1FE1245B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D19A-14D7-E34E-A0FC-E04994EBB5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34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E0AD5B-9DDD-9D4A-8D9D-713380BA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0" y="1713"/>
            <a:ext cx="10515600" cy="1325563"/>
          </a:xfrm>
        </p:spPr>
        <p:txBody>
          <a:bodyPr/>
          <a:lstStyle/>
          <a:p>
            <a:r>
              <a:rPr lang="it-IT" b="1" dirty="0"/>
              <a:t>The </a:t>
            </a:r>
            <a:r>
              <a:rPr lang="it-IT" b="1" dirty="0" err="1"/>
              <a:t>calorimeters</a:t>
            </a:r>
            <a:r>
              <a:rPr lang="it-IT" b="1" dirty="0"/>
              <a:t> of the PADME </a:t>
            </a:r>
            <a:r>
              <a:rPr lang="it-IT" b="1" dirty="0" err="1"/>
              <a:t>experiment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CC554-423F-8242-8316-6BAA41A9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168901"/>
            <a:ext cx="4521200" cy="16129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FD295E-31DA-9142-B5C1-E93BDE787775}"/>
              </a:ext>
            </a:extLst>
          </p:cNvPr>
          <p:cNvGrpSpPr/>
          <p:nvPr/>
        </p:nvGrpSpPr>
        <p:grpSpPr>
          <a:xfrm>
            <a:off x="2812111" y="1060274"/>
            <a:ext cx="8309709" cy="3247341"/>
            <a:chOff x="2283093" y="1148862"/>
            <a:chExt cx="11805140" cy="592394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5FD7603-E4D6-5147-8041-DFE421350E23}"/>
                </a:ext>
              </a:extLst>
            </p:cNvPr>
            <p:cNvSpPr/>
            <p:nvPr/>
          </p:nvSpPr>
          <p:spPr>
            <a:xfrm>
              <a:off x="2283093" y="1148862"/>
              <a:ext cx="11805140" cy="5923942"/>
            </a:xfrm>
            <a:prstGeom prst="roundRect">
              <a:avLst/>
            </a:prstGeom>
            <a:solidFill>
              <a:srgbClr val="F8D6B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9EFC36-922D-B749-B699-AF3732831067}"/>
                </a:ext>
              </a:extLst>
            </p:cNvPr>
            <p:cNvSpPr/>
            <p:nvPr/>
          </p:nvSpPr>
          <p:spPr>
            <a:xfrm>
              <a:off x="2474569" y="1289768"/>
              <a:ext cx="11422184" cy="5656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351" b="1" dirty="0" err="1"/>
                <a:t>Summary</a:t>
              </a:r>
              <a:endParaRPr lang="it-IT" sz="1351" dirty="0"/>
            </a:p>
            <a:p>
              <a:pPr algn="just"/>
              <a:r>
                <a:rPr lang="it-IT" sz="1400" dirty="0"/>
                <a:t>The PADME </a:t>
              </a:r>
              <a:r>
                <a:rPr lang="it-IT" sz="1400" dirty="0" err="1"/>
                <a:t>experiment</a:t>
              </a:r>
              <a:r>
                <a:rPr lang="it-IT" sz="1400" dirty="0"/>
                <a:t> [1] </a:t>
              </a:r>
              <a:r>
                <a:rPr lang="it-IT" sz="1400" dirty="0" err="1"/>
                <a:t>will</a:t>
              </a:r>
              <a:r>
                <a:rPr lang="it-IT" sz="1400" dirty="0"/>
                <a:t> be </a:t>
              </a:r>
              <a:r>
                <a:rPr lang="it-IT" sz="1400" dirty="0" err="1"/>
                <a:t>held</a:t>
              </a:r>
              <a:r>
                <a:rPr lang="it-IT" sz="1400" dirty="0"/>
                <a:t> </a:t>
              </a:r>
              <a:r>
                <a:rPr lang="it-IT" sz="1400" dirty="0" err="1"/>
                <a:t>at</a:t>
              </a:r>
              <a:r>
                <a:rPr lang="it-IT" sz="1400" dirty="0"/>
                <a:t> Laboratori Nazionali di Frascati (LNF) of INFN to </a:t>
              </a:r>
              <a:r>
                <a:rPr lang="it-IT" sz="1400" dirty="0" err="1"/>
                <a:t>explore</a:t>
              </a:r>
              <a:r>
                <a:rPr lang="it-IT" sz="1400" dirty="0"/>
                <a:t> the </a:t>
              </a:r>
              <a:r>
                <a:rPr lang="it-IT" sz="1400" dirty="0" err="1"/>
                <a:t>coupling</a:t>
              </a:r>
              <a:r>
                <a:rPr lang="it-IT" sz="1400" dirty="0"/>
                <a:t> </a:t>
              </a:r>
              <a:r>
                <a:rPr lang="it-IT" sz="1400" dirty="0" err="1"/>
                <a:t>between</a:t>
              </a:r>
              <a:r>
                <a:rPr lang="it-IT" sz="1400" dirty="0"/>
                <a:t> </a:t>
              </a:r>
              <a:r>
                <a:rPr lang="it-IT" sz="1400" dirty="0" err="1"/>
                <a:t>ordinary</a:t>
              </a:r>
              <a:r>
                <a:rPr lang="it-IT" sz="1400" dirty="0"/>
                <a:t> and dark </a:t>
              </a:r>
              <a:r>
                <a:rPr lang="it-IT" sz="1400" dirty="0" err="1"/>
                <a:t>matter</a:t>
              </a:r>
              <a:r>
                <a:rPr lang="it-IT" sz="1400" dirty="0"/>
                <a:t> (DM). </a:t>
              </a:r>
              <a:r>
                <a:rPr lang="it-IT" sz="1400" dirty="0" err="1"/>
                <a:t>This</a:t>
              </a:r>
              <a:r>
                <a:rPr lang="it-IT" sz="1400" dirty="0"/>
                <a:t> </a:t>
              </a:r>
              <a:r>
                <a:rPr lang="it-IT" sz="1400" dirty="0" err="1"/>
                <a:t>will</a:t>
              </a:r>
              <a:r>
                <a:rPr lang="it-IT" sz="1400" dirty="0"/>
                <a:t> be </a:t>
              </a:r>
              <a:r>
                <a:rPr lang="it-IT" sz="1400" dirty="0" err="1"/>
                <a:t>done</a:t>
              </a:r>
              <a:r>
                <a:rPr lang="it-IT" sz="1400" dirty="0"/>
                <a:t> by </a:t>
              </a:r>
              <a:r>
                <a:rPr lang="it-IT" sz="1400" dirty="0" err="1"/>
                <a:t>detecting</a:t>
              </a:r>
              <a:r>
                <a:rPr lang="it-IT" sz="1400" dirty="0"/>
                <a:t> the Standard Model (SM) </a:t>
              </a:r>
              <a:r>
                <a:rPr lang="it-IT" sz="1400" dirty="0" err="1"/>
                <a:t>photons</a:t>
              </a:r>
              <a:r>
                <a:rPr lang="it-IT" sz="1400" dirty="0"/>
                <a:t> </a:t>
              </a:r>
              <a:r>
                <a:rPr lang="it-IT" sz="1400" dirty="0" err="1"/>
                <a:t>produced</a:t>
              </a:r>
              <a:r>
                <a:rPr lang="it-IT" sz="1400" dirty="0"/>
                <a:t> in the </a:t>
              </a:r>
              <a:r>
                <a:rPr lang="it-IT" sz="1400" dirty="0" err="1"/>
                <a:t>reaction</a:t>
              </a:r>
              <a:r>
                <a:rPr lang="it-IT" sz="1400" dirty="0"/>
                <a:t> </a:t>
              </a:r>
              <a:r>
                <a:rPr lang="it-IT" sz="1400" dirty="0" err="1"/>
                <a:t>e+e</a:t>
              </a:r>
              <a:r>
                <a:rPr lang="it-IT" sz="1400" dirty="0"/>
                <a:t>− →</a:t>
              </a:r>
              <a:r>
                <a:rPr lang="it-IT" sz="1400" dirty="0" err="1"/>
                <a:t>γA</a:t>
              </a:r>
              <a:r>
                <a:rPr lang="it-IT" sz="1400" dirty="0"/>
                <a:t>’ [2]. The </a:t>
              </a:r>
              <a:r>
                <a:rPr lang="it-IT" sz="1400" dirty="0" err="1"/>
                <a:t>measurement</a:t>
              </a:r>
              <a:r>
                <a:rPr lang="it-IT" sz="1400" dirty="0"/>
                <a:t> of the 4-momentum of the SM </a:t>
              </a:r>
              <a:r>
                <a:rPr lang="it-IT" sz="1400" dirty="0" err="1"/>
                <a:t>photon</a:t>
              </a:r>
              <a:r>
                <a:rPr lang="it-IT" sz="1400" dirty="0"/>
                <a:t> </a:t>
              </a:r>
              <a:r>
                <a:rPr lang="it-IT" sz="1400" dirty="0" err="1"/>
                <a:t>allows</a:t>
              </a:r>
              <a:r>
                <a:rPr lang="it-IT" sz="1400" dirty="0"/>
                <a:t> to </a:t>
              </a:r>
              <a:r>
                <a:rPr lang="it-IT" sz="1400" dirty="0" err="1"/>
                <a:t>reconstruct</a:t>
              </a:r>
              <a:r>
                <a:rPr lang="it-IT" sz="1400" dirty="0"/>
                <a:t> the </a:t>
              </a:r>
              <a:r>
                <a:rPr lang="it-IT" sz="1400" dirty="0" err="1"/>
                <a:t>missing</a:t>
              </a:r>
              <a:r>
                <a:rPr lang="it-IT" sz="1400" dirty="0"/>
                <a:t> mass </a:t>
              </a:r>
              <a:r>
                <a:rPr lang="it-IT" sz="1400" dirty="0" err="1"/>
                <a:t>spectrum</a:t>
              </a:r>
              <a:r>
                <a:rPr lang="it-IT" sz="1400" dirty="0"/>
                <a:t> of the </a:t>
              </a:r>
              <a:r>
                <a:rPr lang="it-IT" sz="1400" dirty="0" err="1"/>
                <a:t>process</a:t>
              </a:r>
              <a:r>
                <a:rPr lang="it-IT" sz="1400" dirty="0"/>
                <a:t>, </a:t>
              </a:r>
              <a:r>
                <a:rPr lang="it-IT" sz="1400" dirty="0" err="1"/>
                <a:t>where</a:t>
              </a:r>
              <a:r>
                <a:rPr lang="it-IT" sz="1400" dirty="0"/>
                <a:t> the dark </a:t>
              </a:r>
              <a:r>
                <a:rPr lang="it-IT" sz="1400" dirty="0" err="1"/>
                <a:t>photon</a:t>
              </a:r>
              <a:r>
                <a:rPr lang="it-IT" sz="1400" dirty="0"/>
                <a:t> A' </a:t>
              </a:r>
              <a:r>
                <a:rPr lang="it-IT" sz="1400" dirty="0" err="1"/>
                <a:t>could</a:t>
              </a:r>
              <a:r>
                <a:rPr lang="it-IT" sz="1400" dirty="0"/>
                <a:t> </a:t>
              </a:r>
              <a:r>
                <a:rPr lang="it-IT" sz="1400" dirty="0" err="1"/>
                <a:t>appear</a:t>
              </a:r>
              <a:r>
                <a:rPr lang="it-IT" sz="1400" dirty="0"/>
                <a:t> </a:t>
              </a:r>
              <a:r>
                <a:rPr lang="it-IT" sz="1400" dirty="0" err="1"/>
                <a:t>as</a:t>
              </a:r>
              <a:r>
                <a:rPr lang="it-IT" sz="1400" dirty="0"/>
                <a:t> a </a:t>
              </a:r>
              <a:r>
                <a:rPr lang="it-IT" sz="1400" dirty="0" err="1"/>
                <a:t>peak</a:t>
              </a:r>
              <a:r>
                <a:rPr lang="it-IT" sz="1400" dirty="0"/>
                <a:t>. </a:t>
              </a:r>
              <a:r>
                <a:rPr lang="it-IT" sz="1400" dirty="0" err="1"/>
                <a:t>Positrons</a:t>
              </a:r>
              <a:r>
                <a:rPr lang="it-IT" sz="1400" dirty="0"/>
                <a:t> </a:t>
              </a:r>
              <a:r>
                <a:rPr lang="it-IT" sz="1400" dirty="0" err="1"/>
                <a:t>accelerated</a:t>
              </a:r>
              <a:r>
                <a:rPr lang="it-IT" sz="1400" dirty="0"/>
                <a:t> by the </a:t>
              </a:r>
              <a:r>
                <a:rPr lang="it-IT" sz="1400" dirty="0" err="1"/>
                <a:t>LNF's</a:t>
              </a:r>
              <a:r>
                <a:rPr lang="it-IT" sz="1400" dirty="0"/>
                <a:t> LINAC </a:t>
              </a:r>
              <a:r>
                <a:rPr lang="it-IT" sz="1400" dirty="0" err="1"/>
                <a:t>at</a:t>
              </a:r>
              <a:r>
                <a:rPr lang="it-IT" sz="1400" dirty="0"/>
                <a:t> 550 </a:t>
              </a:r>
              <a:r>
                <a:rPr lang="it-IT" sz="1400" dirty="0" err="1"/>
                <a:t>MeV</a:t>
              </a:r>
              <a:r>
                <a:rPr lang="it-IT" sz="1400" dirty="0"/>
                <a:t> collide with a </a:t>
              </a:r>
              <a:r>
                <a:rPr lang="it-IT" sz="1400" dirty="0" err="1"/>
                <a:t>diamond</a:t>
              </a:r>
              <a:r>
                <a:rPr lang="it-IT" sz="1400" dirty="0"/>
                <a:t> target, </a:t>
              </a:r>
              <a:r>
                <a:rPr lang="it-IT" sz="1400" dirty="0" err="1"/>
                <a:t>possibly</a:t>
              </a:r>
              <a:r>
                <a:rPr lang="it-IT" sz="1400" dirty="0"/>
                <a:t> </a:t>
              </a:r>
              <a:r>
                <a:rPr lang="it-IT" sz="1400" dirty="0" err="1"/>
                <a:t>producing</a:t>
              </a:r>
              <a:r>
                <a:rPr lang="it-IT" sz="1400" dirty="0"/>
                <a:t> </a:t>
              </a:r>
              <a:r>
                <a:rPr lang="it-IT" sz="1400" dirty="0" err="1"/>
                <a:t>γ</a:t>
              </a:r>
              <a:r>
                <a:rPr lang="it-IT" sz="1400" dirty="0"/>
                <a:t> and A', with M</a:t>
              </a:r>
              <a:r>
                <a:rPr lang="it-IT" sz="1400" baseline="-25000" dirty="0"/>
                <a:t>A'</a:t>
              </a:r>
              <a:r>
                <a:rPr lang="it-IT" sz="1400" dirty="0"/>
                <a:t> ≤ 23.7 </a:t>
              </a:r>
              <a:r>
                <a:rPr lang="it-IT" sz="1400" dirty="0" err="1"/>
                <a:t>MeV</a:t>
              </a:r>
              <a:r>
                <a:rPr lang="it-IT" sz="1400" dirty="0"/>
                <a:t>. The </a:t>
              </a:r>
              <a:r>
                <a:rPr lang="it-IT" sz="1400" dirty="0" err="1"/>
                <a:t>Electromagnetic</a:t>
              </a:r>
              <a:r>
                <a:rPr lang="it-IT" sz="1400" dirty="0"/>
                <a:t> </a:t>
              </a:r>
              <a:r>
                <a:rPr lang="it-IT" sz="1400" dirty="0" err="1"/>
                <a:t>Calorimeter</a:t>
              </a:r>
              <a:r>
                <a:rPr lang="it-IT" sz="1400" dirty="0"/>
                <a:t> (ECAL), made of 616 21×21×230 mm</a:t>
              </a:r>
              <a:r>
                <a:rPr lang="it-IT" sz="1400" baseline="30000" dirty="0"/>
                <a:t>3</a:t>
              </a:r>
              <a:r>
                <a:rPr lang="it-IT" sz="1400" dirty="0"/>
                <a:t> BGO </a:t>
              </a:r>
              <a:r>
                <a:rPr lang="it-IT" sz="1400" dirty="0" err="1"/>
                <a:t>crystals</a:t>
              </a:r>
              <a:r>
                <a:rPr lang="it-IT" sz="1400" dirty="0"/>
                <a:t>, </a:t>
              </a:r>
              <a:r>
                <a:rPr lang="it-IT" sz="1400" dirty="0" err="1"/>
                <a:t>is</a:t>
              </a:r>
              <a:r>
                <a:rPr lang="it-IT" sz="1400" dirty="0"/>
                <a:t> </a:t>
              </a:r>
              <a:r>
                <a:rPr lang="it-IT" sz="1400" dirty="0" err="1"/>
                <a:t>devoted</a:t>
              </a:r>
              <a:r>
                <a:rPr lang="it-IT" sz="1400" dirty="0"/>
                <a:t> to the </a:t>
              </a:r>
              <a:r>
                <a:rPr lang="it-IT" sz="1400" dirty="0" err="1"/>
                <a:t>γ</a:t>
              </a:r>
              <a:r>
                <a:rPr lang="it-IT" sz="1400" dirty="0"/>
                <a:t> </a:t>
              </a:r>
              <a:r>
                <a:rPr lang="it-IT" sz="1400" dirty="0" err="1"/>
                <a:t>detection</a:t>
              </a:r>
              <a:r>
                <a:rPr lang="it-IT" sz="1400" dirty="0"/>
                <a:t> and </a:t>
              </a:r>
              <a:r>
                <a:rPr lang="it-IT" sz="1400" dirty="0" err="1"/>
                <a:t>measurement</a:t>
              </a:r>
              <a:r>
                <a:rPr lang="it-IT" sz="1400" dirty="0"/>
                <a:t>. The </a:t>
              </a:r>
              <a:r>
                <a:rPr lang="it-IT" sz="1400" dirty="0" err="1"/>
                <a:t>scintillating</a:t>
              </a:r>
              <a:r>
                <a:rPr lang="it-IT" sz="1400" dirty="0"/>
                <a:t> </a:t>
              </a:r>
              <a:r>
                <a:rPr lang="it-IT" sz="1400" dirty="0" err="1"/>
                <a:t>units</a:t>
              </a:r>
              <a:r>
                <a:rPr lang="it-IT" sz="1400" dirty="0"/>
                <a:t> </a:t>
              </a:r>
              <a:r>
                <a:rPr lang="it-IT" sz="1400" dirty="0" err="1"/>
                <a:t>composing</a:t>
              </a:r>
              <a:r>
                <a:rPr lang="it-IT" sz="1400" dirty="0"/>
                <a:t> ECAL are </a:t>
              </a:r>
              <a:r>
                <a:rPr lang="it-IT" sz="1400" dirty="0" err="1"/>
                <a:t>arranged</a:t>
              </a:r>
              <a:r>
                <a:rPr lang="it-IT" sz="1400" dirty="0"/>
                <a:t> in a </a:t>
              </a:r>
              <a:r>
                <a:rPr lang="it-IT" sz="1400" dirty="0" err="1"/>
                <a:t>cylindrical</a:t>
              </a:r>
              <a:r>
                <a:rPr lang="it-IT" sz="1400" dirty="0"/>
                <a:t> </a:t>
              </a:r>
              <a:r>
                <a:rPr lang="it-IT" sz="1400" dirty="0" err="1"/>
                <a:t>structure</a:t>
              </a:r>
              <a:r>
                <a:rPr lang="it-IT" sz="1400" dirty="0"/>
                <a:t> with a </a:t>
              </a:r>
              <a:r>
                <a:rPr lang="it-IT" sz="1400" dirty="0" err="1"/>
                <a:t>central</a:t>
              </a:r>
              <a:r>
                <a:rPr lang="it-IT" sz="1400" dirty="0"/>
                <a:t> </a:t>
              </a:r>
              <a:r>
                <a:rPr lang="it-IT" sz="1400" dirty="0" err="1"/>
                <a:t>hole</a:t>
              </a:r>
              <a:r>
                <a:rPr lang="it-IT" sz="1400" dirty="0"/>
                <a:t>. </a:t>
              </a:r>
              <a:r>
                <a:rPr lang="it-IT" sz="1400" dirty="0" err="1"/>
                <a:t>This</a:t>
              </a:r>
              <a:r>
                <a:rPr lang="it-IT" sz="1400" dirty="0"/>
                <a:t> </a:t>
              </a:r>
              <a:r>
                <a:rPr lang="it-IT" sz="1400" dirty="0" err="1"/>
                <a:t>allows</a:t>
              </a:r>
              <a:r>
                <a:rPr lang="it-IT" sz="1400" dirty="0"/>
                <a:t> the </a:t>
              </a:r>
              <a:r>
                <a:rPr lang="it-IT" sz="1400" dirty="0" err="1"/>
                <a:t>passage</a:t>
              </a:r>
              <a:r>
                <a:rPr lang="it-IT" sz="1400" dirty="0"/>
                <a:t> of Bremsstrahlung </a:t>
              </a:r>
              <a:r>
                <a:rPr lang="it-IT" sz="1400" dirty="0" err="1"/>
                <a:t>photons</a:t>
              </a:r>
              <a:r>
                <a:rPr lang="it-IT" sz="1400" dirty="0"/>
                <a:t>, </a:t>
              </a:r>
              <a:r>
                <a:rPr lang="it-IT" sz="1400" dirty="0" err="1"/>
                <a:t>that</a:t>
              </a:r>
              <a:r>
                <a:rPr lang="it-IT" sz="1400" dirty="0"/>
                <a:t> </a:t>
              </a:r>
              <a:r>
                <a:rPr lang="it-IT" sz="1400" dirty="0" err="1"/>
                <a:t>otherwise</a:t>
              </a:r>
              <a:r>
                <a:rPr lang="it-IT" sz="1400" dirty="0"/>
                <a:t> </a:t>
              </a:r>
              <a:r>
                <a:rPr lang="it-IT" sz="1400" dirty="0" err="1"/>
                <a:t>would</a:t>
              </a:r>
              <a:r>
                <a:rPr lang="it-IT" sz="1400" dirty="0"/>
                <a:t> over-trigger the </a:t>
              </a:r>
              <a:r>
                <a:rPr lang="it-IT" sz="1400" dirty="0" err="1"/>
                <a:t>calorimeter</a:t>
              </a:r>
              <a:r>
                <a:rPr lang="it-IT" sz="1400" dirty="0"/>
                <a:t>. </a:t>
              </a:r>
              <a:r>
                <a:rPr lang="it-IT" sz="1400" dirty="0" err="1"/>
                <a:t>These</a:t>
              </a:r>
              <a:r>
                <a:rPr lang="it-IT" sz="1400" dirty="0"/>
                <a:t> </a:t>
              </a:r>
              <a:r>
                <a:rPr lang="it-IT" sz="1400" dirty="0" err="1"/>
                <a:t>photons</a:t>
              </a:r>
              <a:r>
                <a:rPr lang="it-IT" sz="1400" dirty="0"/>
                <a:t> are </a:t>
              </a:r>
              <a:r>
                <a:rPr lang="it-IT" sz="1400" dirty="0" err="1"/>
                <a:t>then</a:t>
              </a:r>
              <a:r>
                <a:rPr lang="it-IT" sz="1400" dirty="0"/>
                <a:t> </a:t>
              </a:r>
              <a:r>
                <a:rPr lang="it-IT" sz="1400" dirty="0" err="1"/>
                <a:t>detected</a:t>
              </a:r>
              <a:r>
                <a:rPr lang="it-IT" sz="1400" dirty="0"/>
                <a:t> by a </a:t>
              </a:r>
              <a:r>
                <a:rPr lang="it-IT" sz="1400" dirty="0" err="1"/>
                <a:t>faster</a:t>
              </a:r>
              <a:r>
                <a:rPr lang="it-IT" sz="1400" dirty="0"/>
                <a:t> </a:t>
              </a:r>
              <a:r>
                <a:rPr lang="it-IT" sz="1400" dirty="0" err="1"/>
                <a:t>calorimeter</a:t>
              </a:r>
              <a:r>
                <a:rPr lang="it-IT" sz="1400" dirty="0"/>
                <a:t> (time </a:t>
              </a:r>
              <a:r>
                <a:rPr lang="it-IT" sz="1400" dirty="0" err="1"/>
                <a:t>resolution</a:t>
              </a:r>
              <a:r>
                <a:rPr lang="it-IT" sz="1400" dirty="0"/>
                <a:t> ~ 90 </a:t>
              </a:r>
              <a:r>
                <a:rPr lang="it-IT" sz="1400" dirty="0" err="1"/>
                <a:t>ps</a:t>
              </a:r>
              <a:r>
                <a:rPr lang="it-IT" sz="1400" dirty="0"/>
                <a:t>), the Small Angle </a:t>
              </a:r>
              <a:r>
                <a:rPr lang="it-IT" sz="1400" dirty="0" err="1"/>
                <a:t>Calorimeter</a:t>
              </a:r>
              <a:r>
                <a:rPr lang="it-IT" sz="1400" dirty="0"/>
                <a:t> (SAC), made of 25 30×30×140 mm</a:t>
              </a:r>
              <a:r>
                <a:rPr lang="it-IT" sz="1400" baseline="30000" dirty="0"/>
                <a:t>3</a:t>
              </a:r>
              <a:r>
                <a:rPr lang="it-IT" sz="1400" dirty="0"/>
                <a:t> PbF</a:t>
              </a:r>
              <a:r>
                <a:rPr lang="it-IT" sz="1400" baseline="-25000" dirty="0"/>
                <a:t>2 </a:t>
              </a:r>
              <a:r>
                <a:rPr lang="it-IT" sz="1400" dirty="0" err="1"/>
                <a:t>crystals</a:t>
              </a:r>
              <a:r>
                <a:rPr lang="it-IT" sz="1400" dirty="0"/>
                <a:t>. The </a:t>
              </a:r>
              <a:r>
                <a:rPr lang="it-IT" sz="1400" dirty="0" err="1"/>
                <a:t>two</a:t>
              </a:r>
              <a:r>
                <a:rPr lang="it-IT" sz="1400" dirty="0"/>
                <a:t> </a:t>
              </a:r>
              <a:r>
                <a:rPr lang="it-IT" sz="1400" dirty="0" err="1"/>
                <a:t>calorimeters</a:t>
              </a:r>
              <a:r>
                <a:rPr lang="it-IT" sz="1400" dirty="0"/>
                <a:t> are </a:t>
              </a:r>
              <a:r>
                <a:rPr lang="it-IT" sz="1400" dirty="0" err="1"/>
                <a:t>presently</a:t>
              </a:r>
              <a:r>
                <a:rPr lang="it-IT" sz="1400" dirty="0"/>
                <a:t> under </a:t>
              </a:r>
              <a:r>
                <a:rPr lang="it-IT" sz="1400" dirty="0" err="1"/>
                <a:t>construction</a:t>
              </a:r>
              <a:r>
                <a:rPr lang="it-IT" sz="1400" dirty="0"/>
                <a:t>. In </a:t>
              </a:r>
              <a:r>
                <a:rPr lang="it-IT" sz="1400" dirty="0" err="1"/>
                <a:t>this</a:t>
              </a:r>
              <a:r>
                <a:rPr lang="it-IT" sz="1400" dirty="0"/>
                <a:t> work are </a:t>
              </a:r>
              <a:r>
                <a:rPr lang="it-IT" sz="1400" dirty="0" err="1"/>
                <a:t>presented</a:t>
              </a:r>
              <a:r>
                <a:rPr lang="it-IT" sz="1400" dirty="0"/>
                <a:t> the </a:t>
              </a:r>
              <a:r>
                <a:rPr lang="it-IT" sz="1400" dirty="0" err="1"/>
                <a:t>results</a:t>
              </a:r>
              <a:r>
                <a:rPr lang="it-IT" sz="1400" dirty="0"/>
                <a:t> </a:t>
              </a:r>
              <a:r>
                <a:rPr lang="it-IT" sz="1400" dirty="0" err="1"/>
                <a:t>obtained</a:t>
              </a:r>
              <a:r>
                <a:rPr lang="it-IT" sz="1400" dirty="0"/>
                <a:t> with </a:t>
              </a:r>
              <a:r>
                <a:rPr lang="it-IT" sz="1400" dirty="0" err="1"/>
                <a:t>prototypes</a:t>
              </a:r>
              <a:r>
                <a:rPr lang="it-IT" sz="1400" dirty="0"/>
                <a:t> </a:t>
              </a:r>
              <a:r>
                <a:rPr lang="it-IT" sz="1400" dirty="0" err="1"/>
                <a:t>tested</a:t>
              </a:r>
              <a:r>
                <a:rPr lang="it-IT" sz="1400" dirty="0"/>
                <a:t> </a:t>
              </a:r>
              <a:r>
                <a:rPr lang="it-IT" sz="1400" dirty="0" err="1"/>
                <a:t>during</a:t>
              </a:r>
              <a:r>
                <a:rPr lang="it-IT" sz="1400" dirty="0"/>
                <a:t> test </a:t>
              </a:r>
              <a:r>
                <a:rPr lang="it-IT" sz="1400" dirty="0" err="1"/>
                <a:t>beams</a:t>
              </a:r>
              <a:r>
                <a:rPr lang="it-IT" sz="1400" dirty="0"/>
                <a:t> </a:t>
              </a:r>
              <a:r>
                <a:rPr lang="it-IT" sz="1400" dirty="0" err="1"/>
                <a:t>performed</a:t>
              </a:r>
              <a:r>
                <a:rPr lang="it-IT" sz="1400" dirty="0"/>
                <a:t> </a:t>
              </a:r>
              <a:r>
                <a:rPr lang="it-IT" sz="1400" dirty="0" err="1"/>
                <a:t>at</a:t>
              </a:r>
              <a:r>
                <a:rPr lang="it-IT" sz="1400" dirty="0"/>
                <a:t> the </a:t>
              </a:r>
              <a:r>
                <a:rPr lang="it-IT" sz="1400" dirty="0" err="1"/>
                <a:t>Beam</a:t>
              </a:r>
              <a:r>
                <a:rPr lang="it-IT" sz="1400" dirty="0"/>
                <a:t> Test </a:t>
              </a:r>
              <a:r>
                <a:rPr lang="it-IT" sz="1400" dirty="0" err="1"/>
                <a:t>Facility</a:t>
              </a:r>
              <a:r>
                <a:rPr lang="it-IT" sz="1400" dirty="0"/>
                <a:t> (BTF) of LNF to </a:t>
              </a:r>
              <a:r>
                <a:rPr lang="it-IT" sz="1400" dirty="0" err="1"/>
                <a:t>evaluate</a:t>
              </a:r>
              <a:r>
                <a:rPr lang="it-IT" sz="1400" dirty="0"/>
                <a:t> the performance of the </a:t>
              </a:r>
              <a:r>
                <a:rPr lang="it-IT" sz="1400" dirty="0" err="1"/>
                <a:t>calorimeter's</a:t>
              </a:r>
              <a:r>
                <a:rPr lang="it-IT" sz="1400" dirty="0"/>
                <a:t> </a:t>
              </a:r>
              <a:r>
                <a:rPr lang="it-IT" sz="1400" dirty="0" err="1"/>
                <a:t>units</a:t>
              </a:r>
              <a:r>
                <a:rPr lang="it-IT" sz="1400" dirty="0"/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D6316E-AEAA-8449-A833-CD09D0B2B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6"/>
          <a:stretch/>
        </p:blipFill>
        <p:spPr>
          <a:xfrm>
            <a:off x="335995" y="1407329"/>
            <a:ext cx="2143880" cy="3219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94A0BC-C4B7-4047-A5C2-65FCA79A7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57"/>
          <a:stretch/>
        </p:blipFill>
        <p:spPr>
          <a:xfrm>
            <a:off x="8931571" y="4990117"/>
            <a:ext cx="2464644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6CA47-3EA3-514C-9916-9C38FDD91D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78"/>
          <a:stretch/>
        </p:blipFill>
        <p:spPr>
          <a:xfrm>
            <a:off x="3798510" y="4313313"/>
            <a:ext cx="3045449" cy="216022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DE9EF8-9269-3C49-B04A-5D2FDF1785EE}"/>
              </a:ext>
            </a:extLst>
          </p:cNvPr>
          <p:cNvSpPr/>
          <p:nvPr/>
        </p:nvSpPr>
        <p:spPr>
          <a:xfrm>
            <a:off x="6874663" y="3981027"/>
            <a:ext cx="5156421" cy="1176963"/>
          </a:xfrm>
          <a:prstGeom prst="roundRect">
            <a:avLst/>
          </a:prstGeom>
          <a:solidFill>
            <a:srgbClr val="F8D6B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51" b="1" dirty="0" err="1">
                <a:solidFill>
                  <a:schemeClr val="tx1"/>
                </a:solidFill>
              </a:rPr>
              <a:t>References</a:t>
            </a:r>
            <a:endParaRPr lang="it-IT" sz="1351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[1] M. Raggi e V. </a:t>
            </a:r>
            <a:r>
              <a:rPr lang="it-IT" sz="1400" dirty="0" err="1">
                <a:solidFill>
                  <a:schemeClr val="tx1"/>
                </a:solidFill>
              </a:rPr>
              <a:t>Kozhuharov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Adv</a:t>
            </a:r>
            <a:r>
              <a:rPr lang="it-IT" sz="1400" dirty="0">
                <a:solidFill>
                  <a:schemeClr val="tx1"/>
                </a:solidFill>
              </a:rPr>
              <a:t>. High Energy </a:t>
            </a:r>
            <a:r>
              <a:rPr lang="it-IT" sz="1400" dirty="0" err="1">
                <a:solidFill>
                  <a:schemeClr val="tx1"/>
                </a:solidFill>
              </a:rPr>
              <a:t>Phys</a:t>
            </a:r>
            <a:r>
              <a:rPr lang="it-IT" sz="1400" dirty="0">
                <a:solidFill>
                  <a:schemeClr val="tx1"/>
                </a:solidFill>
              </a:rPr>
              <a:t>. 2014 (2014) 959802.</a:t>
            </a:r>
          </a:p>
          <a:p>
            <a:r>
              <a:rPr lang="it-IT" sz="1400" dirty="0">
                <a:solidFill>
                  <a:schemeClr val="tx1"/>
                </a:solidFill>
              </a:rPr>
              <a:t>[2] B. </a:t>
            </a:r>
            <a:r>
              <a:rPr lang="it-IT" sz="1400" dirty="0" err="1">
                <a:solidFill>
                  <a:schemeClr val="tx1"/>
                </a:solidFill>
              </a:rPr>
              <a:t>Holdom</a:t>
            </a:r>
            <a:r>
              <a:rPr lang="it-IT" sz="1400" dirty="0">
                <a:solidFill>
                  <a:schemeClr val="tx1"/>
                </a:solidFill>
              </a:rPr>
              <a:t>., </a:t>
            </a:r>
            <a:r>
              <a:rPr lang="it-IT" sz="1400" dirty="0" err="1">
                <a:solidFill>
                  <a:schemeClr val="tx1"/>
                </a:solidFill>
              </a:rPr>
              <a:t>Phys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  <a:r>
              <a:rPr lang="it-IT" sz="1400" dirty="0" err="1">
                <a:solidFill>
                  <a:schemeClr val="tx1"/>
                </a:solidFill>
              </a:rPr>
              <a:t>Lett</a:t>
            </a:r>
            <a:r>
              <a:rPr lang="it-IT" sz="1400" dirty="0">
                <a:solidFill>
                  <a:schemeClr val="tx1"/>
                </a:solidFill>
              </a:rPr>
              <a:t>. B 166 (1986) 196.</a:t>
            </a:r>
          </a:p>
          <a:p>
            <a:r>
              <a:rPr lang="it-IT" sz="1400" dirty="0">
                <a:solidFill>
                  <a:schemeClr val="tx1"/>
                </a:solidFill>
              </a:rPr>
              <a:t>[3] M. Raggi et al., </a:t>
            </a:r>
            <a:r>
              <a:rPr lang="it-IT" sz="1400" dirty="0" err="1">
                <a:solidFill>
                  <a:schemeClr val="tx1"/>
                </a:solidFill>
              </a:rPr>
              <a:t>Nucl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  <a:r>
              <a:rPr lang="it-IT" sz="1400" dirty="0" err="1">
                <a:solidFill>
                  <a:schemeClr val="tx1"/>
                </a:solidFill>
              </a:rPr>
              <a:t>Instrum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  <a:r>
              <a:rPr lang="it-IT" sz="1400" dirty="0" err="1">
                <a:solidFill>
                  <a:schemeClr val="tx1"/>
                </a:solidFill>
              </a:rPr>
              <a:t>Meth</a:t>
            </a:r>
            <a:r>
              <a:rPr lang="it-IT" sz="1400" dirty="0">
                <a:solidFill>
                  <a:schemeClr val="tx1"/>
                </a:solidFill>
              </a:rPr>
              <a:t>. A 862 (2017) 31.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8980F-EB23-A342-A86D-C0A12B2AF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15" y="326257"/>
            <a:ext cx="1760738" cy="5333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49CB2B-D7B1-EE48-95F9-B8F3C3659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8921" y="-88527"/>
            <a:ext cx="1605475" cy="12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316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calorimeters of the PADME experiment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calorimeters of the PADME experiment</dc:title>
  <dc:creator>Paola Gianotti</dc:creator>
  <cp:lastModifiedBy>Paola Gianotti</cp:lastModifiedBy>
  <cp:revision>5</cp:revision>
  <dcterms:created xsi:type="dcterms:W3CDTF">2018-05-21T08:58:07Z</dcterms:created>
  <dcterms:modified xsi:type="dcterms:W3CDTF">2018-05-24T13:37:27Z</dcterms:modified>
</cp:coreProperties>
</file>