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D334BD-E034-4961-9CF4-90C221D22F2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3610AD0-C467-4A18-845F-26270749F4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B8DEA6F-6547-45A4-888B-8D21FC34111D}"/>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5" name="Нижний колонтитул 4">
            <a:extLst>
              <a:ext uri="{FF2B5EF4-FFF2-40B4-BE49-F238E27FC236}">
                <a16:creationId xmlns:a16="http://schemas.microsoft.com/office/drawing/2014/main" id="{6760A3F5-315C-484C-984E-6E289CDB8EE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3ADFFBF-4412-4135-94C2-ABA07D93FA55}"/>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162653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0C4005-720D-4AC0-AAA3-A44EC38867E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ABB6E23-8C73-4330-887C-49B6C4D2679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196BE50-4225-4CFD-8E50-9652A03EAD7E}"/>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5" name="Нижний колонтитул 4">
            <a:extLst>
              <a:ext uri="{FF2B5EF4-FFF2-40B4-BE49-F238E27FC236}">
                <a16:creationId xmlns:a16="http://schemas.microsoft.com/office/drawing/2014/main" id="{51422139-5A4E-4E50-92A4-534C6B75143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6A56E9D-E2DC-41A1-A1A5-A6473A1D0A5A}"/>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4129440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DDDF124-15AA-42EF-8554-B1F9F165686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B51CAB8-C353-4525-A41C-8E44EDF02FF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04A0478-24CA-4DF7-8FC3-99E479885275}"/>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5" name="Нижний колонтитул 4">
            <a:extLst>
              <a:ext uri="{FF2B5EF4-FFF2-40B4-BE49-F238E27FC236}">
                <a16:creationId xmlns:a16="http://schemas.microsoft.com/office/drawing/2014/main" id="{675927CA-0789-4B05-B7AF-825652E2700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61B532-9AAC-4599-A65A-5EDF36A29DA5}"/>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3780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5C6B3F-78C8-40E9-AA36-F7E9162356E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3D273BA-E736-44C9-98EE-5AE0C27AD2D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36E3658-6DA7-45FF-B2CC-6058A14E1D0E}"/>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5" name="Нижний колонтитул 4">
            <a:extLst>
              <a:ext uri="{FF2B5EF4-FFF2-40B4-BE49-F238E27FC236}">
                <a16:creationId xmlns:a16="http://schemas.microsoft.com/office/drawing/2014/main" id="{E14141CA-1C9D-4E93-B945-649A4D71860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7BB9E1-2F59-4FD0-93BF-3750BAED81BA}"/>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293501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1E5BF9-A3EE-46BF-8093-540BFB63E6F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2F07333-9223-4DA9-BDD2-4F7E456D77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87A0AAE-55A1-4586-AEC7-722879F5AA59}"/>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5" name="Нижний колонтитул 4">
            <a:extLst>
              <a:ext uri="{FF2B5EF4-FFF2-40B4-BE49-F238E27FC236}">
                <a16:creationId xmlns:a16="http://schemas.microsoft.com/office/drawing/2014/main" id="{34C9D498-1465-4CFD-8270-6DAE3A183B7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D7FD53-79B6-4AD3-A1F0-0BBF8FEB7379}"/>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59252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2BA49D-DE44-4364-ACF0-C8ED8A08B1B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27F025E-00CA-4082-ACF9-C8D046970FF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DB3EA31-4E70-4915-B8E0-667F117BB93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D304BEF-5498-4DA9-BA92-5F227857B28C}"/>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6" name="Нижний колонтитул 5">
            <a:extLst>
              <a:ext uri="{FF2B5EF4-FFF2-40B4-BE49-F238E27FC236}">
                <a16:creationId xmlns:a16="http://schemas.microsoft.com/office/drawing/2014/main" id="{7A42C216-6C5B-418A-B0E3-22D07661535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672188D-68FE-476F-B18A-DA35CF937B5F}"/>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5502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690A7C-B0F7-47FE-873F-469E98779CF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40560DB-5FCD-4AD0-A777-433041C549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DC880AD-2829-4603-B3DA-767BEDE4B9B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6D55C2E-A679-434E-92BC-831E817CD0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C185B41-B6AD-4C01-9A43-34A3745C818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B1A6176-31CA-4443-9112-F6D5E17FE60D}"/>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8" name="Нижний колонтитул 7">
            <a:extLst>
              <a:ext uri="{FF2B5EF4-FFF2-40B4-BE49-F238E27FC236}">
                <a16:creationId xmlns:a16="http://schemas.microsoft.com/office/drawing/2014/main" id="{727776B4-80DD-4364-A59B-E01A6C8817F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3253F06-5CA5-44D4-918C-87B500154BD3}"/>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364353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744B21-A9D6-42D2-9E5E-631FF05B6E9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7BE0B00-04AE-425A-A86A-7DA496FB2C67}"/>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4" name="Нижний колонтитул 3">
            <a:extLst>
              <a:ext uri="{FF2B5EF4-FFF2-40B4-BE49-F238E27FC236}">
                <a16:creationId xmlns:a16="http://schemas.microsoft.com/office/drawing/2014/main" id="{F44CFF52-6802-403D-95E2-81B2EDB8DC4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A5B63C6-9734-4FAA-87AF-D5E623C604C5}"/>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4129025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44FC64F-A543-40EB-B4ED-6DE966FE6CA2}"/>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3" name="Нижний колонтитул 2">
            <a:extLst>
              <a:ext uri="{FF2B5EF4-FFF2-40B4-BE49-F238E27FC236}">
                <a16:creationId xmlns:a16="http://schemas.microsoft.com/office/drawing/2014/main" id="{404EBD6E-02E8-4666-9ABF-304D68C0543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2F1BEBA-1642-4300-9D5A-01FEF706C1C6}"/>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416390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8901E5-EE1D-4275-8EAE-7D8E7B35FA9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8AC8E3B-EF08-413E-B9DB-6C359988CE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846F5F8-0769-44B2-AE18-BC695BC2B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0658C78-C73D-4A08-B914-67B73A4DFE40}"/>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6" name="Нижний колонтитул 5">
            <a:extLst>
              <a:ext uri="{FF2B5EF4-FFF2-40B4-BE49-F238E27FC236}">
                <a16:creationId xmlns:a16="http://schemas.microsoft.com/office/drawing/2014/main" id="{32B3BAB3-5BB5-4F2C-BDD5-D39B4AB489F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FCD007C-84FC-4B53-A066-95B40FC79C31}"/>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26073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014EBB-B30D-43D9-883F-77250DA69D3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453CEDD-3CBA-4971-85EE-5D5CBDD4EC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F65DBE94-C098-4A05-BB69-AEA3B9169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B5008F6-45D6-40CB-B2A5-08522FE0775D}"/>
              </a:ext>
            </a:extLst>
          </p:cNvPr>
          <p:cNvSpPr>
            <a:spLocks noGrp="1"/>
          </p:cNvSpPr>
          <p:nvPr>
            <p:ph type="dt" sz="half" idx="10"/>
          </p:nvPr>
        </p:nvSpPr>
        <p:spPr/>
        <p:txBody>
          <a:bodyPr/>
          <a:lstStyle/>
          <a:p>
            <a:fld id="{47E5B551-1C41-4549-BE06-E6CCA199111E}" type="datetimeFigureOut">
              <a:rPr lang="ru-RU" smtClean="0"/>
              <a:t>24.05.2018</a:t>
            </a:fld>
            <a:endParaRPr lang="ru-RU"/>
          </a:p>
        </p:txBody>
      </p:sp>
      <p:sp>
        <p:nvSpPr>
          <p:cNvPr id="6" name="Нижний колонтитул 5">
            <a:extLst>
              <a:ext uri="{FF2B5EF4-FFF2-40B4-BE49-F238E27FC236}">
                <a16:creationId xmlns:a16="http://schemas.microsoft.com/office/drawing/2014/main" id="{8D7DC8CF-4681-467E-94AB-FECEC48BCDA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A869BB-CD0F-4A87-945C-1E5BD1286FCD}"/>
              </a:ext>
            </a:extLst>
          </p:cNvPr>
          <p:cNvSpPr>
            <a:spLocks noGrp="1"/>
          </p:cNvSpPr>
          <p:nvPr>
            <p:ph type="sldNum" sz="quarter" idx="12"/>
          </p:nvPr>
        </p:nvSpPr>
        <p:spPr/>
        <p:txBody>
          <a:bodyPr/>
          <a:lstStyle/>
          <a:p>
            <a:fld id="{AFCE2728-000D-43EE-8C28-D7DABAD05B88}" type="slidenum">
              <a:rPr lang="ru-RU" smtClean="0"/>
              <a:t>‹#›</a:t>
            </a:fld>
            <a:endParaRPr lang="ru-RU"/>
          </a:p>
        </p:txBody>
      </p:sp>
    </p:spTree>
    <p:extLst>
      <p:ext uri="{BB962C8B-B14F-4D97-AF65-F5344CB8AC3E}">
        <p14:creationId xmlns:p14="http://schemas.microsoft.com/office/powerpoint/2010/main" val="237546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491FE9-0B52-4C8E-AB9A-19EAC6D3F6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8F2882F-C6FC-4A92-9E7A-DA320CC77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891E7C8-A62F-48B1-96DD-8A5E1F8DD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5B551-1C41-4549-BE06-E6CCA199111E}" type="datetimeFigureOut">
              <a:rPr lang="ru-RU" smtClean="0"/>
              <a:t>24.05.2018</a:t>
            </a:fld>
            <a:endParaRPr lang="ru-RU"/>
          </a:p>
        </p:txBody>
      </p:sp>
      <p:sp>
        <p:nvSpPr>
          <p:cNvPr id="5" name="Нижний колонтитул 4">
            <a:extLst>
              <a:ext uri="{FF2B5EF4-FFF2-40B4-BE49-F238E27FC236}">
                <a16:creationId xmlns:a16="http://schemas.microsoft.com/office/drawing/2014/main" id="{EC8F1AE1-91AA-4D93-83E8-2A07639BBD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6F2208A-56D6-4A56-89E7-D7EAAEA14C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E2728-000D-43EE-8C28-D7DABAD05B88}" type="slidenum">
              <a:rPr lang="ru-RU" smtClean="0"/>
              <a:t>‹#›</a:t>
            </a:fld>
            <a:endParaRPr lang="ru-RU"/>
          </a:p>
        </p:txBody>
      </p:sp>
    </p:spTree>
    <p:extLst>
      <p:ext uri="{BB962C8B-B14F-4D97-AF65-F5344CB8AC3E}">
        <p14:creationId xmlns:p14="http://schemas.microsoft.com/office/powerpoint/2010/main" val="194948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FADB735F-54BE-46D1-A2C7-93621E94AC2F}"/>
              </a:ext>
            </a:extLst>
          </p:cNvPr>
          <p:cNvSpPr/>
          <p:nvPr/>
        </p:nvSpPr>
        <p:spPr>
          <a:xfrm>
            <a:off x="0" y="359000"/>
            <a:ext cx="9935733" cy="1138773"/>
          </a:xfrm>
          <a:prstGeom prst="rect">
            <a:avLst/>
          </a:prstGeom>
        </p:spPr>
        <p:txBody>
          <a:bodyPr wrap="none">
            <a:spAutoFit/>
          </a:bodyPr>
          <a:lstStyle/>
          <a:p>
            <a:pPr algn="ctr"/>
            <a:r>
              <a:rPr lang="en-US" sz="3200" b="1" dirty="0">
                <a:solidFill>
                  <a:srgbClr val="002060"/>
                </a:solidFill>
                <a:latin typeface="Arial" panose="020B0604020202020204" pitchFamily="34" charset="0"/>
                <a:cs typeface="Arial" panose="020B0604020202020204" pitchFamily="34" charset="0"/>
              </a:rPr>
              <a:t>Forward Hadron Calorimeter (</a:t>
            </a:r>
            <a:r>
              <a:rPr lang="en-US" sz="3200" b="1" dirty="0" err="1">
                <a:solidFill>
                  <a:srgbClr val="002060"/>
                </a:solidFill>
                <a:latin typeface="Arial" panose="020B0604020202020204" pitchFamily="34" charset="0"/>
                <a:cs typeface="Arial" panose="020B0604020202020204" pitchFamily="34" charset="0"/>
              </a:rPr>
              <a:t>FHCal</a:t>
            </a:r>
            <a:r>
              <a:rPr lang="en-US" sz="3200" b="1" dirty="0">
                <a:solidFill>
                  <a:srgbClr val="002060"/>
                </a:solidFill>
                <a:latin typeface="Arial" panose="020B0604020202020204" pitchFamily="34" charset="0"/>
                <a:cs typeface="Arial" panose="020B0604020202020204" pitchFamily="34" charset="0"/>
              </a:rPr>
              <a:t>) at MPD/NICA</a:t>
            </a:r>
          </a:p>
          <a:p>
            <a:pPr algn="ctr"/>
            <a:r>
              <a:rPr lang="en-US" i="1" dirty="0" err="1">
                <a:solidFill>
                  <a:srgbClr val="C00000"/>
                </a:solidFill>
              </a:rPr>
              <a:t>A.Timoshenko</a:t>
            </a:r>
            <a:r>
              <a:rPr lang="en-US" i="1" dirty="0">
                <a:solidFill>
                  <a:srgbClr val="C00000"/>
                </a:solidFill>
              </a:rPr>
              <a:t>, </a:t>
            </a:r>
            <a:r>
              <a:rPr lang="en-US" i="1" dirty="0" err="1">
                <a:solidFill>
                  <a:srgbClr val="C00000"/>
                </a:solidFill>
              </a:rPr>
              <a:t>D.Finogeev</a:t>
            </a:r>
            <a:r>
              <a:rPr lang="en-US" i="1" dirty="0">
                <a:solidFill>
                  <a:srgbClr val="C00000"/>
                </a:solidFill>
              </a:rPr>
              <a:t>, </a:t>
            </a:r>
            <a:r>
              <a:rPr lang="en-US" i="1" dirty="0" err="1">
                <a:solidFill>
                  <a:srgbClr val="C00000"/>
                </a:solidFill>
              </a:rPr>
              <a:t>M.Golubeva</a:t>
            </a:r>
            <a:r>
              <a:rPr lang="en-US" i="1" dirty="0">
                <a:solidFill>
                  <a:srgbClr val="C00000"/>
                </a:solidFill>
              </a:rPr>
              <a:t>, </a:t>
            </a:r>
            <a:r>
              <a:rPr lang="en-US" i="1" dirty="0" err="1">
                <a:solidFill>
                  <a:srgbClr val="C00000"/>
                </a:solidFill>
              </a:rPr>
              <a:t>F.Guber</a:t>
            </a:r>
            <a:r>
              <a:rPr lang="en-US" i="1" dirty="0">
                <a:solidFill>
                  <a:srgbClr val="C00000"/>
                </a:solidFill>
              </a:rPr>
              <a:t>, </a:t>
            </a:r>
            <a:r>
              <a:rPr lang="en-US" i="1" dirty="0" err="1">
                <a:solidFill>
                  <a:srgbClr val="C00000"/>
                </a:solidFill>
              </a:rPr>
              <a:t>A.Ivashkin</a:t>
            </a:r>
            <a:r>
              <a:rPr lang="en-US" i="1" dirty="0">
                <a:solidFill>
                  <a:srgbClr val="C00000"/>
                </a:solidFill>
              </a:rPr>
              <a:t>, </a:t>
            </a:r>
            <a:r>
              <a:rPr lang="en-US" i="1" dirty="0" err="1">
                <a:solidFill>
                  <a:srgbClr val="C00000"/>
                </a:solidFill>
              </a:rPr>
              <a:t>A.Izvestny</a:t>
            </a:r>
            <a:r>
              <a:rPr lang="en-US" i="1" dirty="0">
                <a:solidFill>
                  <a:srgbClr val="C00000"/>
                </a:solidFill>
              </a:rPr>
              <a:t>, </a:t>
            </a:r>
            <a:r>
              <a:rPr lang="en-US" i="1" dirty="0" err="1">
                <a:solidFill>
                  <a:srgbClr val="C00000"/>
                </a:solidFill>
              </a:rPr>
              <a:t>S.Morozov</a:t>
            </a:r>
            <a:r>
              <a:rPr lang="en-US" i="1" dirty="0">
                <a:solidFill>
                  <a:srgbClr val="C00000"/>
                </a:solidFill>
              </a:rPr>
              <a:t> and </a:t>
            </a:r>
            <a:r>
              <a:rPr lang="en-US" i="1" dirty="0" err="1">
                <a:solidFill>
                  <a:srgbClr val="C00000"/>
                </a:solidFill>
              </a:rPr>
              <a:t>O.Petukhov</a:t>
            </a:r>
            <a:endParaRPr lang="en-US" i="1" dirty="0">
              <a:solidFill>
                <a:srgbClr val="C00000"/>
              </a:solidFill>
            </a:endParaRPr>
          </a:p>
          <a:p>
            <a:endParaRPr lang="en-US" dirty="0"/>
          </a:p>
        </p:txBody>
      </p:sp>
      <p:pic>
        <p:nvPicPr>
          <p:cNvPr id="6" name="Рисунок 5">
            <a:extLst>
              <a:ext uri="{FF2B5EF4-FFF2-40B4-BE49-F238E27FC236}">
                <a16:creationId xmlns:a16="http://schemas.microsoft.com/office/drawing/2014/main" id="{C78DBAF5-81B0-4D57-A3E6-A1B1AC9B12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7298" y="359000"/>
            <a:ext cx="1762506" cy="2425959"/>
          </a:xfrm>
          <a:prstGeom prst="rect">
            <a:avLst/>
          </a:prstGeom>
        </p:spPr>
      </p:pic>
      <p:pic>
        <p:nvPicPr>
          <p:cNvPr id="7" name="Рисунок 4">
            <a:extLst>
              <a:ext uri="{FF2B5EF4-FFF2-40B4-BE49-F238E27FC236}">
                <a16:creationId xmlns:a16="http://schemas.microsoft.com/office/drawing/2014/main" id="{C9348C89-B97D-4164-9CC2-DC4B093BC854}"/>
              </a:ext>
            </a:extLst>
          </p:cNvPr>
          <p:cNvPicPr>
            <a:picLocks noChangeAspect="1"/>
          </p:cNvPicPr>
          <p:nvPr/>
        </p:nvPicPr>
        <p:blipFill>
          <a:blip r:embed="rId3">
            <a:extLst>
              <a:ext uri="{28A0092B-C50C-407E-A947-70E740481C1C}">
                <a14:useLocalDpi xmlns:a14="http://schemas.microsoft.com/office/drawing/2010/main" val="0"/>
              </a:ext>
            </a:extLst>
          </a:blip>
          <a:srcRect l="8485" t="31082" r="11897" b="31760"/>
          <a:stretch>
            <a:fillRect/>
          </a:stretch>
        </p:blipFill>
        <p:spPr bwMode="auto">
          <a:xfrm>
            <a:off x="9835423" y="2935830"/>
            <a:ext cx="22662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8" name="Прямоугольник 7">
                <a:extLst>
                  <a:ext uri="{FF2B5EF4-FFF2-40B4-BE49-F238E27FC236}">
                    <a16:creationId xmlns:a16="http://schemas.microsoft.com/office/drawing/2014/main" id="{4282F7F7-DFFA-460B-80EA-B93407C26338}"/>
                  </a:ext>
                </a:extLst>
              </p:cNvPr>
              <p:cNvSpPr/>
              <p:nvPr/>
            </p:nvSpPr>
            <p:spPr>
              <a:xfrm>
                <a:off x="90321" y="1571979"/>
                <a:ext cx="9583614" cy="4987776"/>
              </a:xfrm>
              <a:prstGeom prst="rect">
                <a:avLst/>
              </a:prstGeom>
            </p:spPr>
            <p:txBody>
              <a:bodyPr wrap="square">
                <a:spAutoFit/>
              </a:bodyPr>
              <a:lstStyle/>
              <a:p>
                <a:pPr algn="just"/>
                <a:r>
                  <a:rPr lang="en-US" dirty="0">
                    <a:solidFill>
                      <a:srgbClr val="000000"/>
                    </a:solidFill>
                    <a:latin typeface="Arial" panose="020B0604020202020204" pitchFamily="34" charset="0"/>
                    <a:cs typeface="Arial" panose="020B0604020202020204" pitchFamily="34" charset="0"/>
                  </a:rPr>
                  <a:t>A new heavy ions facility NICA is now under construction in </a:t>
                </a:r>
                <a:r>
                  <a:rPr lang="en-US" dirty="0" err="1">
                    <a:solidFill>
                      <a:srgbClr val="000000"/>
                    </a:solidFill>
                    <a:latin typeface="Arial" panose="020B0604020202020204" pitchFamily="34" charset="0"/>
                    <a:cs typeface="Arial" panose="020B0604020202020204" pitchFamily="34" charset="0"/>
                  </a:rPr>
                  <a:t>Dubna</a:t>
                </a:r>
                <a:r>
                  <a:rPr lang="en-US" dirty="0">
                    <a:solidFill>
                      <a:srgbClr val="000000"/>
                    </a:solidFill>
                    <a:latin typeface="Arial" panose="020B0604020202020204" pitchFamily="34" charset="0"/>
                    <a:cs typeface="Arial" panose="020B0604020202020204" pitchFamily="34" charset="0"/>
                  </a:rPr>
                  <a:t>, Russia. Multi-Purpose Detector, MPD/NICA is intended for the study of the dense baryonic matter. Forward hadron calorimeter (FHCAL) is crucial element of MPD. </a:t>
                </a:r>
                <a:r>
                  <a:rPr lang="en-US" dirty="0">
                    <a:latin typeface="Arial" panose="020B0604020202020204" pitchFamily="34" charset="0"/>
                    <a:cs typeface="Arial" panose="020B0604020202020204" pitchFamily="34" charset="0"/>
                  </a:rPr>
                  <a:t>Its main purpose is to provide an experimental measurement of a heavy-ion collision centrality and orientation of its reaction plane.</a:t>
                </a:r>
              </a:p>
              <a:p>
                <a:pPr algn="just"/>
                <a:endParaRPr lang="ru-RU" dirty="0">
                  <a:solidFill>
                    <a:srgbClr val="000000"/>
                  </a:solidFill>
                  <a:latin typeface="Arial" panose="020B0604020202020204" pitchFamily="34" charset="0"/>
                  <a:cs typeface="Arial" panose="020B0604020202020204" pitchFamily="34" charset="0"/>
                </a:endParaRPr>
              </a:p>
              <a:p>
                <a:pPr algn="just"/>
                <a:r>
                  <a:rPr lang="en-US" altLang="ru-RU" dirty="0" err="1">
                    <a:latin typeface="Arial" panose="020B0604020202020204" pitchFamily="34" charset="0"/>
                    <a:cs typeface="Arial" panose="020B0604020202020204" pitchFamily="34" charset="0"/>
                  </a:rPr>
                  <a:t>FHCal</a:t>
                </a:r>
                <a:r>
                  <a:rPr lang="en-US" altLang="ru-RU" dirty="0">
                    <a:latin typeface="Arial" panose="020B0604020202020204" pitchFamily="34" charset="0"/>
                    <a:cs typeface="Arial" panose="020B0604020202020204" pitchFamily="34" charset="0"/>
                  </a:rPr>
                  <a:t> is intended for the determination of the collision geometry at MPD/NICA. It has fine segmentation in both transverse and longitudinal directions.  The </a:t>
                </a:r>
                <a:r>
                  <a:rPr lang="en-US" altLang="ru-RU" dirty="0" err="1">
                    <a:latin typeface="Arial" panose="020B0604020202020204" pitchFamily="34" charset="0"/>
                    <a:cs typeface="Arial" panose="020B0604020202020204" pitchFamily="34" charset="0"/>
                  </a:rPr>
                  <a:t>FHCal</a:t>
                </a:r>
                <a:r>
                  <a:rPr lang="en-US" altLang="ru-RU" dirty="0">
                    <a:latin typeface="Arial" panose="020B0604020202020204" pitchFamily="34" charset="0"/>
                    <a:cs typeface="Arial" panose="020B0604020202020204" pitchFamily="34" charset="0"/>
                  </a:rPr>
                  <a:t> modules have 4 interaction lengths that is sufficient for the detection of the spectators with energies up to 6 GeV. The longitudinal segmentation in 7 sections ensures the uniformity of the light collection along the module and the measurement of the profile of hadron shower. </a:t>
                </a:r>
                <a:r>
                  <a:rPr lang="en-US" kern="0" dirty="0">
                    <a:latin typeface="Arial" panose="020B0604020202020204" pitchFamily="34" charset="0"/>
                    <a:cs typeface="Arial" panose="020B0604020202020204" pitchFamily="34" charset="0"/>
                  </a:rPr>
                  <a:t>According to simulation, the sampling fluctuations provide the energy resolution of calorimeter as: </a:t>
                </a:r>
                <a14:m>
                  <m:oMath xmlns:m="http://schemas.openxmlformats.org/officeDocument/2006/math">
                    <m:f>
                      <m:fPr>
                        <m:ctrlPr>
                          <a:rPr lang="en-US" b="1" i="1" kern="0">
                            <a:latin typeface="Cambria Math" panose="02040503050406030204" pitchFamily="18" charset="0"/>
                          </a:rPr>
                        </m:ctrlPr>
                      </m:fPr>
                      <m:num>
                        <m:r>
                          <a:rPr lang="el-GR" b="1" i="1" kern="0">
                            <a:latin typeface="Cambria Math" panose="02040503050406030204" pitchFamily="18" charset="0"/>
                          </a:rPr>
                          <m:t>𝝈</m:t>
                        </m:r>
                        <m:r>
                          <a:rPr lang="en-US" b="1" i="1" kern="0" baseline="-25000">
                            <a:latin typeface="Cambria Math" panose="02040503050406030204" pitchFamily="18" charset="0"/>
                          </a:rPr>
                          <m:t>𝑬</m:t>
                        </m:r>
                      </m:num>
                      <m:den>
                        <m:r>
                          <a:rPr lang="en-US" b="1" i="1" kern="0">
                            <a:latin typeface="Cambria Math" panose="02040503050406030204" pitchFamily="18" charset="0"/>
                          </a:rPr>
                          <m:t>𝑬</m:t>
                        </m:r>
                      </m:den>
                    </m:f>
                    <m:r>
                      <a:rPr lang="en-US" b="1" kern="0">
                        <a:latin typeface="Cambria Math" panose="02040503050406030204" pitchFamily="18" charset="0"/>
                      </a:rPr>
                      <m:t>~</m:t>
                    </m:r>
                    <m:f>
                      <m:fPr>
                        <m:ctrlPr>
                          <a:rPr lang="en-US" b="1" i="1" kern="0" dirty="0">
                            <a:latin typeface="Cambria Math" panose="02040503050406030204" pitchFamily="18" charset="0"/>
                          </a:rPr>
                        </m:ctrlPr>
                      </m:fPr>
                      <m:num>
                        <m:r>
                          <a:rPr lang="en-US" b="1" i="1" kern="0" dirty="0">
                            <a:latin typeface="Cambria Math" panose="02040503050406030204" pitchFamily="18" charset="0"/>
                          </a:rPr>
                          <m:t>𝟓𝟓</m:t>
                        </m:r>
                        <m:r>
                          <a:rPr lang="en-US" b="1" i="1" kern="0" dirty="0">
                            <a:latin typeface="Cambria Math" panose="02040503050406030204" pitchFamily="18" charset="0"/>
                          </a:rPr>
                          <m:t>%</m:t>
                        </m:r>
                      </m:num>
                      <m:den>
                        <m:rad>
                          <m:radPr>
                            <m:degHide m:val="on"/>
                            <m:ctrlPr>
                              <a:rPr lang="en-US" b="1" i="1" kern="0" dirty="0">
                                <a:latin typeface="Cambria Math" panose="02040503050406030204" pitchFamily="18" charset="0"/>
                              </a:rPr>
                            </m:ctrlPr>
                          </m:radPr>
                          <m:deg/>
                          <m:e>
                            <m:r>
                              <a:rPr lang="en-US" b="1" i="1" kern="0" dirty="0">
                                <a:latin typeface="Cambria Math" panose="02040503050406030204" pitchFamily="18" charset="0"/>
                              </a:rPr>
                              <m:t>𝑬</m:t>
                            </m:r>
                            <m:r>
                              <a:rPr lang="en-US" b="1" i="1" kern="0" dirty="0">
                                <a:latin typeface="Cambria Math" panose="02040503050406030204" pitchFamily="18" charset="0"/>
                              </a:rPr>
                              <m:t>(</m:t>
                            </m:r>
                            <m:r>
                              <a:rPr lang="en-US" b="1" i="1" kern="0" dirty="0">
                                <a:latin typeface="Cambria Math" panose="02040503050406030204" pitchFamily="18" charset="0"/>
                              </a:rPr>
                              <m:t>𝑮𝒆𝑽</m:t>
                            </m:r>
                            <m:r>
                              <a:rPr lang="en-US" b="1" i="1" kern="0" dirty="0">
                                <a:latin typeface="Cambria Math" panose="02040503050406030204" pitchFamily="18" charset="0"/>
                              </a:rPr>
                              <m:t>)</m:t>
                            </m:r>
                          </m:e>
                        </m:rad>
                      </m:den>
                    </m:f>
                  </m:oMath>
                </a14:m>
                <a:r>
                  <a:rPr lang="en-US" kern="0" dirty="0">
                    <a:latin typeface="Arial" panose="020B0604020202020204" pitchFamily="34" charset="0"/>
                    <a:cs typeface="Arial" panose="020B0604020202020204" pitchFamily="34" charset="0"/>
                  </a:rPr>
                  <a:t>. </a:t>
                </a:r>
                <a:r>
                  <a:rPr lang="en-US" altLang="ru-RU" dirty="0">
                    <a:latin typeface="Arial" panose="020B0604020202020204" pitchFamily="34" charset="0"/>
                    <a:cs typeface="Arial" panose="020B0604020202020204" pitchFamily="34" charset="0"/>
                  </a:rPr>
                  <a:t>The procedure of the energy calibration of the modules with cosmic muons is now elaborating. The light yield of each longitudinal section is about 50 photoelectrons per minimum ionizing particle crossed the module. It allows the energy calibration of the </a:t>
                </a:r>
                <a:r>
                  <a:rPr lang="en-US" altLang="ru-RU" dirty="0" err="1">
                    <a:latin typeface="Arial" panose="020B0604020202020204" pitchFamily="34" charset="0"/>
                    <a:cs typeface="Arial" panose="020B0604020202020204" pitchFamily="34" charset="0"/>
                  </a:rPr>
                  <a:t>FHCal</a:t>
                </a:r>
                <a:r>
                  <a:rPr lang="en-US" altLang="ru-RU" dirty="0">
                    <a:latin typeface="Arial" panose="020B0604020202020204" pitchFamily="34" charset="0"/>
                    <a:cs typeface="Arial" panose="020B0604020202020204" pitchFamily="34" charset="0"/>
                  </a:rPr>
                  <a:t> modules with the cosmic muons during the calorimeter operation in MPD setup.</a:t>
                </a:r>
                <a:endParaRPr lang="ru-RU" altLang="ru-RU" dirty="0">
                  <a:latin typeface="Arial" panose="020B0604020202020204" pitchFamily="34" charset="0"/>
                  <a:cs typeface="Arial" panose="020B0604020202020204" pitchFamily="34" charset="0"/>
                </a:endParaRPr>
              </a:p>
              <a:p>
                <a:endParaRPr lang="ru-RU" dirty="0"/>
              </a:p>
            </p:txBody>
          </p:sp>
        </mc:Choice>
        <mc:Fallback>
          <p:sp>
            <p:nvSpPr>
              <p:cNvPr id="8" name="Прямоугольник 7">
                <a:extLst>
                  <a:ext uri="{FF2B5EF4-FFF2-40B4-BE49-F238E27FC236}">
                    <a16:creationId xmlns:a16="http://schemas.microsoft.com/office/drawing/2014/main" id="{4282F7F7-DFFA-460B-80EA-B93407C26338}"/>
                  </a:ext>
                </a:extLst>
              </p:cNvPr>
              <p:cNvSpPr>
                <a:spLocks noRot="1" noChangeAspect="1" noMove="1" noResize="1" noEditPoints="1" noAdjustHandles="1" noChangeArrowheads="1" noChangeShapeType="1" noTextEdit="1"/>
              </p:cNvSpPr>
              <p:nvPr/>
            </p:nvSpPr>
            <p:spPr>
              <a:xfrm>
                <a:off x="90321" y="1571979"/>
                <a:ext cx="9583614" cy="4987776"/>
              </a:xfrm>
              <a:prstGeom prst="rect">
                <a:avLst/>
              </a:prstGeom>
              <a:blipFill>
                <a:blip r:embed="rId4"/>
                <a:stretch>
                  <a:fillRect l="-573" t="-733" r="-509"/>
                </a:stretch>
              </a:blipFill>
            </p:spPr>
            <p:txBody>
              <a:bodyPr/>
              <a:lstStyle/>
              <a:p>
                <a:r>
                  <a:rPr lang="ru-RU">
                    <a:noFill/>
                  </a:rPr>
                  <a:t> </a:t>
                </a:r>
              </a:p>
            </p:txBody>
          </p:sp>
        </mc:Fallback>
      </mc:AlternateContent>
      <p:grpSp>
        <p:nvGrpSpPr>
          <p:cNvPr id="9" name="Группа 8">
            <a:extLst>
              <a:ext uri="{FF2B5EF4-FFF2-40B4-BE49-F238E27FC236}">
                <a16:creationId xmlns:a16="http://schemas.microsoft.com/office/drawing/2014/main" id="{50756AC9-6568-4054-8AF8-F02F43F24DD3}"/>
              </a:ext>
            </a:extLst>
          </p:cNvPr>
          <p:cNvGrpSpPr/>
          <p:nvPr/>
        </p:nvGrpSpPr>
        <p:grpSpPr>
          <a:xfrm>
            <a:off x="9835423" y="4163919"/>
            <a:ext cx="2266256" cy="893273"/>
            <a:chOff x="1227501" y="30063934"/>
            <a:chExt cx="4024362" cy="1440000"/>
          </a:xfrm>
        </p:grpSpPr>
        <p:pic>
          <p:nvPicPr>
            <p:cNvPr id="10" name="Рисунок 9">
              <a:extLst>
                <a:ext uri="{FF2B5EF4-FFF2-40B4-BE49-F238E27FC236}">
                  <a16:creationId xmlns:a16="http://schemas.microsoft.com/office/drawing/2014/main" id="{31C90FB4-DA95-4A96-B60D-6CC3550E2555}"/>
                </a:ext>
              </a:extLst>
            </p:cNvPr>
            <p:cNvPicPr>
              <a:picLocks noChangeAspect="1"/>
            </p:cNvPicPr>
            <p:nvPr/>
          </p:nvPicPr>
          <p:blipFill>
            <a:blip r:embed="rId5"/>
            <a:stretch>
              <a:fillRect/>
            </a:stretch>
          </p:blipFill>
          <p:spPr>
            <a:xfrm>
              <a:off x="1227501" y="30063934"/>
              <a:ext cx="1216495" cy="1440000"/>
            </a:xfrm>
            <a:prstGeom prst="rect">
              <a:avLst/>
            </a:prstGeom>
          </p:spPr>
        </p:pic>
        <p:pic>
          <p:nvPicPr>
            <p:cNvPr id="11" name="Рисунок 10">
              <a:extLst>
                <a:ext uri="{FF2B5EF4-FFF2-40B4-BE49-F238E27FC236}">
                  <a16:creationId xmlns:a16="http://schemas.microsoft.com/office/drawing/2014/main" id="{F18315F6-426A-4113-8997-78193D639F69}"/>
                </a:ext>
              </a:extLst>
            </p:cNvPr>
            <p:cNvPicPr>
              <a:picLocks noChangeAspect="1"/>
            </p:cNvPicPr>
            <p:nvPr/>
          </p:nvPicPr>
          <p:blipFill>
            <a:blip r:embed="rId6"/>
            <a:stretch>
              <a:fillRect/>
            </a:stretch>
          </p:blipFill>
          <p:spPr>
            <a:xfrm>
              <a:off x="2443996" y="30063934"/>
              <a:ext cx="2807867" cy="1440000"/>
            </a:xfrm>
            <a:prstGeom prst="rect">
              <a:avLst/>
            </a:prstGeom>
          </p:spPr>
        </p:pic>
      </p:grpSp>
      <p:pic>
        <p:nvPicPr>
          <p:cNvPr id="12" name="Рисунок 11">
            <a:extLst>
              <a:ext uri="{FF2B5EF4-FFF2-40B4-BE49-F238E27FC236}">
                <a16:creationId xmlns:a16="http://schemas.microsoft.com/office/drawing/2014/main" id="{A0BF7178-8FE6-493C-8CA5-FAFCC6FA6D0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48607" y="5252996"/>
            <a:ext cx="1323522" cy="1405063"/>
          </a:xfrm>
          <a:prstGeom prst="rect">
            <a:avLst/>
          </a:prstGeom>
        </p:spPr>
      </p:pic>
    </p:spTree>
    <p:extLst>
      <p:ext uri="{BB962C8B-B14F-4D97-AF65-F5344CB8AC3E}">
        <p14:creationId xmlns:p14="http://schemas.microsoft.com/office/powerpoint/2010/main" val="42432499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256</Words>
  <Application>Microsoft Office PowerPoint</Application>
  <PresentationFormat>Широкоэкранный</PresentationFormat>
  <Paragraphs>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Calibri Light</vt:lpstr>
      <vt:lpstr>Cambria Math</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Timoshenko Nastya</dc:creator>
  <cp:lastModifiedBy>Timoshenko Nastya</cp:lastModifiedBy>
  <cp:revision>4</cp:revision>
  <dcterms:created xsi:type="dcterms:W3CDTF">2018-05-23T21:21:23Z</dcterms:created>
  <dcterms:modified xsi:type="dcterms:W3CDTF">2018-05-23T22:04:15Z</dcterms:modified>
</cp:coreProperties>
</file>