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0E48D-3CD5-EC44-A443-D93339EF564A}" type="datetimeFigureOut">
              <a:rPr lang="en-US" smtClean="0"/>
              <a:t>22/05/18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DB119-4763-AE40-B6DF-0F8240C87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1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DE0F2-2833-034B-B411-CD440E9C4719}" type="datetimeFigureOut">
              <a:rPr lang="en-US" smtClean="0"/>
              <a:t>22/05/18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B0A14-63CE-A042-9EF9-8B7C5214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B8A6-816D-834E-9E4E-9C3FBE84489D}" type="datetime1">
              <a:rPr lang="en-US" smtClean="0"/>
              <a:t>22/05/18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6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99AC-7EF7-B141-8C92-6DF80EA3AB33}" type="datetime1">
              <a:rPr lang="en-US" smtClean="0"/>
              <a:t>22/05/18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5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17E9-9A35-544F-AB22-66B09E0C9924}" type="datetime1">
              <a:rPr lang="en-US" smtClean="0"/>
              <a:t>22/05/18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4FB2-035B-E847-B936-9FCE78FD515D}" type="datetime1">
              <a:rPr lang="en-US" smtClean="0"/>
              <a:t>22/05/18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0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E5C0-10F2-0040-AC46-8E189C0D723E}" type="datetime1">
              <a:rPr lang="en-US" smtClean="0"/>
              <a:t>22/05/18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8308-D353-4C41-912A-DCEAB1D34DA2}" type="datetime1">
              <a:rPr lang="en-US" smtClean="0"/>
              <a:t>22/05/18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F13A-DC73-CA4A-AE04-414782145179}" type="datetime1">
              <a:rPr lang="en-US" smtClean="0"/>
              <a:t>22/05/18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8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E0C3-3EE6-1949-A13C-391958289A3E}" type="datetime1">
              <a:rPr lang="en-US" smtClean="0"/>
              <a:t>22/05/18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0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2182-098D-6C47-9574-5E7E3E76EF68}" type="datetime1">
              <a:rPr lang="en-US" smtClean="0"/>
              <a:t>22/05/18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9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3D2B-6779-AE45-A2F9-69B7F3535A96}" type="datetime1">
              <a:rPr lang="en-US" smtClean="0"/>
              <a:t>22/05/18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7BBD-EB6F-0441-81A6-3C6EC3715B18}" type="datetime1">
              <a:rPr lang="en-US" smtClean="0"/>
              <a:t>22/05/18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3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DBC94-39F3-B540-A3C4-DACABF627276}" type="datetime1">
              <a:rPr lang="en-US" smtClean="0"/>
              <a:t>22/05/18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C. Sbarra (INFN-BO) for the ATLAS-LUCID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5F22-7742-334A-A65C-FF921EB1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2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38" y="915335"/>
            <a:ext cx="3365828" cy="28407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672" y="8505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LUCID-2 Detector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370" y="1296872"/>
            <a:ext cx="4758010" cy="49213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Upgrade of main ATLAS luminosity monitor, targeted for LHC run II and III (25 ns bunch spacing, large pileup):</a:t>
            </a:r>
          </a:p>
          <a:p>
            <a:r>
              <a:rPr lang="en-US" dirty="0" smtClean="0"/>
              <a:t>Use quartz fibers  + </a:t>
            </a:r>
            <a:r>
              <a:rPr lang="en-US" dirty="0" smtClean="0">
                <a:solidFill>
                  <a:srgbClr val="0000FF"/>
                </a:solidFill>
              </a:rPr>
              <a:t>quartz window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00FF"/>
                </a:solidFill>
              </a:rPr>
              <a:t>PMTs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00FF"/>
                </a:solidFill>
              </a:rPr>
              <a:t>Cherenkov</a:t>
            </a:r>
            <a:r>
              <a:rPr lang="en-US" dirty="0" smtClean="0"/>
              <a:t> radiator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Custom electronics </a:t>
            </a:r>
            <a:r>
              <a:rPr lang="en-US" dirty="0" smtClean="0"/>
              <a:t>for early signal digitalization, discrimination and integration</a:t>
            </a:r>
          </a:p>
          <a:p>
            <a:r>
              <a:rPr lang="en-US" dirty="0" smtClean="0"/>
              <a:t>PMT gain </a:t>
            </a:r>
            <a:r>
              <a:rPr lang="en-US" dirty="0" smtClean="0">
                <a:solidFill>
                  <a:srgbClr val="0000FF"/>
                </a:solidFill>
              </a:rPr>
              <a:t>calibration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b</a:t>
            </a:r>
            <a:r>
              <a:rPr lang="en-US" dirty="0" smtClean="0"/>
              <a:t>ased on </a:t>
            </a:r>
            <a:r>
              <a:rPr lang="en-US" baseline="30000" dirty="0" smtClean="0">
                <a:solidFill>
                  <a:srgbClr val="0000FF"/>
                </a:solidFill>
              </a:rPr>
              <a:t>207</a:t>
            </a:r>
            <a:r>
              <a:rPr lang="en-US" dirty="0" smtClean="0">
                <a:solidFill>
                  <a:srgbClr val="0000FF"/>
                </a:solidFill>
              </a:rPr>
              <a:t>Bi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sources placed on the PMT window (~1 MeV electrons from internal conversion)</a:t>
            </a:r>
          </a:p>
          <a:p>
            <a:r>
              <a:rPr lang="en-US" dirty="0" smtClean="0"/>
              <a:t>Response stability over wide pileup range and time by comparing different algorithms and detectors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precision</a:t>
            </a:r>
            <a:r>
              <a:rPr lang="en-US" dirty="0" smtClean="0">
                <a:sym typeface="Wingdings"/>
              </a:rPr>
              <a:t> on integrated luminosity measurement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better than 2.5%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47823" y="6199216"/>
            <a:ext cx="4048355" cy="522260"/>
          </a:xfrm>
        </p:spPr>
        <p:txBody>
          <a:bodyPr/>
          <a:lstStyle/>
          <a:p>
            <a:r>
              <a:rPr lang="en-US" sz="1400" dirty="0" smtClean="0"/>
              <a:t>C. Sbarra (INFN-BO) for the ATLAS-LUCID group</a:t>
            </a:r>
            <a:endParaRPr lang="en-US" sz="1400" dirty="0"/>
          </a:p>
        </p:txBody>
      </p:sp>
      <p:pic>
        <p:nvPicPr>
          <p:cNvPr id="5" name="Picture 4" descr="Screen Shot 2018-05-22 at 15.08.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914" y="37916"/>
            <a:ext cx="1277174" cy="1304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6" y="3812968"/>
            <a:ext cx="33909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4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LUCID-2 Detector</vt:lpstr>
    </vt:vector>
  </TitlesOfParts>
  <Manager/>
  <Company>INFN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LUCID-2 Detector</dc:title>
  <dc:subject/>
  <dc:creator>carla sbarra</dc:creator>
  <cp:keywords/>
  <dc:description/>
  <cp:lastModifiedBy>carla sbarra</cp:lastModifiedBy>
  <cp:revision>7</cp:revision>
  <dcterms:created xsi:type="dcterms:W3CDTF">2018-05-22T12:42:13Z</dcterms:created>
  <dcterms:modified xsi:type="dcterms:W3CDTF">2018-05-22T14:43:35Z</dcterms:modified>
  <cp:category/>
</cp:coreProperties>
</file>