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5199975" cy="32399288"/>
  <p:notesSz cx="6858000" cy="9144000"/>
  <p:defaultTextStyle>
    <a:defPPr>
      <a:defRPr lang="de-DE"/>
    </a:defPPr>
    <a:lvl1pPr marL="0" algn="l" defTabSz="3289442" rtl="0" eaLnBrk="1" latinLnBrk="0" hangingPunct="1">
      <a:defRPr sz="6456" kern="1200">
        <a:solidFill>
          <a:schemeClr val="tx1"/>
        </a:solidFill>
        <a:latin typeface="+mn-lt"/>
        <a:ea typeface="+mn-ea"/>
        <a:cs typeface="+mn-cs"/>
      </a:defRPr>
    </a:lvl1pPr>
    <a:lvl2pPr marL="1644717" algn="l" defTabSz="3289442" rtl="0" eaLnBrk="1" latinLnBrk="0" hangingPunct="1">
      <a:defRPr sz="6456" kern="1200">
        <a:solidFill>
          <a:schemeClr val="tx1"/>
        </a:solidFill>
        <a:latin typeface="+mn-lt"/>
        <a:ea typeface="+mn-ea"/>
        <a:cs typeface="+mn-cs"/>
      </a:defRPr>
    </a:lvl2pPr>
    <a:lvl3pPr marL="3289442" algn="l" defTabSz="3289442" rtl="0" eaLnBrk="1" latinLnBrk="0" hangingPunct="1">
      <a:defRPr sz="6456" kern="1200">
        <a:solidFill>
          <a:schemeClr val="tx1"/>
        </a:solidFill>
        <a:latin typeface="+mn-lt"/>
        <a:ea typeface="+mn-ea"/>
        <a:cs typeface="+mn-cs"/>
      </a:defRPr>
    </a:lvl3pPr>
    <a:lvl4pPr marL="4934159" algn="l" defTabSz="3289442" rtl="0" eaLnBrk="1" latinLnBrk="0" hangingPunct="1">
      <a:defRPr sz="6456" kern="1200">
        <a:solidFill>
          <a:schemeClr val="tx1"/>
        </a:solidFill>
        <a:latin typeface="+mn-lt"/>
        <a:ea typeface="+mn-ea"/>
        <a:cs typeface="+mn-cs"/>
      </a:defRPr>
    </a:lvl4pPr>
    <a:lvl5pPr marL="6578880" algn="l" defTabSz="3289442" rtl="0" eaLnBrk="1" latinLnBrk="0" hangingPunct="1">
      <a:defRPr sz="6456" kern="1200">
        <a:solidFill>
          <a:schemeClr val="tx1"/>
        </a:solidFill>
        <a:latin typeface="+mn-lt"/>
        <a:ea typeface="+mn-ea"/>
        <a:cs typeface="+mn-cs"/>
      </a:defRPr>
    </a:lvl5pPr>
    <a:lvl6pPr marL="8223604" algn="l" defTabSz="3289442" rtl="0" eaLnBrk="1" latinLnBrk="0" hangingPunct="1">
      <a:defRPr sz="6456" kern="1200">
        <a:solidFill>
          <a:schemeClr val="tx1"/>
        </a:solidFill>
        <a:latin typeface="+mn-lt"/>
        <a:ea typeface="+mn-ea"/>
        <a:cs typeface="+mn-cs"/>
      </a:defRPr>
    </a:lvl6pPr>
    <a:lvl7pPr marL="9868325" algn="l" defTabSz="3289442" rtl="0" eaLnBrk="1" latinLnBrk="0" hangingPunct="1">
      <a:defRPr sz="6456" kern="1200">
        <a:solidFill>
          <a:schemeClr val="tx1"/>
        </a:solidFill>
        <a:latin typeface="+mn-lt"/>
        <a:ea typeface="+mn-ea"/>
        <a:cs typeface="+mn-cs"/>
      </a:defRPr>
    </a:lvl7pPr>
    <a:lvl8pPr marL="11513043" algn="l" defTabSz="3289442" rtl="0" eaLnBrk="1" latinLnBrk="0" hangingPunct="1">
      <a:defRPr sz="6456" kern="1200">
        <a:solidFill>
          <a:schemeClr val="tx1"/>
        </a:solidFill>
        <a:latin typeface="+mn-lt"/>
        <a:ea typeface="+mn-ea"/>
        <a:cs typeface="+mn-cs"/>
      </a:defRPr>
    </a:lvl8pPr>
    <a:lvl9pPr marL="13157764" algn="l" defTabSz="3289442" rtl="0" eaLnBrk="1" latinLnBrk="0" hangingPunct="1">
      <a:defRPr sz="64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84" autoAdjust="0"/>
    <p:restoredTop sz="98757" autoAdjust="0"/>
  </p:normalViewPr>
  <p:slideViewPr>
    <p:cSldViewPr snapToGrid="0" snapToObjects="1">
      <p:cViewPr>
        <p:scale>
          <a:sx n="90" d="100"/>
          <a:sy n="90" d="100"/>
        </p:scale>
        <p:origin x="-3762" y="-11724"/>
      </p:cViewPr>
      <p:guideLst>
        <p:guide orient="horz" pos="10205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89998" y="10064795"/>
            <a:ext cx="21419979" cy="694484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79996" y="18359598"/>
            <a:ext cx="17639983" cy="8279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7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59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3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31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9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7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05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63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1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06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8269982" y="1297483"/>
            <a:ext cx="5669994" cy="2764439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59999" y="1297483"/>
            <a:ext cx="16589984" cy="2764439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94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89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625" y="20819542"/>
            <a:ext cx="21419979" cy="6434860"/>
          </a:xfrm>
        </p:spPr>
        <p:txBody>
          <a:bodyPr anchor="t"/>
          <a:lstStyle>
            <a:lvl1pPr algn="l">
              <a:defRPr sz="13845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90625" y="13732210"/>
            <a:ext cx="21419979" cy="7087343"/>
          </a:xfrm>
        </p:spPr>
        <p:txBody>
          <a:bodyPr anchor="b"/>
          <a:lstStyle>
            <a:lvl1pPr marL="0" indent="0">
              <a:buNone/>
              <a:defRPr sz="6885">
                <a:solidFill>
                  <a:schemeClr val="tx1">
                    <a:tint val="75000"/>
                  </a:schemeClr>
                </a:solidFill>
              </a:defRPr>
            </a:lvl1pPr>
            <a:lvl2pPr marL="1579862" indent="0">
              <a:buNone/>
              <a:defRPr sz="6204">
                <a:solidFill>
                  <a:schemeClr val="tx1">
                    <a:tint val="75000"/>
                  </a:schemeClr>
                </a:solidFill>
              </a:defRPr>
            </a:lvl2pPr>
            <a:lvl3pPr marL="3159726" indent="0">
              <a:buNone/>
              <a:defRPr sz="5523">
                <a:solidFill>
                  <a:schemeClr val="tx1">
                    <a:tint val="75000"/>
                  </a:schemeClr>
                </a:solidFill>
              </a:defRPr>
            </a:lvl3pPr>
            <a:lvl4pPr marL="4739588" indent="0">
              <a:buNone/>
              <a:defRPr sz="4843">
                <a:solidFill>
                  <a:schemeClr val="tx1">
                    <a:tint val="75000"/>
                  </a:schemeClr>
                </a:solidFill>
              </a:defRPr>
            </a:lvl4pPr>
            <a:lvl5pPr marL="6319450" indent="0">
              <a:buNone/>
              <a:defRPr sz="4843">
                <a:solidFill>
                  <a:schemeClr val="tx1">
                    <a:tint val="75000"/>
                  </a:schemeClr>
                </a:solidFill>
              </a:defRPr>
            </a:lvl5pPr>
            <a:lvl6pPr marL="7899312" indent="0">
              <a:buNone/>
              <a:defRPr sz="4843">
                <a:solidFill>
                  <a:schemeClr val="tx1">
                    <a:tint val="75000"/>
                  </a:schemeClr>
                </a:solidFill>
              </a:defRPr>
            </a:lvl6pPr>
            <a:lvl7pPr marL="9479176" indent="0">
              <a:buNone/>
              <a:defRPr sz="4843">
                <a:solidFill>
                  <a:schemeClr val="tx1">
                    <a:tint val="75000"/>
                  </a:schemeClr>
                </a:solidFill>
              </a:defRPr>
            </a:lvl7pPr>
            <a:lvl8pPr marL="11059038" indent="0">
              <a:buNone/>
              <a:defRPr sz="4843">
                <a:solidFill>
                  <a:schemeClr val="tx1">
                    <a:tint val="75000"/>
                  </a:schemeClr>
                </a:solidFill>
              </a:defRPr>
            </a:lvl8pPr>
            <a:lvl9pPr marL="12638900" indent="0">
              <a:buNone/>
              <a:defRPr sz="48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43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59999" y="7559847"/>
            <a:ext cx="11129989" cy="21382032"/>
          </a:xfrm>
        </p:spPr>
        <p:txBody>
          <a:bodyPr/>
          <a:lstStyle>
            <a:lvl1pPr>
              <a:defRPr sz="9684"/>
            </a:lvl1pPr>
            <a:lvl2pPr>
              <a:defRPr sz="8322"/>
            </a:lvl2pPr>
            <a:lvl3pPr>
              <a:defRPr sz="6885"/>
            </a:lvl3pPr>
            <a:lvl4pPr>
              <a:defRPr sz="6204"/>
            </a:lvl4pPr>
            <a:lvl5pPr>
              <a:defRPr sz="6204"/>
            </a:lvl5pPr>
            <a:lvl6pPr>
              <a:defRPr sz="6204"/>
            </a:lvl6pPr>
            <a:lvl7pPr>
              <a:defRPr sz="6204"/>
            </a:lvl7pPr>
            <a:lvl8pPr>
              <a:defRPr sz="6204"/>
            </a:lvl8pPr>
            <a:lvl9pPr>
              <a:defRPr sz="6204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809987" y="7559847"/>
            <a:ext cx="11129989" cy="21382032"/>
          </a:xfrm>
        </p:spPr>
        <p:txBody>
          <a:bodyPr/>
          <a:lstStyle>
            <a:lvl1pPr>
              <a:defRPr sz="9684"/>
            </a:lvl1pPr>
            <a:lvl2pPr>
              <a:defRPr sz="8322"/>
            </a:lvl2pPr>
            <a:lvl3pPr>
              <a:defRPr sz="6885"/>
            </a:lvl3pPr>
            <a:lvl4pPr>
              <a:defRPr sz="6204"/>
            </a:lvl4pPr>
            <a:lvl5pPr>
              <a:defRPr sz="6204"/>
            </a:lvl5pPr>
            <a:lvl6pPr>
              <a:defRPr sz="6204"/>
            </a:lvl6pPr>
            <a:lvl7pPr>
              <a:defRPr sz="6204"/>
            </a:lvl7pPr>
            <a:lvl8pPr>
              <a:defRPr sz="6204"/>
            </a:lvl8pPr>
            <a:lvl9pPr>
              <a:defRPr sz="6204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65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60015" y="7252343"/>
            <a:ext cx="11134365" cy="3022432"/>
          </a:xfrm>
        </p:spPr>
        <p:txBody>
          <a:bodyPr anchor="b"/>
          <a:lstStyle>
            <a:lvl1pPr marL="0" indent="0">
              <a:buNone/>
              <a:defRPr sz="8322" b="1"/>
            </a:lvl1pPr>
            <a:lvl2pPr marL="1579862" indent="0">
              <a:buNone/>
              <a:defRPr sz="6885" b="1"/>
            </a:lvl2pPr>
            <a:lvl3pPr marL="3159726" indent="0">
              <a:buNone/>
              <a:defRPr sz="6204" b="1"/>
            </a:lvl3pPr>
            <a:lvl4pPr marL="4739588" indent="0">
              <a:buNone/>
              <a:defRPr sz="5523" b="1"/>
            </a:lvl4pPr>
            <a:lvl5pPr marL="6319450" indent="0">
              <a:buNone/>
              <a:defRPr sz="5523" b="1"/>
            </a:lvl5pPr>
            <a:lvl6pPr marL="7899312" indent="0">
              <a:buNone/>
              <a:defRPr sz="5523" b="1"/>
            </a:lvl6pPr>
            <a:lvl7pPr marL="9479176" indent="0">
              <a:buNone/>
              <a:defRPr sz="5523" b="1"/>
            </a:lvl7pPr>
            <a:lvl8pPr marL="11059038" indent="0">
              <a:buNone/>
              <a:defRPr sz="5523" b="1"/>
            </a:lvl8pPr>
            <a:lvl9pPr marL="12638900" indent="0">
              <a:buNone/>
              <a:defRPr sz="5523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60015" y="10274774"/>
            <a:ext cx="11134365" cy="18667092"/>
          </a:xfrm>
        </p:spPr>
        <p:txBody>
          <a:bodyPr/>
          <a:lstStyle>
            <a:lvl1pPr>
              <a:defRPr sz="8322"/>
            </a:lvl1pPr>
            <a:lvl2pPr>
              <a:defRPr sz="6885"/>
            </a:lvl2pPr>
            <a:lvl3pPr>
              <a:defRPr sz="6204"/>
            </a:lvl3pPr>
            <a:lvl4pPr>
              <a:defRPr sz="5523"/>
            </a:lvl4pPr>
            <a:lvl5pPr>
              <a:defRPr sz="5523"/>
            </a:lvl5pPr>
            <a:lvl6pPr>
              <a:defRPr sz="5523"/>
            </a:lvl6pPr>
            <a:lvl7pPr>
              <a:defRPr sz="5523"/>
            </a:lvl7pPr>
            <a:lvl8pPr>
              <a:defRPr sz="5523"/>
            </a:lvl8pPr>
            <a:lvl9pPr>
              <a:defRPr sz="552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2801240" y="7252343"/>
            <a:ext cx="11138738" cy="3022432"/>
          </a:xfrm>
        </p:spPr>
        <p:txBody>
          <a:bodyPr anchor="b"/>
          <a:lstStyle>
            <a:lvl1pPr marL="0" indent="0">
              <a:buNone/>
              <a:defRPr sz="8322" b="1"/>
            </a:lvl1pPr>
            <a:lvl2pPr marL="1579862" indent="0">
              <a:buNone/>
              <a:defRPr sz="6885" b="1"/>
            </a:lvl2pPr>
            <a:lvl3pPr marL="3159726" indent="0">
              <a:buNone/>
              <a:defRPr sz="6204" b="1"/>
            </a:lvl3pPr>
            <a:lvl4pPr marL="4739588" indent="0">
              <a:buNone/>
              <a:defRPr sz="5523" b="1"/>
            </a:lvl4pPr>
            <a:lvl5pPr marL="6319450" indent="0">
              <a:buNone/>
              <a:defRPr sz="5523" b="1"/>
            </a:lvl5pPr>
            <a:lvl6pPr marL="7899312" indent="0">
              <a:buNone/>
              <a:defRPr sz="5523" b="1"/>
            </a:lvl6pPr>
            <a:lvl7pPr marL="9479176" indent="0">
              <a:buNone/>
              <a:defRPr sz="5523" b="1"/>
            </a:lvl7pPr>
            <a:lvl8pPr marL="11059038" indent="0">
              <a:buNone/>
              <a:defRPr sz="5523" b="1"/>
            </a:lvl8pPr>
            <a:lvl9pPr marL="12638900" indent="0">
              <a:buNone/>
              <a:defRPr sz="5523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2801240" y="10274774"/>
            <a:ext cx="11138738" cy="18667092"/>
          </a:xfrm>
        </p:spPr>
        <p:txBody>
          <a:bodyPr/>
          <a:lstStyle>
            <a:lvl1pPr>
              <a:defRPr sz="8322"/>
            </a:lvl1pPr>
            <a:lvl2pPr>
              <a:defRPr sz="6885"/>
            </a:lvl2pPr>
            <a:lvl3pPr>
              <a:defRPr sz="6204"/>
            </a:lvl3pPr>
            <a:lvl4pPr>
              <a:defRPr sz="5523"/>
            </a:lvl4pPr>
            <a:lvl5pPr>
              <a:defRPr sz="5523"/>
            </a:lvl5pPr>
            <a:lvl6pPr>
              <a:defRPr sz="5523"/>
            </a:lvl6pPr>
            <a:lvl7pPr>
              <a:defRPr sz="5523"/>
            </a:lvl7pPr>
            <a:lvl8pPr>
              <a:defRPr sz="5523"/>
            </a:lvl8pPr>
            <a:lvl9pPr>
              <a:defRPr sz="552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33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23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1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15" y="1289978"/>
            <a:ext cx="8290619" cy="5489880"/>
          </a:xfrm>
        </p:spPr>
        <p:txBody>
          <a:bodyPr anchor="b"/>
          <a:lstStyle>
            <a:lvl1pPr algn="l">
              <a:defRPr sz="6885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52490" y="1289978"/>
            <a:ext cx="14087488" cy="27651896"/>
          </a:xfrm>
        </p:spPr>
        <p:txBody>
          <a:bodyPr/>
          <a:lstStyle>
            <a:lvl1pPr>
              <a:defRPr sz="11045"/>
            </a:lvl1pPr>
            <a:lvl2pPr>
              <a:defRPr sz="9684"/>
            </a:lvl2pPr>
            <a:lvl3pPr>
              <a:defRPr sz="8322"/>
            </a:lvl3pPr>
            <a:lvl4pPr>
              <a:defRPr sz="6885"/>
            </a:lvl4pPr>
            <a:lvl5pPr>
              <a:defRPr sz="6885"/>
            </a:lvl5pPr>
            <a:lvl6pPr>
              <a:defRPr sz="6885"/>
            </a:lvl6pPr>
            <a:lvl7pPr>
              <a:defRPr sz="6885"/>
            </a:lvl7pPr>
            <a:lvl8pPr>
              <a:defRPr sz="6885"/>
            </a:lvl8pPr>
            <a:lvl9pPr>
              <a:defRPr sz="6885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60015" y="6779857"/>
            <a:ext cx="8290619" cy="22162016"/>
          </a:xfrm>
        </p:spPr>
        <p:txBody>
          <a:bodyPr/>
          <a:lstStyle>
            <a:lvl1pPr marL="0" indent="0">
              <a:buNone/>
              <a:defRPr sz="4843"/>
            </a:lvl1pPr>
            <a:lvl2pPr marL="1579862" indent="0">
              <a:buNone/>
              <a:defRPr sz="4161"/>
            </a:lvl2pPr>
            <a:lvl3pPr marL="3159726" indent="0">
              <a:buNone/>
              <a:defRPr sz="3480"/>
            </a:lvl3pPr>
            <a:lvl4pPr marL="4739588" indent="0">
              <a:buNone/>
              <a:defRPr sz="3103"/>
            </a:lvl4pPr>
            <a:lvl5pPr marL="6319450" indent="0">
              <a:buNone/>
              <a:defRPr sz="3103"/>
            </a:lvl5pPr>
            <a:lvl6pPr marL="7899312" indent="0">
              <a:buNone/>
              <a:defRPr sz="3103"/>
            </a:lvl6pPr>
            <a:lvl7pPr marL="9479176" indent="0">
              <a:buNone/>
              <a:defRPr sz="3103"/>
            </a:lvl7pPr>
            <a:lvl8pPr marL="11059038" indent="0">
              <a:buNone/>
              <a:defRPr sz="3103"/>
            </a:lvl8pPr>
            <a:lvl9pPr marL="12638900" indent="0">
              <a:buNone/>
              <a:defRPr sz="310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7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9371" y="22679511"/>
            <a:ext cx="15119985" cy="2677445"/>
          </a:xfrm>
        </p:spPr>
        <p:txBody>
          <a:bodyPr anchor="b"/>
          <a:lstStyle>
            <a:lvl1pPr algn="l">
              <a:defRPr sz="6885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39371" y="2894935"/>
            <a:ext cx="15119985" cy="19439573"/>
          </a:xfrm>
        </p:spPr>
        <p:txBody>
          <a:bodyPr/>
          <a:lstStyle>
            <a:lvl1pPr marL="0" indent="0">
              <a:buNone/>
              <a:defRPr sz="11045"/>
            </a:lvl1pPr>
            <a:lvl2pPr marL="1579862" indent="0">
              <a:buNone/>
              <a:defRPr sz="9684"/>
            </a:lvl2pPr>
            <a:lvl3pPr marL="3159726" indent="0">
              <a:buNone/>
              <a:defRPr sz="8322"/>
            </a:lvl3pPr>
            <a:lvl4pPr marL="4739588" indent="0">
              <a:buNone/>
              <a:defRPr sz="6885"/>
            </a:lvl4pPr>
            <a:lvl5pPr marL="6319450" indent="0">
              <a:buNone/>
              <a:defRPr sz="6885"/>
            </a:lvl5pPr>
            <a:lvl6pPr marL="7899312" indent="0">
              <a:buNone/>
              <a:defRPr sz="6885"/>
            </a:lvl6pPr>
            <a:lvl7pPr marL="9479176" indent="0">
              <a:buNone/>
              <a:defRPr sz="6885"/>
            </a:lvl7pPr>
            <a:lvl8pPr marL="11059038" indent="0">
              <a:buNone/>
              <a:defRPr sz="6885"/>
            </a:lvl8pPr>
            <a:lvl9pPr marL="12638900" indent="0">
              <a:buNone/>
              <a:defRPr sz="6885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39371" y="25356956"/>
            <a:ext cx="15119985" cy="3802413"/>
          </a:xfrm>
        </p:spPr>
        <p:txBody>
          <a:bodyPr/>
          <a:lstStyle>
            <a:lvl1pPr marL="0" indent="0">
              <a:buNone/>
              <a:defRPr sz="4843"/>
            </a:lvl1pPr>
            <a:lvl2pPr marL="1579862" indent="0">
              <a:buNone/>
              <a:defRPr sz="4161"/>
            </a:lvl2pPr>
            <a:lvl3pPr marL="3159726" indent="0">
              <a:buNone/>
              <a:defRPr sz="3480"/>
            </a:lvl3pPr>
            <a:lvl4pPr marL="4739588" indent="0">
              <a:buNone/>
              <a:defRPr sz="3103"/>
            </a:lvl4pPr>
            <a:lvl5pPr marL="6319450" indent="0">
              <a:buNone/>
              <a:defRPr sz="3103"/>
            </a:lvl5pPr>
            <a:lvl6pPr marL="7899312" indent="0">
              <a:buNone/>
              <a:defRPr sz="3103"/>
            </a:lvl6pPr>
            <a:lvl7pPr marL="9479176" indent="0">
              <a:buNone/>
              <a:defRPr sz="3103"/>
            </a:lvl7pPr>
            <a:lvl8pPr marL="11059038" indent="0">
              <a:buNone/>
              <a:defRPr sz="3103"/>
            </a:lvl8pPr>
            <a:lvl9pPr marL="12638900" indent="0">
              <a:buNone/>
              <a:defRPr sz="310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59999" y="1297473"/>
            <a:ext cx="22679978" cy="5399881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999" y="7559847"/>
            <a:ext cx="22679978" cy="21382032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59999" y="30029351"/>
            <a:ext cx="5879994" cy="172496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4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0526-7515-40E3-B178-4EE1A62A76EE}" type="datetimeFigureOut">
              <a:rPr lang="de-DE" smtClean="0"/>
              <a:t>19.05.2018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09992" y="30029351"/>
            <a:ext cx="7979992" cy="172496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4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8059982" y="30029351"/>
            <a:ext cx="5879994" cy="172496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4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3F77-3E3D-4D79-B1BB-1641D67366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0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59726" rtl="0" eaLnBrk="1" latinLnBrk="0" hangingPunct="1">
        <a:spcBef>
          <a:spcPct val="0"/>
        </a:spcBef>
        <a:buNone/>
        <a:defRPr sz="152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4897" indent="-1184897" algn="l" defTabSz="3159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45" kern="1200">
          <a:solidFill>
            <a:schemeClr val="tx1"/>
          </a:solidFill>
          <a:latin typeface="+mn-lt"/>
          <a:ea typeface="+mn-ea"/>
          <a:cs typeface="+mn-cs"/>
        </a:defRPr>
      </a:lvl1pPr>
      <a:lvl2pPr marL="2567277" indent="-987414" algn="l" defTabSz="3159726" rtl="0" eaLnBrk="1" latinLnBrk="0" hangingPunct="1">
        <a:spcBef>
          <a:spcPct val="20000"/>
        </a:spcBef>
        <a:buFont typeface="Arial" panose="020B0604020202020204" pitchFamily="34" charset="0"/>
        <a:buChar char="–"/>
        <a:defRPr sz="9684" kern="1200">
          <a:solidFill>
            <a:schemeClr val="tx1"/>
          </a:solidFill>
          <a:latin typeface="+mn-lt"/>
          <a:ea typeface="+mn-ea"/>
          <a:cs typeface="+mn-cs"/>
        </a:defRPr>
      </a:lvl2pPr>
      <a:lvl3pPr marL="3949657" indent="-789931" algn="l" defTabSz="3159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8322" kern="1200">
          <a:solidFill>
            <a:schemeClr val="tx1"/>
          </a:solidFill>
          <a:latin typeface="+mn-lt"/>
          <a:ea typeface="+mn-ea"/>
          <a:cs typeface="+mn-cs"/>
        </a:defRPr>
      </a:lvl3pPr>
      <a:lvl4pPr marL="5529519" indent="-789931" algn="l" defTabSz="3159726" rtl="0" eaLnBrk="1" latinLnBrk="0" hangingPunct="1">
        <a:spcBef>
          <a:spcPct val="20000"/>
        </a:spcBef>
        <a:buFont typeface="Arial" panose="020B0604020202020204" pitchFamily="34" charset="0"/>
        <a:buChar char="–"/>
        <a:defRPr sz="6885" kern="1200">
          <a:solidFill>
            <a:schemeClr val="tx1"/>
          </a:solidFill>
          <a:latin typeface="+mn-lt"/>
          <a:ea typeface="+mn-ea"/>
          <a:cs typeface="+mn-cs"/>
        </a:defRPr>
      </a:lvl4pPr>
      <a:lvl5pPr marL="7109382" indent="-789931" algn="l" defTabSz="3159726" rtl="0" eaLnBrk="1" latinLnBrk="0" hangingPunct="1">
        <a:spcBef>
          <a:spcPct val="20000"/>
        </a:spcBef>
        <a:buFont typeface="Arial" panose="020B0604020202020204" pitchFamily="34" charset="0"/>
        <a:buChar char="»"/>
        <a:defRPr sz="6885" kern="1200">
          <a:solidFill>
            <a:schemeClr val="tx1"/>
          </a:solidFill>
          <a:latin typeface="+mn-lt"/>
          <a:ea typeface="+mn-ea"/>
          <a:cs typeface="+mn-cs"/>
        </a:defRPr>
      </a:lvl5pPr>
      <a:lvl6pPr marL="8689245" indent="-789931" algn="l" defTabSz="3159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6885" kern="1200">
          <a:solidFill>
            <a:schemeClr val="tx1"/>
          </a:solidFill>
          <a:latin typeface="+mn-lt"/>
          <a:ea typeface="+mn-ea"/>
          <a:cs typeface="+mn-cs"/>
        </a:defRPr>
      </a:lvl6pPr>
      <a:lvl7pPr marL="10269107" indent="-789931" algn="l" defTabSz="3159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6885" kern="1200">
          <a:solidFill>
            <a:schemeClr val="tx1"/>
          </a:solidFill>
          <a:latin typeface="+mn-lt"/>
          <a:ea typeface="+mn-ea"/>
          <a:cs typeface="+mn-cs"/>
        </a:defRPr>
      </a:lvl7pPr>
      <a:lvl8pPr marL="11848970" indent="-789931" algn="l" defTabSz="3159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6885" kern="1200">
          <a:solidFill>
            <a:schemeClr val="tx1"/>
          </a:solidFill>
          <a:latin typeface="+mn-lt"/>
          <a:ea typeface="+mn-ea"/>
          <a:cs typeface="+mn-cs"/>
        </a:defRPr>
      </a:lvl8pPr>
      <a:lvl9pPr marL="13428832" indent="-789931" algn="l" defTabSz="3159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6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159726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1pPr>
      <a:lvl2pPr marL="1579862" algn="l" defTabSz="3159726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2pPr>
      <a:lvl3pPr marL="3159726" algn="l" defTabSz="3159726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3pPr>
      <a:lvl4pPr marL="4739588" algn="l" defTabSz="3159726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4pPr>
      <a:lvl5pPr marL="6319450" algn="l" defTabSz="3159726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5pPr>
      <a:lvl6pPr marL="7899312" algn="l" defTabSz="3159726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6pPr>
      <a:lvl7pPr marL="9479176" algn="l" defTabSz="3159726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7pPr>
      <a:lvl8pPr marL="11059038" algn="l" defTabSz="3159726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8pPr>
      <a:lvl9pPr marL="12638900" algn="l" defTabSz="3159726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emf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961774" y="5077539"/>
            <a:ext cx="10484169" cy="769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88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6063" cy="4004452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827071" y="30089138"/>
            <a:ext cx="23737038" cy="161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88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t="-3955" r="-1974" b="-9039"/>
          <a:stretch>
            <a:fillRect/>
          </a:stretch>
        </p:blipFill>
        <p:spPr bwMode="auto">
          <a:xfrm>
            <a:off x="20852761" y="30398132"/>
            <a:ext cx="2883051" cy="99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966063" y="602470"/>
            <a:ext cx="22233912" cy="230832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Towards the Development of Cooling Demonstrator of the CBM Silicon Tracking System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07474" y="3435564"/>
            <a:ext cx="19242650" cy="116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4875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87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87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87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87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4539" b="1" dirty="0">
                <a:solidFill>
                  <a:srgbClr val="FFFF00"/>
                </a:solidFill>
              </a:rPr>
              <a:t>Kshitij Agarwal</a:t>
            </a:r>
            <a:r>
              <a:rPr lang="fi-FI" altLang="de-DE" sz="4539" dirty="0">
                <a:solidFill>
                  <a:schemeClr val="bg1"/>
                </a:solidFill>
              </a:rPr>
              <a:t>, for the CBM Collaboration</a:t>
            </a:r>
            <a:endParaRPr lang="en-US" altLang="de-DE" sz="4539" i="1" baseline="30000" dirty="0">
              <a:solidFill>
                <a:schemeClr val="bg1"/>
              </a:solidFill>
            </a:endParaRPr>
          </a:p>
          <a:p>
            <a:pPr algn="ctr"/>
            <a:r>
              <a:rPr lang="en-US" altLang="de-DE" sz="2422" i="1" dirty="0">
                <a:solidFill>
                  <a:schemeClr val="bg1"/>
                </a:solidFill>
              </a:rPr>
              <a:t>Eberhard Karls Universität Tübingen, Tübingen, Germany</a:t>
            </a:r>
          </a:p>
        </p:txBody>
      </p:sp>
      <p:sp>
        <p:nvSpPr>
          <p:cNvPr id="15" name="Rechteck 14"/>
          <p:cNvSpPr/>
          <p:nvPr/>
        </p:nvSpPr>
        <p:spPr>
          <a:xfrm>
            <a:off x="2966063" y="13414739"/>
            <a:ext cx="10484169" cy="769404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88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966063" y="21751939"/>
            <a:ext cx="10484169" cy="769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88">
              <a:solidFill>
                <a:schemeClr val="bg1"/>
              </a:solidFill>
            </a:endParaRPr>
          </a:p>
        </p:txBody>
      </p:sp>
      <p:pic>
        <p:nvPicPr>
          <p:cNvPr id="17" name="Picture 10" descr="fair-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>
            <a:fillRect/>
          </a:stretch>
        </p:blipFill>
        <p:spPr bwMode="auto">
          <a:xfrm>
            <a:off x="1041957" y="30168620"/>
            <a:ext cx="2317137" cy="14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38"/>
          <p:cNvSpPr txBox="1">
            <a:spLocks noChangeArrowheads="1"/>
          </p:cNvSpPr>
          <p:nvPr/>
        </p:nvSpPr>
        <p:spPr bwMode="auto">
          <a:xfrm rot="16200000">
            <a:off x="-11271619" y="16575035"/>
            <a:ext cx="25570835" cy="13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832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Baryonic</a:t>
            </a:r>
            <a:r>
              <a:rPr lang="en-US" altLang="en-US" sz="832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32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en-US" altLang="en-US" sz="832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32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at </a:t>
            </a:r>
            <a:r>
              <a:rPr lang="en-US" altLang="en-US" sz="832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</a:p>
        </p:txBody>
      </p:sp>
      <p:sp>
        <p:nvSpPr>
          <p:cNvPr id="20" name="Rechteck 13"/>
          <p:cNvSpPr/>
          <p:nvPr/>
        </p:nvSpPr>
        <p:spPr>
          <a:xfrm>
            <a:off x="14007363" y="5077539"/>
            <a:ext cx="10484174" cy="769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88">
              <a:solidFill>
                <a:schemeClr val="bg1"/>
              </a:solidFill>
            </a:endParaRPr>
          </a:p>
        </p:txBody>
      </p:sp>
      <p:sp>
        <p:nvSpPr>
          <p:cNvPr id="21" name="Rechteck 13"/>
          <p:cNvSpPr/>
          <p:nvPr/>
        </p:nvSpPr>
        <p:spPr>
          <a:xfrm>
            <a:off x="14007368" y="13414741"/>
            <a:ext cx="10484169" cy="769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88">
              <a:solidFill>
                <a:schemeClr val="bg1"/>
              </a:solidFill>
            </a:endParaRPr>
          </a:p>
        </p:txBody>
      </p:sp>
      <p:sp>
        <p:nvSpPr>
          <p:cNvPr id="22" name="Rechteck 13"/>
          <p:cNvSpPr/>
          <p:nvPr/>
        </p:nvSpPr>
        <p:spPr>
          <a:xfrm>
            <a:off x="14007368" y="21754860"/>
            <a:ext cx="10484169" cy="769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88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059406" y="5674410"/>
            <a:ext cx="9867416" cy="7097175"/>
            <a:chOff x="4693837" y="14754340"/>
            <a:chExt cx="19483832" cy="8666374"/>
          </a:xfrm>
        </p:grpSpPr>
        <p:sp>
          <p:nvSpPr>
            <p:cNvPr id="29" name="Rectangle 28"/>
            <p:cNvSpPr/>
            <p:nvPr/>
          </p:nvSpPr>
          <p:spPr>
            <a:xfrm>
              <a:off x="9673405" y="22837864"/>
              <a:ext cx="4467605" cy="5828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15" i="1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Shape 17"/>
            <p:cNvSpPr txBox="1"/>
            <p:nvPr/>
          </p:nvSpPr>
          <p:spPr>
            <a:xfrm>
              <a:off x="4693837" y="14754340"/>
              <a:ext cx="19483832" cy="772137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pPr marL="259425" indent="-259425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de-DE" sz="2200" dirty="0"/>
                <a:t>CBM </a:t>
              </a:r>
              <a:r>
                <a:rPr lang="de-DE" sz="2200" dirty="0"/>
                <a:t>aims to explore regions of high-baryonic densities of QCD phase diagram</a:t>
              </a:r>
            </a:p>
            <a:p>
              <a:pPr marL="259425" indent="-259425" defTabSz="2139054">
                <a:lnSpc>
                  <a:spcPct val="125000"/>
                </a:lnSpc>
                <a:buFont typeface="Wingdings" panose="05000000000000000000" pitchFamily="2" charset="2"/>
                <a:buChar char="§"/>
                <a:tabLst>
                  <a:tab pos="3595915" algn="l"/>
                </a:tabLst>
              </a:pPr>
              <a:r>
                <a:rPr lang="de-DE" sz="2200" dirty="0"/>
                <a:t>Requires detection of rare </a:t>
              </a:r>
              <a:r>
                <a:rPr lang="de-DE" sz="2200" dirty="0"/>
                <a:t>probes	</a:t>
              </a:r>
              <a:endParaRPr lang="de-DE" sz="2200" dirty="0" smtClean="0"/>
            </a:p>
            <a:p>
              <a:pPr defTabSz="2139054">
                <a:lnSpc>
                  <a:spcPct val="125000"/>
                </a:lnSpc>
                <a:tabLst>
                  <a:tab pos="273050" algn="l"/>
                  <a:tab pos="801688" algn="l"/>
                </a:tabLst>
              </a:pPr>
              <a:r>
                <a:rPr lang="de-DE" sz="2200" dirty="0"/>
                <a:t>	</a:t>
              </a:r>
              <a:r>
                <a:rPr lang="de-DE" sz="2200" dirty="0" smtClean="0"/>
                <a:t>→ </a:t>
              </a:r>
              <a:r>
                <a:rPr lang="de-DE" sz="2200" dirty="0"/>
                <a:t>10</a:t>
              </a:r>
              <a:r>
                <a:rPr lang="de-DE" sz="2200" baseline="30000" dirty="0"/>
                <a:t>5</a:t>
              </a:r>
              <a:r>
                <a:rPr lang="de-DE" sz="2200" dirty="0"/>
                <a:t> – 10</a:t>
              </a:r>
              <a:r>
                <a:rPr lang="de-DE" sz="2200" baseline="30000" dirty="0"/>
                <a:t>7</a:t>
              </a:r>
              <a:r>
                <a:rPr lang="de-DE" sz="2200" dirty="0"/>
                <a:t> collisions/sec (Au-Au)</a:t>
              </a:r>
            </a:p>
            <a:p>
              <a:pPr defTabSz="1801561">
                <a:lnSpc>
                  <a:spcPct val="125000"/>
                </a:lnSpc>
                <a:tabLst>
                  <a:tab pos="273050" algn="l"/>
                  <a:tab pos="801688" algn="l"/>
                </a:tabLst>
              </a:pPr>
              <a:r>
                <a:rPr lang="de-DE" sz="2200" dirty="0"/>
                <a:t>	</a:t>
              </a:r>
              <a:r>
                <a:rPr lang="de-DE" sz="2200" dirty="0" smtClean="0"/>
                <a:t>→ </a:t>
              </a:r>
              <a:r>
                <a:rPr lang="de-DE" sz="2200" dirty="0"/>
                <a:t>Momentum </a:t>
              </a:r>
              <a:r>
                <a:rPr lang="de-DE" sz="2200" dirty="0"/>
                <a:t>Resolution </a:t>
              </a:r>
              <a:r>
                <a:rPr lang="en-US" sz="2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DejaVu Sans"/>
                  <a:sym typeface="Symbol"/>
                </a:rPr>
                <a:t></a:t>
              </a:r>
              <a:r>
                <a:rPr lang="en-US" sz="2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DejaVu Sans"/>
                  <a:sym typeface="Symbol"/>
                </a:rPr>
                <a:t>p/p  </a:t>
              </a:r>
              <a:r>
                <a:rPr lang="en-US" sz="2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DejaVu Sans"/>
                  <a:sym typeface="Symbol"/>
                </a:rPr>
                <a:t>1-2%</a:t>
              </a:r>
            </a:p>
            <a:p>
              <a:pPr defTabSz="3603123">
                <a:lnSpc>
                  <a:spcPct val="125000"/>
                </a:lnSpc>
                <a:tabLst>
                  <a:tab pos="273050" algn="l"/>
                  <a:tab pos="801688" algn="l"/>
                </a:tabLst>
              </a:pPr>
              <a:r>
                <a:rPr lang="en-US" sz="2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sym typeface="Symbol"/>
                </a:rPr>
                <a:t>	</a:t>
              </a:r>
              <a:r>
                <a:rPr lang="de-DE" sz="2200" dirty="0"/>
                <a:t>→ </a:t>
              </a:r>
              <a:r>
                <a:rPr lang="de-DE" sz="2200" dirty="0"/>
                <a:t>High track reconstruction efficiency </a:t>
              </a:r>
              <a:r>
                <a:rPr lang="de-DE" sz="2200" dirty="0"/>
                <a:t>with </a:t>
              </a:r>
              <a:endParaRPr lang="de-DE" sz="2200" dirty="0" smtClean="0"/>
            </a:p>
            <a:p>
              <a:pPr defTabSz="3603123">
                <a:lnSpc>
                  <a:spcPct val="125000"/>
                </a:lnSpc>
                <a:tabLst>
                  <a:tab pos="273050" algn="l"/>
                  <a:tab pos="625475" algn="l"/>
                </a:tabLst>
              </a:pPr>
              <a:r>
                <a:rPr lang="en-GB" sz="2200" dirty="0" smtClean="0"/>
                <a:t>		pile-up free track point determination</a:t>
              </a:r>
              <a:endParaRPr lang="de-DE" sz="2200" dirty="0"/>
            </a:p>
            <a:p>
              <a:pPr marL="259425" indent="-259425" defTabSz="2709548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endParaRPr lang="de-DE" sz="2200" dirty="0" smtClean="0"/>
            </a:p>
            <a:p>
              <a:pPr marL="259425" indent="-259425" defTabSz="2709548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de-DE" sz="2200" dirty="0" smtClean="0"/>
                <a:t>Silicon </a:t>
              </a:r>
              <a:r>
                <a:rPr lang="de-DE" sz="2200" dirty="0"/>
                <a:t>Tracking </a:t>
              </a:r>
              <a:r>
                <a:rPr lang="de-DE" sz="2200" dirty="0" smtClean="0"/>
                <a:t>Station: Key to CBM Physics</a:t>
              </a:r>
            </a:p>
            <a:p>
              <a:pPr defTabSz="801688">
                <a:lnSpc>
                  <a:spcPct val="125000"/>
                </a:lnSpc>
                <a:tabLst>
                  <a:tab pos="273050" algn="l"/>
                </a:tabLst>
              </a:pPr>
              <a:r>
                <a:rPr lang="de-DE" sz="2200" dirty="0" smtClean="0"/>
                <a:t>	→ </a:t>
              </a:r>
              <a:r>
                <a:rPr lang="en-GB" sz="2200" dirty="0"/>
                <a:t>8 Tracking </a:t>
              </a:r>
              <a:r>
                <a:rPr lang="en-GB" sz="2200" dirty="0" smtClean="0"/>
                <a:t>Stations inside 1Tm field</a:t>
              </a:r>
            </a:p>
            <a:p>
              <a:pPr defTabSz="801688">
                <a:lnSpc>
                  <a:spcPct val="125000"/>
                </a:lnSpc>
                <a:tabLst>
                  <a:tab pos="273050" algn="l"/>
                </a:tabLst>
              </a:pPr>
              <a:r>
                <a:rPr lang="en-GB" sz="2200" dirty="0"/>
                <a:t>	</a:t>
              </a:r>
              <a:r>
                <a:rPr lang="de-DE" sz="2200" dirty="0" smtClean="0"/>
                <a:t>→ </a:t>
              </a:r>
              <a:r>
                <a:rPr lang="en-GB" sz="2200" dirty="0" smtClean="0"/>
                <a:t>896 </a:t>
              </a:r>
              <a:r>
                <a:rPr lang="en-GB" sz="2200" dirty="0"/>
                <a:t>double-sided </a:t>
              </a:r>
              <a:r>
                <a:rPr lang="en-GB" sz="2200" dirty="0" smtClean="0"/>
                <a:t>micro-strip </a:t>
              </a:r>
              <a:r>
                <a:rPr lang="en-GB" sz="2200" dirty="0"/>
                <a:t>sensors</a:t>
              </a:r>
            </a:p>
            <a:p>
              <a:pPr defTabSz="3257223">
                <a:lnSpc>
                  <a:spcPct val="125000"/>
                </a:lnSpc>
                <a:tabLst>
                  <a:tab pos="273050" algn="l"/>
                </a:tabLst>
              </a:pPr>
              <a:r>
                <a:rPr lang="de-DE" sz="2200" dirty="0" smtClean="0"/>
                <a:t>	→ </a:t>
              </a:r>
              <a:r>
                <a:rPr lang="en-GB" sz="2200" dirty="0"/>
                <a:t>Low </a:t>
              </a:r>
              <a:r>
                <a:rPr lang="en-GB" sz="2200" dirty="0"/>
                <a:t>Material </a:t>
              </a:r>
              <a:r>
                <a:rPr lang="en-GB" sz="2200" dirty="0"/>
                <a:t>Budget: </a:t>
              </a:r>
              <a:r>
                <a:rPr lang="en-GB" sz="2200" dirty="0"/>
                <a:t>0.3% - </a:t>
              </a:r>
              <a:r>
                <a:rPr lang="en-GB" sz="2200" dirty="0"/>
                <a:t>1.5% </a:t>
              </a:r>
              <a:r>
                <a:rPr lang="en-GB" sz="2200" dirty="0" smtClean="0"/>
                <a:t>X</a:t>
              </a:r>
              <a:r>
                <a:rPr lang="en-GB" sz="2200" baseline="-25000" dirty="0" smtClean="0"/>
                <a:t>0</a:t>
              </a:r>
              <a:r>
                <a:rPr lang="en-GB" sz="2200" dirty="0"/>
                <a:t>/</a:t>
              </a:r>
              <a:r>
                <a:rPr lang="en-GB" sz="2200" dirty="0" smtClean="0"/>
                <a:t>station      </a:t>
              </a:r>
            </a:p>
            <a:p>
              <a:pPr defTabSz="3257223">
                <a:lnSpc>
                  <a:spcPct val="125000"/>
                </a:lnSpc>
                <a:tabLst>
                  <a:tab pos="273050" algn="l"/>
                </a:tabLst>
              </a:pPr>
              <a:r>
                <a:rPr lang="de-DE" sz="2200" dirty="0" smtClean="0"/>
                <a:t>	→ </a:t>
              </a:r>
              <a:r>
                <a:rPr lang="en-GB" sz="2200" dirty="0"/>
                <a:t>Radiation </a:t>
              </a:r>
              <a:r>
                <a:rPr lang="en-GB" sz="2200" dirty="0"/>
                <a:t>tolerance: ≤ 10</a:t>
              </a:r>
              <a:r>
                <a:rPr lang="en-GB" sz="2200" baseline="30000" dirty="0"/>
                <a:t>14</a:t>
              </a:r>
              <a:r>
                <a:rPr lang="en-GB" sz="2200" dirty="0"/>
                <a:t> n</a:t>
              </a:r>
              <a:r>
                <a:rPr lang="en-GB" sz="2200" baseline="-25000" dirty="0"/>
                <a:t>eq</a:t>
              </a:r>
              <a:r>
                <a:rPr lang="en-GB" sz="2200" dirty="0"/>
                <a:t> </a:t>
              </a:r>
              <a:r>
                <a:rPr lang="en-GB" sz="2200" dirty="0" smtClean="0"/>
                <a:t>cm</a:t>
              </a:r>
              <a:r>
                <a:rPr lang="en-GB" sz="2200" baseline="30000" dirty="0" smtClean="0"/>
                <a:t>-2</a:t>
              </a:r>
            </a:p>
            <a:p>
              <a:pPr defTabSz="3257223">
                <a:lnSpc>
                  <a:spcPct val="125000"/>
                </a:lnSpc>
                <a:tabLst>
                  <a:tab pos="273050" algn="l"/>
                </a:tabLst>
              </a:pPr>
              <a:r>
                <a:rPr lang="de-DE" sz="2200" dirty="0" smtClean="0"/>
                <a:t>	→ </a:t>
              </a:r>
              <a:r>
                <a:rPr lang="en-GB" sz="2200" dirty="0" smtClean="0"/>
                <a:t>Signal-to-noise ≥ 10</a:t>
              </a:r>
            </a:p>
            <a:p>
              <a:pPr defTabSz="801688">
                <a:lnSpc>
                  <a:spcPct val="125000"/>
                </a:lnSpc>
                <a:tabLst>
                  <a:tab pos="273050" algn="l"/>
                </a:tabLst>
              </a:pPr>
              <a:r>
                <a:rPr lang="de-DE" sz="2200" dirty="0" smtClean="0"/>
                <a:t>	→ </a:t>
              </a:r>
              <a:r>
                <a:rPr lang="en-US" sz="2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sym typeface="Symbol"/>
                </a:rPr>
                <a:t>S</a:t>
              </a:r>
              <a:r>
                <a:rPr lang="en-US" sz="2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DejaVu Sans"/>
                  <a:sym typeface="Symbol"/>
                </a:rPr>
                <a:t>elf-triggering front-end electronics </a:t>
              </a:r>
              <a:r>
                <a:rPr lang="en-US" sz="2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DejaVu Sans"/>
                  <a:sym typeface="Symbol"/>
                </a:rPr>
                <a:t>located outside </a:t>
              </a:r>
              <a:r>
                <a:rPr lang="en-US" sz="22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ea typeface="DejaVu Sans"/>
                  <a:sym typeface="Symbol"/>
                </a:rPr>
                <a:t>acceptance </a:t>
              </a:r>
              <a:endParaRPr lang="en-GB" sz="2200" dirty="0" smtClean="0"/>
            </a:p>
            <a:p>
              <a:pPr defTabSz="3257223">
                <a:lnSpc>
                  <a:spcPct val="125000"/>
                </a:lnSpc>
                <a:tabLst>
                  <a:tab pos="273050" algn="l"/>
                </a:tabLst>
              </a:pPr>
              <a:r>
                <a:rPr lang="de-DE" sz="2200" dirty="0" smtClean="0"/>
                <a:t>	→ </a:t>
              </a:r>
              <a:r>
                <a:rPr lang="en-GB" sz="2200" dirty="0"/>
                <a:t>∼1.8 million r/o channels + </a:t>
              </a:r>
              <a:r>
                <a:rPr lang="de-DE" sz="2200" dirty="0"/>
                <a:t>∼</a:t>
              </a:r>
              <a:r>
                <a:rPr lang="en-GB" sz="2200" dirty="0"/>
                <a:t>16000 r/o ASICs “</a:t>
              </a:r>
              <a:r>
                <a:rPr lang="en-GB" sz="2200" dirty="0" smtClean="0"/>
                <a:t>STS-XYTER</a:t>
              </a:r>
              <a:r>
                <a:rPr lang="en-GB" sz="2200" dirty="0"/>
                <a:t>” </a:t>
              </a:r>
              <a:endPara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sym typeface="Symbol"/>
              </a:endParaRPr>
            </a:p>
          </p:txBody>
        </p:sp>
      </p:grpSp>
      <p:sp>
        <p:nvSpPr>
          <p:cNvPr id="37" name="TextShape 18"/>
          <p:cNvSpPr txBox="1"/>
          <p:nvPr/>
        </p:nvSpPr>
        <p:spPr>
          <a:xfrm>
            <a:off x="3059404" y="5158775"/>
            <a:ext cx="10310773" cy="51114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CBM Silicon </a:t>
            </a:r>
            <a:r>
              <a:rPr lang="en-US" sz="32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Tracking </a:t>
            </a:r>
            <a:r>
              <a:rPr lang="en-US" sz="32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System</a:t>
            </a:r>
            <a:endParaRPr lang="en-US" sz="3200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38" name="TextShape 18"/>
          <p:cNvSpPr txBox="1"/>
          <p:nvPr/>
        </p:nvSpPr>
        <p:spPr>
          <a:xfrm>
            <a:off x="14087419" y="5158775"/>
            <a:ext cx="10312623" cy="51114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Cooling </a:t>
            </a: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Demonstrator</a:t>
            </a:r>
            <a:endParaRPr lang="en-US" sz="2800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39" name="TextShape 18"/>
          <p:cNvSpPr txBox="1"/>
          <p:nvPr/>
        </p:nvSpPr>
        <p:spPr>
          <a:xfrm>
            <a:off x="3059405" y="13493514"/>
            <a:ext cx="10310772" cy="505359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Front-End Electronics Cooling</a:t>
            </a:r>
            <a:endParaRPr lang="en-US" sz="2800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40" name="TextShape 18"/>
          <p:cNvSpPr txBox="1"/>
          <p:nvPr/>
        </p:nvSpPr>
        <p:spPr>
          <a:xfrm>
            <a:off x="14087426" y="13487734"/>
            <a:ext cx="10312616" cy="51114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Optimisation of </a:t>
            </a: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CO</a:t>
            </a:r>
            <a:r>
              <a:rPr lang="en-US" sz="3200" b="1" spc="-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2</a:t>
            </a: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Operational Parameters</a:t>
            </a:r>
            <a:endParaRPr lang="en-US" sz="32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41" name="TextShape 18"/>
          <p:cNvSpPr txBox="1"/>
          <p:nvPr/>
        </p:nvSpPr>
        <p:spPr>
          <a:xfrm>
            <a:off x="3059405" y="21803984"/>
            <a:ext cx="10310774" cy="51114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26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Optimisation of Thermal Interfaces</a:t>
            </a:r>
            <a:endParaRPr lang="en-US" sz="2723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42" name="TextShape 18"/>
          <p:cNvSpPr txBox="1"/>
          <p:nvPr/>
        </p:nvSpPr>
        <p:spPr>
          <a:xfrm>
            <a:off x="14087419" y="21803984"/>
            <a:ext cx="10312622" cy="51114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26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Conclusion and Outlook </a:t>
            </a:r>
            <a:endParaRPr lang="en-US" sz="2723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46" name="TextShape 18"/>
          <p:cNvSpPr txBox="1"/>
          <p:nvPr/>
        </p:nvSpPr>
        <p:spPr>
          <a:xfrm>
            <a:off x="14095283" y="27399719"/>
            <a:ext cx="10306551" cy="51114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26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References</a:t>
            </a:r>
            <a:endParaRPr lang="en-US" sz="2723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pic>
        <p:nvPicPr>
          <p:cNvPr id="168" name="Picture 8" descr="Image result for universitÃ¤t tÃ¼binge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81" y="30309151"/>
            <a:ext cx="4514750" cy="115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6"/>
          <a:srcRect l="41159" t="7974" r="38628" b="85622"/>
          <a:stretch/>
        </p:blipFill>
        <p:spPr>
          <a:xfrm>
            <a:off x="8329753" y="30346631"/>
            <a:ext cx="6003360" cy="1069905"/>
          </a:xfrm>
          <a:prstGeom prst="rect">
            <a:avLst/>
          </a:prstGeom>
        </p:spPr>
      </p:pic>
      <p:pic>
        <p:nvPicPr>
          <p:cNvPr id="170" name="Picture 6" descr="https://fias.uni-frankfurt.de/~koeppel/logos/hgs-hire/logo-hgs-hire-inverted-highr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942" y="30486097"/>
            <a:ext cx="5640043" cy="8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TextShape 17"/>
          <p:cNvSpPr txBox="1"/>
          <p:nvPr/>
        </p:nvSpPr>
        <p:spPr>
          <a:xfrm>
            <a:off x="14089058" y="11010977"/>
            <a:ext cx="4653070" cy="15689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/>
          <a:lstStyle/>
          <a:p>
            <a:pPr defTabSz="3257223">
              <a:lnSpc>
                <a:spcPct val="125000"/>
              </a:lnSpc>
              <a:tabLst>
                <a:tab pos="2373256" algn="l"/>
              </a:tabLst>
            </a:pPr>
            <a:r>
              <a:rPr lang="de-DE" sz="2200" u="sng" dirty="0" smtClean="0"/>
              <a:t>Why Bi-Phase CO</a:t>
            </a:r>
            <a:r>
              <a:rPr lang="de-DE" sz="2200" u="sng" baseline="-25000" dirty="0" smtClean="0"/>
              <a:t>2 </a:t>
            </a:r>
            <a:r>
              <a:rPr lang="de-DE" sz="2200" u="sng" dirty="0" smtClean="0"/>
              <a:t>?</a:t>
            </a:r>
          </a:p>
          <a:p>
            <a:pPr marL="259425" indent="-259425" defTabSz="3257223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373256" algn="l"/>
              </a:tabLst>
            </a:pPr>
            <a:r>
              <a:rPr lang="de-DE" sz="2200" dirty="0" smtClean="0"/>
              <a:t>High volumetric HTC </a:t>
            </a:r>
            <a:r>
              <a:rPr lang="de-DE" sz="2200" dirty="0" smtClean="0">
                <a:sym typeface="Wingdings" panose="05000000000000000000" pitchFamily="2" charset="2"/>
              </a:rPr>
              <a:t> Smaller tubes</a:t>
            </a:r>
            <a:endParaRPr lang="de-DE" sz="2200" dirty="0" smtClean="0"/>
          </a:p>
          <a:p>
            <a:pPr marL="259425" indent="-259425" defTabSz="3257223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373256" algn="l"/>
              </a:tabLst>
            </a:pPr>
            <a:r>
              <a:rPr lang="de-DE" sz="2200" dirty="0" smtClean="0"/>
              <a:t>Isothermal evaporation</a:t>
            </a:r>
          </a:p>
          <a:p>
            <a:pPr marL="259425" indent="-259425" defTabSz="3257223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373256" algn="l"/>
              </a:tabLst>
            </a:pPr>
            <a:r>
              <a:rPr lang="de-DE" sz="2200" dirty="0" smtClean="0"/>
              <a:t>High pressure </a:t>
            </a:r>
            <a:r>
              <a:rPr lang="de-DE" sz="2200" dirty="0" smtClean="0">
                <a:sym typeface="Wingdings" panose="05000000000000000000" pitchFamily="2" charset="2"/>
              </a:rPr>
              <a:t> Thermal Stability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  <a:sym typeface="Symbol"/>
            </a:endParaRPr>
          </a:p>
        </p:txBody>
      </p:sp>
      <p:pic>
        <p:nvPicPr>
          <p:cNvPr id="207" name="Picture 206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5" t="15353" r="26251" b="15425"/>
          <a:stretch/>
        </p:blipFill>
        <p:spPr>
          <a:xfrm>
            <a:off x="20975854" y="5719040"/>
            <a:ext cx="3324912" cy="4837882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 rotWithShape="1">
          <a:blip r:embed="rId9"/>
          <a:srcRect l="25196" t="8011" r="29716" b="4192"/>
          <a:stretch/>
        </p:blipFill>
        <p:spPr>
          <a:xfrm>
            <a:off x="14738115" y="6107695"/>
            <a:ext cx="3935062" cy="4310196"/>
          </a:xfrm>
          <a:prstGeom prst="rect">
            <a:avLst/>
          </a:prstGeom>
        </p:spPr>
      </p:pic>
      <p:cxnSp>
        <p:nvCxnSpPr>
          <p:cNvPr id="209" name="Straight Connector 208"/>
          <p:cNvCxnSpPr/>
          <p:nvPr/>
        </p:nvCxnSpPr>
        <p:spPr>
          <a:xfrm flipV="1">
            <a:off x="14587601" y="5984605"/>
            <a:ext cx="8907" cy="1150577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14587601" y="5990158"/>
            <a:ext cx="4449276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4575931" y="7123461"/>
            <a:ext cx="275170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14440888" y="5857920"/>
            <a:ext cx="4575470" cy="315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14453729" y="5850630"/>
            <a:ext cx="1" cy="14014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4440889" y="7252861"/>
            <a:ext cx="410212" cy="321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19016359" y="5719041"/>
            <a:ext cx="734993" cy="649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06" tIns="34603" rIns="69206" bIns="34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4888"/>
          </a:p>
        </p:txBody>
      </p:sp>
      <p:cxnSp>
        <p:nvCxnSpPr>
          <p:cNvPr id="217" name="Straight Connector 216"/>
          <p:cNvCxnSpPr/>
          <p:nvPr/>
        </p:nvCxnSpPr>
        <p:spPr>
          <a:xfrm>
            <a:off x="19751352" y="5864963"/>
            <a:ext cx="53054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20281893" y="5864963"/>
            <a:ext cx="0" cy="88495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0281893" y="6764148"/>
            <a:ext cx="108796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9746272" y="5990158"/>
            <a:ext cx="396433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20147650" y="6980409"/>
            <a:ext cx="1222211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19747514" y="6129703"/>
            <a:ext cx="25882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0006337" y="6129703"/>
            <a:ext cx="14269" cy="224203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20016434" y="8375544"/>
            <a:ext cx="1353427" cy="5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19747514" y="6241639"/>
            <a:ext cx="108624" cy="2080"/>
          </a:xfrm>
          <a:prstGeom prst="straightConnector1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19857995" y="6243719"/>
            <a:ext cx="0" cy="2347856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19857995" y="8591575"/>
            <a:ext cx="1511866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14966922" y="10151202"/>
            <a:ext cx="3653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CO</a:t>
            </a:r>
            <a:r>
              <a:rPr lang="en-US" sz="2200" b="1" baseline="-25000" dirty="0"/>
              <a:t>2</a:t>
            </a:r>
            <a:r>
              <a:rPr lang="en-US" sz="2200" b="1" dirty="0"/>
              <a:t> Cooling Plant</a:t>
            </a:r>
          </a:p>
          <a:p>
            <a:pPr algn="ctr"/>
            <a:r>
              <a:rPr lang="en-US" sz="2200" b="1" dirty="0"/>
              <a:t>(</a:t>
            </a:r>
            <a:r>
              <a:rPr lang="en-US" sz="2200" b="1" dirty="0" smtClean="0"/>
              <a:t>TRACI-XL @ GSI - Darmstadt)</a:t>
            </a:r>
            <a:endParaRPr lang="en-US" sz="2200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18573538" y="6389652"/>
            <a:ext cx="1610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Distribution system</a:t>
            </a:r>
            <a:endParaRPr lang="en-US" sz="2200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20278097" y="10141168"/>
            <a:ext cx="2921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Cooling </a:t>
            </a:r>
            <a:r>
              <a:rPr lang="en-US" sz="2200" b="1" dirty="0" smtClean="0"/>
              <a:t>Demonstrator</a:t>
            </a:r>
          </a:p>
          <a:p>
            <a:pPr algn="ctr"/>
            <a:r>
              <a:rPr lang="en-US" sz="2200" b="1" dirty="0" smtClean="0"/>
              <a:t>(2 STS Half-Stations)</a:t>
            </a:r>
            <a:endParaRPr lang="en-US" sz="2200" b="1" dirty="0"/>
          </a:p>
        </p:txBody>
      </p:sp>
      <p:cxnSp>
        <p:nvCxnSpPr>
          <p:cNvPr id="231" name="Straight Connector 230"/>
          <p:cNvCxnSpPr/>
          <p:nvPr/>
        </p:nvCxnSpPr>
        <p:spPr>
          <a:xfrm>
            <a:off x="20142705" y="5984605"/>
            <a:ext cx="11204" cy="995804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1995926" y="5889716"/>
            <a:ext cx="2400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Thermal Enclosure</a:t>
            </a:r>
          </a:p>
          <a:p>
            <a:pPr algn="ctr"/>
            <a:r>
              <a:rPr lang="en-US" sz="2200" b="1" dirty="0"/>
              <a:t>(CF Sandwich)</a:t>
            </a:r>
            <a:endParaRPr lang="en-US" sz="2200" b="1" dirty="0"/>
          </a:p>
        </p:txBody>
      </p:sp>
      <p:sp>
        <p:nvSpPr>
          <p:cNvPr id="78" name="Curved Right Arrow 77"/>
          <p:cNvSpPr/>
          <p:nvPr/>
        </p:nvSpPr>
        <p:spPr>
          <a:xfrm rot="16200000">
            <a:off x="21357766" y="7720143"/>
            <a:ext cx="898817" cy="321808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06" tIns="34603" rIns="69206" bIns="34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4888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0319795" y="7408579"/>
            <a:ext cx="1312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Cold N</a:t>
            </a:r>
            <a:r>
              <a:rPr lang="en-US" sz="2200" b="1" baseline="-25000" dirty="0"/>
              <a:t>2</a:t>
            </a:r>
            <a:r>
              <a:rPr lang="en-US" sz="2200" b="1" dirty="0"/>
              <a:t> Flushing</a:t>
            </a:r>
            <a:endParaRPr lang="en-US" sz="2200" b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19447725" y="8752652"/>
            <a:ext cx="1668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FEE Boards</a:t>
            </a:r>
            <a:endParaRPr lang="en-US" sz="2200" b="1" dirty="0"/>
          </a:p>
        </p:txBody>
      </p:sp>
      <p:sp>
        <p:nvSpPr>
          <p:cNvPr id="235" name="TextBox 234"/>
          <p:cNvSpPr txBox="1"/>
          <p:nvPr/>
        </p:nvSpPr>
        <p:spPr>
          <a:xfrm>
            <a:off x="20006366" y="9239502"/>
            <a:ext cx="2525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Read-Out + </a:t>
            </a:r>
            <a:r>
              <a:rPr lang="en-US" sz="2200" b="1" dirty="0" smtClean="0"/>
              <a:t>      Power-Out Boards</a:t>
            </a:r>
            <a:endParaRPr lang="en-US" sz="2200" b="1" dirty="0"/>
          </a:p>
        </p:txBody>
      </p:sp>
      <p:sp>
        <p:nvSpPr>
          <p:cNvPr id="254" name="Rectangle 253"/>
          <p:cNvSpPr/>
          <p:nvPr/>
        </p:nvSpPr>
        <p:spPr>
          <a:xfrm>
            <a:off x="3114623" y="19859039"/>
            <a:ext cx="367705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Calibri" panose="020F0502020204030204" pitchFamily="34" charset="0"/>
              </a:rPr>
              <a:t>FEE Cooling </a:t>
            </a:r>
            <a:r>
              <a:rPr lang="en-US" sz="2000" b="1" dirty="0" smtClean="0">
                <a:latin typeface="Calibri" panose="020F0502020204030204" pitchFamily="34" charset="0"/>
              </a:rPr>
              <a:t>Plate                   (Press-Fitted </a:t>
            </a:r>
            <a:r>
              <a:rPr lang="en-US" sz="2000" b="1" dirty="0">
                <a:latin typeface="Calibri" panose="020F0502020204030204" pitchFamily="34" charset="0"/>
              </a:rPr>
              <a:t>Tube Channels</a:t>
            </a:r>
            <a:r>
              <a:rPr lang="en-US" sz="2000" b="1" dirty="0" smtClean="0"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PED Compliant @ 100bars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266" name="Picture 4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r="3389"/>
          <a:stretch/>
        </p:blipFill>
        <p:spPr bwMode="auto">
          <a:xfrm>
            <a:off x="8472562" y="6243511"/>
            <a:ext cx="4897415" cy="394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104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3" t="14862" r="2253" b="15547"/>
          <a:stretch/>
        </p:blipFill>
        <p:spPr>
          <a:xfrm>
            <a:off x="3636100" y="14109926"/>
            <a:ext cx="8714026" cy="3534318"/>
          </a:xfrm>
          <a:prstGeom prst="rect">
            <a:avLst/>
          </a:prstGeom>
        </p:spPr>
      </p:pic>
      <p:sp>
        <p:nvSpPr>
          <p:cNvPr id="342" name="Rectangle 341"/>
          <p:cNvSpPr/>
          <p:nvPr/>
        </p:nvSpPr>
        <p:spPr>
          <a:xfrm>
            <a:off x="5383023" y="17682627"/>
            <a:ext cx="5220179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latin typeface="Calibri" panose="020F0502020204030204" pitchFamily="34" charset="0"/>
              </a:rPr>
              <a:t>Front-End Electronics </a:t>
            </a:r>
            <a:r>
              <a:rPr lang="en-US" sz="2200" b="1" dirty="0" smtClean="0">
                <a:latin typeface="Calibri" panose="020F0502020204030204" pitchFamily="34" charset="0"/>
              </a:rPr>
              <a:t>Cooling Concept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pic>
        <p:nvPicPr>
          <p:cNvPr id="344" name="Picture 343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843" b="88072" l="2635" r="98775">
                        <a14:foregroundMark x1="89828" y1="90155" x2="89828" y2="90155"/>
                        <a14:foregroundMark x1="15043" y1="39297" x2="25031" y2="39542"/>
                        <a14:backgroundMark x1="18719" y1="41585" x2="18719" y2="41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3" t="36189" r="1870" b="23579"/>
          <a:stretch/>
        </p:blipFill>
        <p:spPr>
          <a:xfrm>
            <a:off x="3093986" y="18183714"/>
            <a:ext cx="5474739" cy="1742979"/>
          </a:xfrm>
          <a:prstGeom prst="rect">
            <a:avLst/>
          </a:prstGeom>
        </p:spPr>
      </p:pic>
      <p:pic>
        <p:nvPicPr>
          <p:cNvPr id="1051" name="Picture 1050"/>
          <p:cNvPicPr>
            <a:picLocks noChangeAspect="1"/>
          </p:cNvPicPr>
          <p:nvPr/>
        </p:nvPicPr>
        <p:blipFill rotWithShape="1">
          <a:blip r:embed="rId14"/>
          <a:srcRect l="4525" t="6165" r="49397" b="8918"/>
          <a:stretch/>
        </p:blipFill>
        <p:spPr>
          <a:xfrm>
            <a:off x="9150051" y="22378800"/>
            <a:ext cx="4219926" cy="3202438"/>
          </a:xfrm>
          <a:prstGeom prst="rect">
            <a:avLst/>
          </a:prstGeom>
        </p:spPr>
      </p:pic>
      <p:sp>
        <p:nvSpPr>
          <p:cNvPr id="359" name="TextBox 358"/>
          <p:cNvSpPr txBox="1"/>
          <p:nvPr/>
        </p:nvSpPr>
        <p:spPr>
          <a:xfrm>
            <a:off x="14095283" y="27910860"/>
            <a:ext cx="10310984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J. Heuser </a:t>
            </a:r>
            <a:r>
              <a:rPr lang="en-GB" sz="1800" dirty="0" smtClean="0"/>
              <a:t>et </a:t>
            </a:r>
            <a:r>
              <a:rPr lang="en-GB" sz="1800" dirty="0"/>
              <a:t>al</a:t>
            </a:r>
            <a:r>
              <a:rPr lang="en-GB" sz="1800" dirty="0" smtClean="0"/>
              <a:t>., </a:t>
            </a:r>
            <a:r>
              <a:rPr lang="en-GB" sz="1800" dirty="0"/>
              <a:t>Technical Design Report for the CBM Silicon Tracking System (STS) (2013</a:t>
            </a:r>
            <a:r>
              <a:rPr lang="en-GB" sz="18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/>
              <a:t>E. Lavrik, ‘</a:t>
            </a:r>
            <a:r>
              <a:rPr lang="en-GB" sz="1800" dirty="0"/>
              <a:t>Development of quality assurance procedures and methods for the CBM Silicon Tracking </a:t>
            </a:r>
            <a:r>
              <a:rPr lang="en-GB" sz="1800" dirty="0" smtClean="0"/>
              <a:t>System</a:t>
            </a:r>
            <a:r>
              <a:rPr lang="de-DE" sz="1800" dirty="0" smtClean="0"/>
              <a:t>’, PhD Thesis, Uni. Tübigen (2017)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 smtClean="0"/>
              <a:t>B</a:t>
            </a:r>
            <a:r>
              <a:rPr lang="en-GB" sz="1800" dirty="0"/>
              <a:t>. Verlaat </a:t>
            </a:r>
            <a:r>
              <a:rPr lang="en-GB" sz="1800" dirty="0" smtClean="0"/>
              <a:t>et </a:t>
            </a:r>
            <a:r>
              <a:rPr lang="en-GB" sz="1800" dirty="0"/>
              <a:t>al</a:t>
            </a:r>
            <a:r>
              <a:rPr lang="en-GB" sz="1800" dirty="0" smtClean="0"/>
              <a:t>., </a:t>
            </a:r>
            <a:r>
              <a:rPr lang="en-GB" sz="1800" dirty="0"/>
              <a:t>Proceedings of 10th IIR Gustav </a:t>
            </a:r>
            <a:r>
              <a:rPr lang="en-GB" sz="1800" dirty="0" err="1"/>
              <a:t>Lorentzen</a:t>
            </a:r>
            <a:r>
              <a:rPr lang="en-GB" sz="1800" dirty="0"/>
              <a:t> Conference on Natural Refrigerants (2012), GL-209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 smtClean="0"/>
              <a:t>Z</a:t>
            </a:r>
            <a:r>
              <a:rPr lang="en-GB" sz="1800" dirty="0"/>
              <a:t>. Zhang, CERN-THESIS-2015-320 (2015</a:t>
            </a:r>
            <a:r>
              <a:rPr lang="en-GB" sz="18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Calibri" panose="020F0502020204030204" pitchFamily="34" charset="0"/>
              </a:rPr>
              <a:t>M. Rauch, CERN-THESIS-2015-247 (2015)</a:t>
            </a:r>
            <a:endParaRPr lang="de-DE" sz="1800" dirty="0">
              <a:latin typeface="Calibri" panose="020F0502020204030204" pitchFamily="34" charset="0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14074109" y="22299991"/>
            <a:ext cx="10312623" cy="493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425" indent="-25942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Calibri" panose="020F0502020204030204" pitchFamily="34" charset="0"/>
              </a:rPr>
              <a:t>Ongoing R&amp;D for cooling demonstrator with 2 </a:t>
            </a:r>
            <a:r>
              <a:rPr lang="de-DE" sz="2200" dirty="0">
                <a:latin typeface="Calibri" panose="020F0502020204030204" pitchFamily="34" charset="0"/>
              </a:rPr>
              <a:t>STS </a:t>
            </a:r>
            <a:r>
              <a:rPr lang="de-DE" sz="2200" dirty="0" smtClean="0">
                <a:latin typeface="Calibri" panose="020F0502020204030204" pitchFamily="34" charset="0"/>
              </a:rPr>
              <a:t>Half-Stations</a:t>
            </a:r>
          </a:p>
          <a:p>
            <a:pPr marL="265113" indent="-265113" defTabSz="723900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en-GB" sz="2200" dirty="0" smtClean="0"/>
              <a:t>Bi-Phase CO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cooling is an optimal solution for cooling the STS electronics</a:t>
            </a:r>
          </a:p>
          <a:p>
            <a:pPr defTabSz="804863">
              <a:lnSpc>
                <a:spcPct val="110000"/>
              </a:lnSpc>
              <a:tabLst>
                <a:tab pos="273050" algn="l"/>
                <a:tab pos="627063" algn="l"/>
              </a:tabLst>
            </a:pPr>
            <a:r>
              <a:rPr lang="de-DE" sz="2200" dirty="0"/>
              <a:t>	→ </a:t>
            </a:r>
            <a:r>
              <a:rPr lang="de-DE" sz="2200" dirty="0" smtClean="0"/>
              <a:t>T-p v/s L analysis + Thermal FEA model developed to computationally characterise 		FEE cooling setup</a:t>
            </a:r>
          </a:p>
          <a:p>
            <a:pPr>
              <a:lnSpc>
                <a:spcPct val="110000"/>
              </a:lnSpc>
              <a:tabLst>
                <a:tab pos="273050" algn="l"/>
                <a:tab pos="627063" algn="l"/>
              </a:tabLst>
            </a:pPr>
            <a:r>
              <a:rPr lang="de-DE" sz="2200" dirty="0">
                <a:latin typeface="Calibri" panose="020F0502020204030204" pitchFamily="34" charset="0"/>
              </a:rPr>
              <a:t>	</a:t>
            </a:r>
            <a:r>
              <a:rPr lang="de-DE" sz="2200" dirty="0" smtClean="0"/>
              <a:t>→ Characterization parameters for FEE cooling of first </a:t>
            </a:r>
            <a:r>
              <a:rPr lang="de-DE" sz="2200" dirty="0">
                <a:latin typeface="Calibri" panose="020F0502020204030204" pitchFamily="34" charset="0"/>
              </a:rPr>
              <a:t>2 STS Half-Stations </a:t>
            </a:r>
            <a:r>
              <a:rPr lang="de-DE" sz="2200" dirty="0" smtClean="0"/>
              <a:t>with press-			fitted tube channels obtained</a:t>
            </a:r>
            <a:r>
              <a:rPr lang="de-DE" sz="2200" dirty="0"/>
              <a:t>	</a:t>
            </a:r>
            <a:endParaRPr lang="de-DE" sz="2200" dirty="0" smtClean="0"/>
          </a:p>
          <a:p>
            <a:pPr>
              <a:lnSpc>
                <a:spcPct val="110000"/>
              </a:lnSpc>
              <a:tabLst>
                <a:tab pos="273050" algn="l"/>
                <a:tab pos="627063" algn="l"/>
              </a:tabLst>
            </a:pPr>
            <a:r>
              <a:rPr lang="de-DE" sz="2200" dirty="0" smtClean="0"/>
              <a:t>	→ Experimental verification with CO</a:t>
            </a:r>
            <a:r>
              <a:rPr lang="de-DE" sz="2200" baseline="-25000" dirty="0" smtClean="0"/>
              <a:t>2</a:t>
            </a:r>
            <a:r>
              <a:rPr lang="de-DE" sz="2200" dirty="0" smtClean="0"/>
              <a:t> needed upon cooling plant completion</a:t>
            </a:r>
          </a:p>
          <a:p>
            <a:pPr>
              <a:lnSpc>
                <a:spcPct val="110000"/>
              </a:lnSpc>
              <a:tabLst>
                <a:tab pos="273050" algn="l"/>
                <a:tab pos="627063" algn="l"/>
              </a:tabLst>
            </a:pPr>
            <a:r>
              <a:rPr lang="de-DE" sz="2200" dirty="0"/>
              <a:t>	</a:t>
            </a:r>
            <a:r>
              <a:rPr lang="de-DE" sz="2200" dirty="0" smtClean="0"/>
              <a:t>→ Thermal interface optimisation shows that using grease increases thermal efficiency</a:t>
            </a:r>
          </a:p>
          <a:p>
            <a:pPr>
              <a:lnSpc>
                <a:spcPct val="110000"/>
              </a:lnSpc>
              <a:tabLst>
                <a:tab pos="273050" algn="l"/>
                <a:tab pos="627063" algn="l"/>
              </a:tabLst>
            </a:pPr>
            <a:r>
              <a:rPr lang="de-DE" sz="2200" dirty="0"/>
              <a:t>	</a:t>
            </a:r>
            <a:r>
              <a:rPr lang="de-DE" sz="2200" dirty="0" smtClean="0"/>
              <a:t>→ Further options (e.g. Graphite tapes etc) will also be studied</a:t>
            </a:r>
          </a:p>
          <a:p>
            <a:pPr marL="265113" indent="-265113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450850" algn="l"/>
                <a:tab pos="723900" algn="l"/>
              </a:tabLst>
            </a:pPr>
            <a:r>
              <a:rPr lang="de-DE" sz="2200" dirty="0" smtClean="0"/>
              <a:t>Forced N</a:t>
            </a:r>
            <a:r>
              <a:rPr lang="de-DE" sz="2200" baseline="-25000" dirty="0" smtClean="0"/>
              <a:t>2</a:t>
            </a:r>
            <a:r>
              <a:rPr lang="de-DE" sz="2200" dirty="0" smtClean="0"/>
              <a:t> cooling on sensors needed to minimise radiation damage</a:t>
            </a:r>
          </a:p>
          <a:p>
            <a:pPr>
              <a:lnSpc>
                <a:spcPct val="110000"/>
              </a:lnSpc>
              <a:tabLst>
                <a:tab pos="273050" algn="l"/>
                <a:tab pos="627063" algn="l"/>
              </a:tabLst>
            </a:pPr>
            <a:r>
              <a:rPr lang="de-DE" sz="2200" dirty="0" smtClean="0"/>
              <a:t>	→ Realisitc mechanical setup with minimum material budget inclusion is desired</a:t>
            </a:r>
          </a:p>
          <a:p>
            <a:pPr marL="265113" indent="-265113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265113" algn="l"/>
                <a:tab pos="627063" algn="l"/>
              </a:tabLst>
            </a:pPr>
            <a:r>
              <a:rPr lang="de-DE" sz="2200" dirty="0" smtClean="0"/>
              <a:t>Thermal characterization of HV-LV, optical etc connectors is foreseen</a:t>
            </a:r>
          </a:p>
          <a:p>
            <a:pPr marL="265113" indent="-265113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265113" algn="l"/>
                <a:tab pos="627063" algn="l"/>
              </a:tabLst>
            </a:pPr>
            <a:r>
              <a:rPr lang="de-DE" sz="2200" dirty="0" smtClean="0"/>
              <a:t>Operational experiences from mSTS@SIS18 (Aug-Sep‘18) </a:t>
            </a:r>
            <a:r>
              <a:rPr lang="de-DE" sz="2200" smtClean="0"/>
              <a:t>for demonstrator integration</a:t>
            </a:r>
            <a:endParaRPr lang="de-DE" sz="2200" dirty="0" smtClean="0"/>
          </a:p>
        </p:txBody>
      </p:sp>
      <p:sp>
        <p:nvSpPr>
          <p:cNvPr id="363" name="TextBox 362"/>
          <p:cNvSpPr txBox="1"/>
          <p:nvPr/>
        </p:nvSpPr>
        <p:spPr>
          <a:xfrm>
            <a:off x="3059404" y="22333846"/>
            <a:ext cx="63029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425" indent="-259425" defTabSz="2139054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508975" algn="l"/>
                <a:tab pos="2984587" algn="l"/>
              </a:tabLst>
            </a:pPr>
            <a:r>
              <a:rPr lang="en-GB" sz="2200" dirty="0">
                <a:latin typeface="Calibri" panose="020F0502020204030204" pitchFamily="34" charset="0"/>
              </a:rPr>
              <a:t>Thermal Interface Materials (TIMs)	 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defTabSz="2139054">
              <a:lnSpc>
                <a:spcPct val="125000"/>
              </a:lnSpc>
              <a:tabLst>
                <a:tab pos="273050" algn="l"/>
                <a:tab pos="2984500" algn="l"/>
              </a:tabLst>
            </a:pPr>
            <a:r>
              <a:rPr lang="en-GB" sz="2200" dirty="0" smtClean="0">
                <a:latin typeface="Calibri" panose="020F0502020204030204" pitchFamily="34" charset="0"/>
              </a:rPr>
              <a:t>	→ Increase </a:t>
            </a:r>
            <a:r>
              <a:rPr lang="en-GB" sz="2200" dirty="0">
                <a:latin typeface="Calibri" panose="020F0502020204030204" pitchFamily="34" charset="0"/>
              </a:rPr>
              <a:t>area of contact &amp;</a:t>
            </a:r>
            <a:r>
              <a:rPr lang="en-GB" sz="2200" dirty="0" smtClean="0">
                <a:latin typeface="Calibri" panose="020F0502020204030204" pitchFamily="34" charset="0"/>
              </a:rPr>
              <a:t> thermal conductivity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200" dirty="0" smtClean="0"/>
              <a:t>Relative</a:t>
            </a:r>
            <a:r>
              <a:rPr lang="de-DE" sz="2200" dirty="0" smtClean="0">
                <a:latin typeface="Calibri" panose="020F0502020204030204" pitchFamily="34" charset="0"/>
              </a:rPr>
              <a:t> </a:t>
            </a:r>
            <a:r>
              <a:rPr lang="de-DE" sz="2200" dirty="0">
                <a:latin typeface="Calibri" panose="020F0502020204030204" pitchFamily="34" charset="0"/>
              </a:rPr>
              <a:t>measurements with water as coolant</a:t>
            </a:r>
            <a:endParaRPr lang="en-GB" sz="2200" dirty="0" smtClean="0"/>
          </a:p>
          <a:p>
            <a:pPr defTabSz="273050"/>
            <a:r>
              <a:rPr lang="en-GB" sz="2200" dirty="0" smtClean="0">
                <a:latin typeface="Calibri" panose="020F0502020204030204" pitchFamily="34" charset="0"/>
              </a:rPr>
              <a:t>	→ </a:t>
            </a:r>
            <a:r>
              <a:rPr lang="en-GB" sz="2200" dirty="0" smtClean="0"/>
              <a:t>Flattening </a:t>
            </a:r>
            <a:r>
              <a:rPr lang="en-GB" sz="2200" dirty="0"/>
              <a:t>the interfaces </a:t>
            </a:r>
            <a:r>
              <a:rPr lang="en-GB" sz="2200" dirty="0" smtClean="0"/>
              <a:t>(</a:t>
            </a:r>
            <a:r>
              <a:rPr lang="de-DE" sz="2200" dirty="0" smtClean="0"/>
              <a:t>∼</a:t>
            </a:r>
            <a:r>
              <a:rPr lang="en-GB" sz="2200" dirty="0" smtClean="0"/>
              <a:t>10µm</a:t>
            </a:r>
            <a:r>
              <a:rPr lang="en-GB" sz="2200" dirty="0"/>
              <a:t>) improves </a:t>
            </a:r>
            <a:r>
              <a:rPr lang="en-GB" sz="2200" dirty="0" smtClean="0"/>
              <a:t>			 the </a:t>
            </a:r>
            <a:r>
              <a:rPr lang="en-GB" sz="2200" dirty="0"/>
              <a:t>results </a:t>
            </a:r>
            <a:r>
              <a:rPr lang="en-GB" sz="2200" dirty="0" smtClean="0"/>
              <a:t>substantially</a:t>
            </a:r>
          </a:p>
          <a:p>
            <a:pPr defTabSz="273050"/>
            <a:r>
              <a:rPr lang="en-GB" sz="2200" dirty="0">
                <a:latin typeface="Calibri" panose="020F0502020204030204" pitchFamily="34" charset="0"/>
              </a:rPr>
              <a:t>	</a:t>
            </a:r>
            <a:r>
              <a:rPr lang="en-GB" sz="2200" dirty="0" smtClean="0">
                <a:latin typeface="Calibri" panose="020F0502020204030204" pitchFamily="34" charset="0"/>
              </a:rPr>
              <a:t>→ </a:t>
            </a:r>
            <a:r>
              <a:rPr lang="de-DE" sz="2200" dirty="0" smtClean="0"/>
              <a:t>Good </a:t>
            </a:r>
            <a:r>
              <a:rPr lang="de-DE" sz="2200" dirty="0"/>
              <a:t>agreement (± 10%) </a:t>
            </a:r>
            <a:r>
              <a:rPr lang="de-DE" sz="2200" dirty="0" smtClean="0"/>
              <a:t>b/w exp. – FEA</a:t>
            </a:r>
            <a:endParaRPr lang="en-GB" sz="2200" dirty="0"/>
          </a:p>
        </p:txBody>
      </p:sp>
      <p:sp>
        <p:nvSpPr>
          <p:cNvPr id="321" name="Rectangle 320"/>
          <p:cNvSpPr/>
          <p:nvPr/>
        </p:nvSpPr>
        <p:spPr>
          <a:xfrm>
            <a:off x="11005783" y="11089499"/>
            <a:ext cx="2281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 smtClean="0"/>
              <a:t>Power </a:t>
            </a:r>
            <a:r>
              <a:rPr lang="de-DE" sz="2200" b="1" dirty="0"/>
              <a:t>dissipation ∼</a:t>
            </a:r>
            <a:r>
              <a:rPr lang="de-DE" sz="2200" b="1" dirty="0" smtClean="0"/>
              <a:t>40kW</a:t>
            </a:r>
            <a:r>
              <a:rPr lang="en-GB" sz="2200" b="1" dirty="0" smtClean="0"/>
              <a:t> in </a:t>
            </a:r>
            <a:r>
              <a:rPr lang="de-DE" sz="2200" b="1" dirty="0" smtClean="0"/>
              <a:t>∼</a:t>
            </a:r>
            <a:r>
              <a:rPr lang="en-GB" sz="2200" b="1" dirty="0" smtClean="0"/>
              <a:t>2m</a:t>
            </a:r>
            <a:r>
              <a:rPr lang="en-GB" sz="2200" b="1" baseline="30000" dirty="0" smtClean="0"/>
              <a:t>3</a:t>
            </a:r>
            <a:endParaRPr lang="de-DE" sz="2200" b="1" baseline="30000" dirty="0" smtClean="0"/>
          </a:p>
        </p:txBody>
      </p:sp>
      <p:sp>
        <p:nvSpPr>
          <p:cNvPr id="366" name="Right Bracket 365"/>
          <p:cNvSpPr/>
          <p:nvPr/>
        </p:nvSpPr>
        <p:spPr>
          <a:xfrm>
            <a:off x="7722051" y="10402652"/>
            <a:ext cx="121048" cy="630281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Rectangle 367"/>
          <p:cNvSpPr/>
          <p:nvPr/>
        </p:nvSpPr>
        <p:spPr>
          <a:xfrm>
            <a:off x="7876072" y="10329659"/>
            <a:ext cx="1863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 smtClean="0"/>
              <a:t>Sensor temp.</a:t>
            </a:r>
          </a:p>
          <a:p>
            <a:r>
              <a:rPr lang="de-DE" sz="2200" b="1" dirty="0"/>
              <a:t>≤ -10°C </a:t>
            </a:r>
            <a:endParaRPr lang="en-GB" sz="2200" b="1" dirty="0"/>
          </a:p>
        </p:txBody>
      </p:sp>
      <p:sp>
        <p:nvSpPr>
          <p:cNvPr id="369" name="Right Bracket 368"/>
          <p:cNvSpPr/>
          <p:nvPr/>
        </p:nvSpPr>
        <p:spPr>
          <a:xfrm>
            <a:off x="10839424" y="11196929"/>
            <a:ext cx="121048" cy="630281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Rectangle 369"/>
          <p:cNvSpPr/>
          <p:nvPr/>
        </p:nvSpPr>
        <p:spPr>
          <a:xfrm>
            <a:off x="3061511" y="12084430"/>
            <a:ext cx="502722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Bi-Phase </a:t>
            </a:r>
            <a:r>
              <a:rPr lang="en-GB" sz="2400" b="1" dirty="0"/>
              <a:t>CO</a:t>
            </a:r>
            <a:r>
              <a:rPr lang="en-GB" sz="2400" b="1" baseline="-25000" dirty="0"/>
              <a:t>2</a:t>
            </a:r>
            <a:r>
              <a:rPr lang="en-GB" sz="2400" b="1" dirty="0"/>
              <a:t> cooling at -</a:t>
            </a:r>
            <a:r>
              <a:rPr lang="en-GB" sz="2400" b="1" dirty="0" smtClean="0"/>
              <a:t>25°C for FEE</a:t>
            </a:r>
            <a:endParaRPr lang="en-GB" sz="2400" b="1" dirty="0"/>
          </a:p>
        </p:txBody>
      </p:sp>
      <p:sp>
        <p:nvSpPr>
          <p:cNvPr id="371" name="Rectangle 370"/>
          <p:cNvSpPr/>
          <p:nvPr/>
        </p:nvSpPr>
        <p:spPr>
          <a:xfrm>
            <a:off x="8351038" y="12084430"/>
            <a:ext cx="501913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Forced </a:t>
            </a:r>
            <a:r>
              <a:rPr lang="de-DE" sz="2400" b="1" dirty="0"/>
              <a:t>N</a:t>
            </a:r>
            <a:r>
              <a:rPr lang="de-DE" sz="2400" b="1" baseline="-25000" dirty="0"/>
              <a:t>2</a:t>
            </a:r>
            <a:r>
              <a:rPr lang="de-DE" sz="2400" b="1" dirty="0"/>
              <a:t> cooling directly </a:t>
            </a:r>
            <a:r>
              <a:rPr lang="de-DE" sz="2400" b="1" dirty="0" smtClean="0"/>
              <a:t>for </a:t>
            </a:r>
            <a:r>
              <a:rPr lang="de-DE" sz="2400" b="1" dirty="0"/>
              <a:t>sensors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421" name="TextShape 17"/>
          <p:cNvSpPr txBox="1"/>
          <p:nvPr/>
        </p:nvSpPr>
        <p:spPr>
          <a:xfrm>
            <a:off x="19447725" y="11027998"/>
            <a:ext cx="4939007" cy="15519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/>
          <a:lstStyle/>
          <a:p>
            <a:pPr defTabSz="3257223">
              <a:lnSpc>
                <a:spcPct val="125000"/>
              </a:lnSpc>
              <a:tabLst>
                <a:tab pos="2373256" algn="l"/>
              </a:tabLst>
            </a:pPr>
            <a:r>
              <a:rPr lang="de-DE" sz="2200" u="sng" dirty="0" smtClean="0"/>
              <a:t>Cooling &amp; Integration Challenges</a:t>
            </a:r>
          </a:p>
          <a:p>
            <a:pPr marL="259425" indent="-259425" defTabSz="3257223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373256" algn="l"/>
              </a:tabLst>
            </a:pPr>
            <a:r>
              <a:rPr lang="de-DE" sz="2200" dirty="0" smtClean="0"/>
              <a:t>Sensor cooling with least </a:t>
            </a:r>
            <a:r>
              <a:rPr lang="en-GB" sz="2200" dirty="0"/>
              <a:t>X</a:t>
            </a:r>
            <a:r>
              <a:rPr lang="en-GB" sz="2200" baseline="-25000" dirty="0"/>
              <a:t>0</a:t>
            </a:r>
            <a:r>
              <a:rPr lang="en-GB" sz="2200" dirty="0"/>
              <a:t>/station</a:t>
            </a:r>
            <a:endParaRPr lang="de-DE" sz="2200" dirty="0" smtClean="0"/>
          </a:p>
          <a:p>
            <a:pPr marL="259425" indent="-259425" defTabSz="3257223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373256" algn="l"/>
              </a:tabLst>
            </a:pPr>
            <a:r>
              <a:rPr lang="de-DE" sz="2200" dirty="0" smtClean="0"/>
              <a:t>RH &lt;&lt; 1% @ 25°C to avoid condensation</a:t>
            </a:r>
          </a:p>
          <a:p>
            <a:pPr marL="259425" indent="-259425" defTabSz="3257223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2373256" algn="l"/>
              </a:tabLst>
            </a:pPr>
            <a:r>
              <a:rPr lang="de-DE" sz="2200" dirty="0" smtClean="0"/>
              <a:t>High-density feedthroughs, transfer lines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20587011" y="18114666"/>
            <a:ext cx="3750328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Max. FEE temp. &lt; -10°C   </a:t>
            </a:r>
            <a:r>
              <a:rPr lang="de-DE" sz="24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</a:t>
            </a:r>
            <a:endParaRPr lang="en-GB" sz="2400" b="1" dirty="0"/>
          </a:p>
        </p:txBody>
      </p:sp>
      <p:sp>
        <p:nvSpPr>
          <p:cNvPr id="427" name="Rectangle 426"/>
          <p:cNvSpPr/>
          <p:nvPr/>
        </p:nvSpPr>
        <p:spPr>
          <a:xfrm>
            <a:off x="18256409" y="16530805"/>
            <a:ext cx="197390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Thermal FEA</a:t>
            </a:r>
          </a:p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(SolidWorks)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17931355" y="14296524"/>
            <a:ext cx="2751094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T-p v/s L Analysis</a:t>
            </a:r>
          </a:p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Flow Pattern Map</a:t>
            </a:r>
          </a:p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(MATLAB + REFPROP)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graphicFrame>
        <p:nvGraphicFramePr>
          <p:cNvPr id="429" name="Table 4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33536"/>
              </p:ext>
            </p:extLst>
          </p:nvPr>
        </p:nvGraphicFramePr>
        <p:xfrm>
          <a:off x="17958019" y="18701698"/>
          <a:ext cx="6362734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30">
                  <a:extLst>
                    <a:ext uri="{9D8B030D-6E8A-4147-A177-3AD203B41FA5}">
                      <a16:colId xmlns:a16="http://schemas.microsoft.com/office/drawing/2014/main" val="560756892"/>
                    </a:ext>
                  </a:extLst>
                </a:gridCol>
                <a:gridCol w="1357859">
                  <a:extLst>
                    <a:ext uri="{9D8B030D-6E8A-4147-A177-3AD203B41FA5}">
                      <a16:colId xmlns:a16="http://schemas.microsoft.com/office/drawing/2014/main" val="1315081220"/>
                    </a:ext>
                  </a:extLst>
                </a:gridCol>
                <a:gridCol w="1373765">
                  <a:extLst>
                    <a:ext uri="{9D8B030D-6E8A-4147-A177-3AD203B41FA5}">
                      <a16:colId xmlns:a16="http://schemas.microsoft.com/office/drawing/2014/main" val="2939232627"/>
                    </a:ext>
                  </a:extLst>
                </a:gridCol>
                <a:gridCol w="1275640">
                  <a:extLst>
                    <a:ext uri="{9D8B030D-6E8A-4147-A177-3AD203B41FA5}">
                      <a16:colId xmlns:a16="http://schemas.microsoft.com/office/drawing/2014/main" val="3266726315"/>
                    </a:ext>
                  </a:extLst>
                </a:gridCol>
                <a:gridCol w="1275640">
                  <a:extLst>
                    <a:ext uri="{9D8B030D-6E8A-4147-A177-3AD203B41FA5}">
                      <a16:colId xmlns:a16="http://schemas.microsoft.com/office/drawing/2014/main" val="1864614536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Cooling Demonstrator FEE</a:t>
                      </a:r>
                      <a:r>
                        <a:rPr lang="de-DE" sz="2200" baseline="0" dirty="0" smtClean="0"/>
                        <a:t> Operational Parameters</a:t>
                      </a:r>
                      <a:endParaRPr lang="en-GB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8292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de-DE" sz="1800" baseline="-25000" dirty="0" smtClean="0">
                          <a:solidFill>
                            <a:schemeClr val="bg1"/>
                          </a:solidFill>
                        </a:rPr>
                        <a:t>CO2</a:t>
                      </a:r>
                      <a:r>
                        <a:rPr lang="de-DE" sz="1800" baseline="0" dirty="0" smtClean="0">
                          <a:solidFill>
                            <a:schemeClr val="bg1"/>
                          </a:solidFill>
                        </a:rPr>
                        <a:t> = -25°C, Tube D</a:t>
                      </a:r>
                      <a:r>
                        <a:rPr lang="de-DE" sz="1800" baseline="-25000" dirty="0" smtClean="0">
                          <a:solidFill>
                            <a:schemeClr val="bg1"/>
                          </a:solidFill>
                        </a:rPr>
                        <a:t>eq</a:t>
                      </a:r>
                      <a:r>
                        <a:rPr lang="de-DE" sz="1800" baseline="0" dirty="0" smtClean="0">
                          <a:solidFill>
                            <a:schemeClr val="bg1"/>
                          </a:solidFill>
                        </a:rPr>
                        <a:t> = 3.6mm (O.D. 6mm), L = 2m</a:t>
                      </a:r>
                      <a:endParaRPr lang="en-GB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9462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e-DE" sz="1800" dirty="0" smtClean="0"/>
                        <a:t>Quarter-Station #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P</a:t>
                      </a:r>
                      <a:r>
                        <a:rPr lang="de-DE" sz="1800" baseline="-25000" dirty="0" smtClean="0"/>
                        <a:t>FEE</a:t>
                      </a:r>
                      <a:r>
                        <a:rPr lang="de-DE" sz="1800" dirty="0" smtClean="0"/>
                        <a:t> (W)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Fr</a:t>
                      </a:r>
                      <a:r>
                        <a:rPr lang="de-DE" sz="1800" baseline="0" dirty="0" smtClean="0"/>
                        <a:t> (g/s)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Δ</a:t>
                      </a:r>
                      <a:r>
                        <a:rPr lang="de-DE" sz="1800" dirty="0" smtClean="0"/>
                        <a:t>P (bar)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930128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de-DE" sz="1800" dirty="0" smtClean="0"/>
                        <a:t>1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Unit 0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265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0.0342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24307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800" dirty="0" smtClean="0"/>
                        <a:t>Unit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800" dirty="0" smtClean="0"/>
                        <a:t>609.5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800" dirty="0" smtClean="0"/>
                        <a:t>7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800" dirty="0" smtClean="0"/>
                        <a:t>0.1127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65636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31939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Unit 2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344.5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3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0.0459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59151"/>
                  </a:ext>
                </a:extLst>
              </a:tr>
            </a:tbl>
          </a:graphicData>
        </a:graphic>
      </p:graphicFrame>
      <p:cxnSp>
        <p:nvCxnSpPr>
          <p:cNvPr id="1069" name="Straight Arrow Connector 1068"/>
          <p:cNvCxnSpPr/>
          <p:nvPr/>
        </p:nvCxnSpPr>
        <p:spPr>
          <a:xfrm flipV="1">
            <a:off x="20964778" y="8606189"/>
            <a:ext cx="667135" cy="358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Straight Arrow Connector 1071"/>
          <p:cNvCxnSpPr/>
          <p:nvPr/>
        </p:nvCxnSpPr>
        <p:spPr>
          <a:xfrm flipV="1">
            <a:off x="22150076" y="8964530"/>
            <a:ext cx="624199" cy="5414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Straight Arrow Connector 1073"/>
          <p:cNvCxnSpPr/>
          <p:nvPr/>
        </p:nvCxnSpPr>
        <p:spPr>
          <a:xfrm flipH="1">
            <a:off x="22860001" y="6661976"/>
            <a:ext cx="180974" cy="318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6" name="Down Arrow 1075"/>
          <p:cNvSpPr/>
          <p:nvPr/>
        </p:nvSpPr>
        <p:spPr>
          <a:xfrm>
            <a:off x="19207209" y="15491765"/>
            <a:ext cx="127075" cy="9793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Down Arrow 441"/>
          <p:cNvSpPr/>
          <p:nvPr/>
        </p:nvSpPr>
        <p:spPr>
          <a:xfrm>
            <a:off x="19187237" y="17390051"/>
            <a:ext cx="127075" cy="1074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44" name="Table 4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25587"/>
              </p:ext>
            </p:extLst>
          </p:nvPr>
        </p:nvGraphicFramePr>
        <p:xfrm>
          <a:off x="3228036" y="24884274"/>
          <a:ext cx="5483300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73">
                  <a:extLst>
                    <a:ext uri="{9D8B030D-6E8A-4147-A177-3AD203B41FA5}">
                      <a16:colId xmlns:a16="http://schemas.microsoft.com/office/drawing/2014/main" val="560756892"/>
                    </a:ext>
                  </a:extLst>
                </a:gridCol>
                <a:gridCol w="1167295">
                  <a:extLst>
                    <a:ext uri="{9D8B030D-6E8A-4147-A177-3AD203B41FA5}">
                      <a16:colId xmlns:a16="http://schemas.microsoft.com/office/drawing/2014/main" val="2205496601"/>
                    </a:ext>
                  </a:extLst>
                </a:gridCol>
                <a:gridCol w="1445238">
                  <a:extLst>
                    <a:ext uri="{9D8B030D-6E8A-4147-A177-3AD203B41FA5}">
                      <a16:colId xmlns:a16="http://schemas.microsoft.com/office/drawing/2014/main" val="4124811453"/>
                    </a:ext>
                  </a:extLst>
                </a:gridCol>
                <a:gridCol w="1806994">
                  <a:extLst>
                    <a:ext uri="{9D8B030D-6E8A-4147-A177-3AD203B41FA5}">
                      <a16:colId xmlns:a16="http://schemas.microsoft.com/office/drawing/2014/main" val="31642936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sz="2200" dirty="0" smtClean="0"/>
                        <a:t>TIM Optimisation</a:t>
                      </a:r>
                      <a:endParaRPr lang="en-GB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8292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de-DE" sz="1800" baseline="-25000" dirty="0" smtClean="0">
                          <a:solidFill>
                            <a:schemeClr val="bg1"/>
                          </a:solidFill>
                        </a:rPr>
                        <a:t>H2O</a:t>
                      </a:r>
                      <a:r>
                        <a:rPr lang="de-DE" sz="1800" baseline="0" dirty="0" smtClean="0">
                          <a:solidFill>
                            <a:schemeClr val="bg1"/>
                          </a:solidFill>
                        </a:rPr>
                        <a:t> = 15°C, Q̇ = 160W, Fr = 11.1g/s </a:t>
                      </a:r>
                      <a:endParaRPr lang="en-GB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2946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Interface </a:t>
                      </a:r>
                    </a:p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#1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Interface </a:t>
                      </a:r>
                    </a:p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Maximum Fin Temp.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(°C)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301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Exp.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(PT100)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Thermal FEA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908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Grease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Grease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29.7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32.0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6827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C-Foil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29.6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32.0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5869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C-Foil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Grease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33.7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32.1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0314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C-Foil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33.9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32.1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15441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TIM Properties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9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(W/m∙K)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d (µm)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az-Cyrl-AZ" sz="1800" baseline="-25000" dirty="0" smtClean="0">
                          <a:solidFill>
                            <a:schemeClr val="tx1"/>
                          </a:solidFill>
                        </a:rPr>
                        <a:t>Ѳ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 (d/k; m</a:t>
                      </a:r>
                      <a:r>
                        <a:rPr lang="de-DE" sz="18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∙K/W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5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Grease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6.0 x 10</a:t>
                      </a:r>
                      <a:r>
                        <a:rPr lang="de-DE" sz="1800" baseline="300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GB" sz="1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41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C-Foil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16.0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7.8 x 10</a:t>
                      </a:r>
                      <a:r>
                        <a:rPr lang="de-DE" sz="1800" baseline="300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GB" sz="1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253195"/>
                  </a:ext>
                </a:extLst>
              </a:tr>
            </a:tbl>
          </a:graphicData>
        </a:graphic>
      </p:graphicFrame>
      <p:sp>
        <p:nvSpPr>
          <p:cNvPr id="447" name="TextBox 446"/>
          <p:cNvSpPr txBox="1"/>
          <p:nvPr/>
        </p:nvSpPr>
        <p:spPr>
          <a:xfrm>
            <a:off x="9798732" y="10187165"/>
            <a:ext cx="2686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STS in Dipole Magnet</a:t>
            </a:r>
            <a:endParaRPr lang="en-US" sz="2200" b="1" dirty="0"/>
          </a:p>
        </p:txBody>
      </p:sp>
      <p:pic>
        <p:nvPicPr>
          <p:cNvPr id="1082" name="Picture 1081"/>
          <p:cNvPicPr>
            <a:picLocks noChangeAspect="1"/>
          </p:cNvPicPr>
          <p:nvPr/>
        </p:nvPicPr>
        <p:blipFill rotWithShape="1">
          <a:blip r:embed="rId15"/>
          <a:srcRect l="12460" r="20427"/>
          <a:stretch/>
        </p:blipFill>
        <p:spPr>
          <a:xfrm>
            <a:off x="14008369" y="17365722"/>
            <a:ext cx="3741821" cy="3727534"/>
          </a:xfrm>
          <a:prstGeom prst="rect">
            <a:avLst/>
          </a:prstGeom>
        </p:spPr>
      </p:pic>
      <p:pic>
        <p:nvPicPr>
          <p:cNvPr id="1084" name="Picture 1083"/>
          <p:cNvPicPr>
            <a:picLocks noChangeAspect="1"/>
          </p:cNvPicPr>
          <p:nvPr/>
        </p:nvPicPr>
        <p:blipFill rotWithShape="1">
          <a:blip r:embed="rId16"/>
          <a:srcRect l="15327" t="4271" r="9792"/>
          <a:stretch/>
        </p:blipFill>
        <p:spPr>
          <a:xfrm>
            <a:off x="14029000" y="14013587"/>
            <a:ext cx="4084194" cy="3490730"/>
          </a:xfrm>
          <a:prstGeom prst="rect">
            <a:avLst/>
          </a:prstGeom>
        </p:spPr>
      </p:pic>
      <p:pic>
        <p:nvPicPr>
          <p:cNvPr id="458" name="Picture 3" descr="G:\Collab Meeting\Lab old desktop\29th Collaboration Meeting\Flat Box\3. KP97 + QGFG03 + WLK10\Cap\160W (3d surface).png"/>
          <p:cNvPicPr>
            <a:picLocks noChangeAspect="1" noChangeArrowheads="1"/>
          </p:cNvPicPr>
          <p:nvPr/>
        </p:nvPicPr>
        <p:blipFill rotWithShape="1">
          <a:blip r:embed="rId17"/>
          <a:srcRect l="9332" t="6563" b="9189"/>
          <a:stretch/>
        </p:blipFill>
        <p:spPr bwMode="auto">
          <a:xfrm>
            <a:off x="9150051" y="26112807"/>
            <a:ext cx="4219926" cy="3202438"/>
          </a:xfrm>
          <a:prstGeom prst="rect">
            <a:avLst/>
          </a:prstGeom>
          <a:noFill/>
        </p:spPr>
      </p:pic>
      <p:sp>
        <p:nvSpPr>
          <p:cNvPr id="446" name="Rectangle 445"/>
          <p:cNvSpPr/>
          <p:nvPr/>
        </p:nvSpPr>
        <p:spPr>
          <a:xfrm>
            <a:off x="8860737" y="25260830"/>
            <a:ext cx="4562269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Viscous TIM (grease) is better  </a:t>
            </a:r>
            <a:r>
              <a:rPr lang="de-DE" sz="2400" b="1" dirty="0" smtClean="0">
                <a:ea typeface="Segoe UI Symbol" panose="020B0502040204020203" pitchFamily="34" charset="0"/>
              </a:rPr>
              <a:t></a:t>
            </a:r>
          </a:p>
          <a:p>
            <a:pPr algn="ctr"/>
            <a:r>
              <a:rPr lang="de-DE" sz="2400" b="1" dirty="0" smtClean="0">
                <a:ea typeface="Segoe UI Symbol" panose="020B0502040204020203" pitchFamily="34" charset="0"/>
              </a:rPr>
              <a:t>FEE shielding works  </a:t>
            </a:r>
          </a:p>
        </p:txBody>
      </p:sp>
      <p:pic>
        <p:nvPicPr>
          <p:cNvPr id="461" name="Picture 46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t="23602" r="8119" b="15451"/>
          <a:stretch/>
        </p:blipFill>
        <p:spPr>
          <a:xfrm>
            <a:off x="9175287" y="18172386"/>
            <a:ext cx="3660992" cy="2016063"/>
          </a:xfrm>
          <a:prstGeom prst="rect">
            <a:avLst/>
          </a:prstGeom>
        </p:spPr>
      </p:pic>
      <p:sp>
        <p:nvSpPr>
          <p:cNvPr id="462" name="Rectangle 461"/>
          <p:cNvSpPr/>
          <p:nvPr/>
        </p:nvSpPr>
        <p:spPr>
          <a:xfrm>
            <a:off x="9091795" y="20247321"/>
            <a:ext cx="3835027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FEE Cooling Block with dummy FEB-8 </a:t>
            </a:r>
            <a:r>
              <a:rPr lang="en-US" sz="2200" b="1" dirty="0">
                <a:latin typeface="Calibri" panose="020F0502020204030204" pitchFamily="34" charset="0"/>
              </a:rPr>
              <a:t>&amp;</a:t>
            </a:r>
            <a:r>
              <a:rPr lang="en-US" sz="2200" b="1" dirty="0" smtClean="0">
                <a:latin typeface="Calibri" panose="020F0502020204030204" pitchFamily="34" charset="0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</a:rPr>
              <a:t>PT100 sensors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pic>
        <p:nvPicPr>
          <p:cNvPr id="1085" name="Picture 1084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88" t="22549" r="18316" b="13576"/>
          <a:stretch/>
        </p:blipFill>
        <p:spPr>
          <a:xfrm>
            <a:off x="20020606" y="14510016"/>
            <a:ext cx="3766410" cy="3479283"/>
          </a:xfrm>
          <a:prstGeom prst="rect">
            <a:avLst/>
          </a:prstGeom>
        </p:spPr>
      </p:pic>
      <p:pic>
        <p:nvPicPr>
          <p:cNvPr id="1086" name="Picture 1085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893" t="28751" r="12037" b="38175"/>
          <a:stretch/>
        </p:blipFill>
        <p:spPr>
          <a:xfrm>
            <a:off x="23795096" y="15206819"/>
            <a:ext cx="617927" cy="2824811"/>
          </a:xfrm>
          <a:prstGeom prst="rect">
            <a:avLst/>
          </a:prstGeom>
        </p:spPr>
      </p:pic>
      <p:sp>
        <p:nvSpPr>
          <p:cNvPr id="466" name="Rectangle 465"/>
          <p:cNvSpPr/>
          <p:nvPr/>
        </p:nvSpPr>
        <p:spPr>
          <a:xfrm>
            <a:off x="23199456" y="14185797"/>
            <a:ext cx="124346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latin typeface="Calibri" panose="020F0502020204030204" pitchFamily="34" charset="0"/>
              </a:rPr>
              <a:t>STS Unit 01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9324</TotalTime>
  <Words>491</Words>
  <Application>Microsoft Office PowerPoint</Application>
  <PresentationFormat>Custom</PresentationFormat>
  <Paragraphs>141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DejaVu Sans</vt:lpstr>
      <vt:lpstr>Segoe UI Symbol</vt:lpstr>
      <vt:lpstr>Symbol</vt:lpstr>
      <vt:lpstr>Wingdings</vt:lpstr>
      <vt:lpstr>Larissa</vt:lpstr>
      <vt:lpstr>PowerPoint Presentation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Senger, Anna Dr.</dc:creator>
  <cp:lastModifiedBy>Agarwal</cp:lastModifiedBy>
  <cp:revision>428</cp:revision>
  <dcterms:created xsi:type="dcterms:W3CDTF">2018-04-23T06:02:43Z</dcterms:created>
  <dcterms:modified xsi:type="dcterms:W3CDTF">2018-05-24T13:05:16Z</dcterms:modified>
</cp:coreProperties>
</file>