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2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8DB5F-BBDF-4327-A8B0-EE60C83364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lang="it-IT" sz="6000" b="1">
                <a:latin typeface="Calibri Ligh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486292-6891-4937-BD84-ED5DF5798A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0BB6FD-1987-41D4-A612-FE2DDFE269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D8933AB-8C45-4D3D-ABF7-DB472657CDE6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55EF84-CB1D-4B7D-A137-0E0837ADF4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6573136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D45EBF-85D2-4819-AB27-497F27282C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529437" y="-73974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fld id="{62A3F0FE-0C71-4F94-B662-2C4C976C9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17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7FAFE4-045C-47BC-9977-E2074003E4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>
                <a:latin typeface="Calibri Ligh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9596FB-D7FE-4638-9384-437E02AC161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EAB8D9-0CBA-42A7-8509-7EF932FF3B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D8933AB-8C45-4D3D-ABF7-DB472657CDE6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A2DF92-D552-4257-AC28-2737B8DDC7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10DB12-A3FE-45AF-A288-752009BE58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2A3F0FE-0C71-4F94-B662-2C4C976C9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12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E8FEFE0-71F0-46DD-B813-383E7A64923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 lang="it-IT">
                <a:latin typeface="Calibri Ligh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757A9A-7040-467D-9B63-7EC58EE2C7B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365853-CA9A-49C3-8FC9-2B976C3C08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D8933AB-8C45-4D3D-ABF7-DB472657CDE6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A02910-1457-43EC-B682-97C377B4D2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01F787-5555-4DAA-B8E2-D55ABF3168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2A3F0FE-0C71-4F94-B662-2C4C976C9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769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7935FD-3727-4975-AB89-A7D255708E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>
                <a:latin typeface="Calibri Ligh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4662EA1-7524-4D9F-B161-4E88F13333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D8933AB-8C45-4D3D-ABF7-DB472657CDE6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37F5C1-F89F-44F1-92FA-527ABF52CC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B2A4E9-6227-4138-B4D2-B195EB997B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2A3F0FE-0C71-4F94-B662-2C4C976C9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12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5D6E3B-AC25-47C2-A314-9A5FCD5B4C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>
                <a:latin typeface="Calibri Ligh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C67D66-7909-40D0-8382-D8A186BB47A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D8A60F-1E3A-4CF9-ACD3-F8C5632C32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D8933AB-8C45-4D3D-ABF7-DB472657CDE6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C7A402-75AB-4A07-B78C-9D145C8124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49C577-340F-45CF-9C09-379B75A52D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2A3F0FE-0C71-4F94-B662-2C4C976C9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74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C55697-FB86-4830-AA60-500E50A11B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lang="it-IT" sz="6000">
                <a:latin typeface="Calibri Ligh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5397D5-2DE4-419D-BE8F-AFA9BEAFB2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AADD8B-4B93-4670-96A5-9856496EFA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D8933AB-8C45-4D3D-ABF7-DB472657CDE6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3A8A18-DF18-4440-9E9D-D806D68DD3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805FBB-E7DF-4C81-B685-EB87B47148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2A3F0FE-0C71-4F94-B662-2C4C976C9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9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2CEF2-16F5-485B-AE21-BC4CF92264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>
                <a:latin typeface="Calibri Ligh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1C079-F017-44B8-B96E-7904743C60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4BF530-C623-4CCC-BA83-D2621B31EC3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1834EE-3EAD-4E0F-BA00-3B9FDFCC50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D8933AB-8C45-4D3D-ABF7-DB472657CDE6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EBDCC7-BF58-4F6B-B620-964B0054F1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2ACA1B-4727-4B4E-87D7-A4E9E1A2D1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2A3F0FE-0C71-4F94-B662-2C4C976C9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01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C85CA-7439-4D00-9C14-2414F5DCDD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 lang="it-IT">
                <a:latin typeface="Calibri Ligh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14BD93-41CD-4C50-80D9-3CB2A4A54D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294B9B-D2EA-473F-ACD3-020EF908425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1DA9796-487E-4F2D-83CB-9E098A4FF71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038B852-282B-42B0-BEEF-2DEFF23259F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F8144F9-1655-4AC6-8584-BB3AB67D9A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D8933AB-8C45-4D3D-ABF7-DB472657CDE6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F225E0-36A4-4EAF-B613-AB377AF0F2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40F492C-EF19-4C83-8BB6-C00ADD2F79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2A3F0FE-0C71-4F94-B662-2C4C976C9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75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838AC-CEE2-4444-9B6A-953003F37B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>
                <a:latin typeface="Calibri Ligh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6845A5-A68F-4A5A-B215-C9B82CD304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D8933AB-8C45-4D3D-ABF7-DB472657CDE6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A14FB2-4F83-4E76-82C8-347F8605FE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459137-3A9D-41A1-89A4-0896D44FCE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2A3F0FE-0C71-4F94-B662-2C4C976C9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03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F6C9130-9AEA-4F88-9F84-0D9A2EA17E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D8933AB-8C45-4D3D-ABF7-DB472657CDE6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B92A40-9F93-494B-8113-87AC426193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F8595-582F-4D32-85C4-181794D84B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2A3F0FE-0C71-4F94-B662-2C4C976C9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63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4445EE-31CE-4678-B150-67476407B0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lang="it-IT" sz="3200">
                <a:latin typeface="Calibri Ligh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128636-2D34-43AD-BF8F-481C8954E7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489881-3363-41DD-A588-BF4D4DF4984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B580B7-3F71-4A6F-894E-82ACB589BC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D8933AB-8C45-4D3D-ABF7-DB472657CDE6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0B4C42-F585-4E35-9FB7-383904112E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FFA689-DA96-41A9-9AFE-FB12542485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2A3F0FE-0C71-4F94-B662-2C4C976C9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25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E09450-9C5E-46C4-8902-7092273B0D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lang="it-IT" sz="3200">
                <a:latin typeface="Calibri Ligh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8B9727C-C2D3-4ADA-A281-4F17F20C3FB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A20230-744E-4E51-AF98-FF58814E37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31931B-A0B4-48B2-8597-4A71ADFCF8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D8933AB-8C45-4D3D-ABF7-DB472657CDE6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1D3D88-0607-4AB9-BF6D-B448D0DD9F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C012E7-08E3-4488-82DD-E924F58CC4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2A3F0FE-0C71-4F94-B662-2C4C976C9C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42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16ECA80F-091D-4914-862A-CF330D0CC8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0" y="6492870"/>
            <a:ext cx="12191996" cy="3651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5">
            <a:extLst>
              <a:ext uri="{FF2B5EF4-FFF2-40B4-BE49-F238E27FC236}">
                <a16:creationId xmlns:a16="http://schemas.microsoft.com/office/drawing/2014/main" id="{11C9454A-434F-40E8-90ED-24A801E367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799991" flipH="1">
            <a:off x="0" y="-29"/>
            <a:ext cx="12191996" cy="3651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egnaposto titolo 1">
            <a:extLst>
              <a:ext uri="{FF2B5EF4-FFF2-40B4-BE49-F238E27FC236}">
                <a16:creationId xmlns:a16="http://schemas.microsoft.com/office/drawing/2014/main" id="{43942F27-3913-4681-A1BE-DAA3E8B32F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356" y="365119"/>
            <a:ext cx="11765283" cy="762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GB"/>
              <a:t>Table of content</a:t>
            </a:r>
            <a:endParaRPr lang="it-IT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F331FC5E-7915-4EAA-9FE8-10BF252735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3356" y="1238655"/>
            <a:ext cx="11765283" cy="50975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8FA483C7-2A02-4BFA-B8EE-0BB2117EF26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618475" y="-108905"/>
            <a:ext cx="955035" cy="400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fld id="{8D8933AB-8C45-4D3D-ABF7-DB472657CDE6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72186D1E-5F6E-4966-8B54-FE0844C1F3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0" y="6575166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62CFD59B-191A-42BA-B4D8-2B26EE07C0F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498366" y="-10351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fld id="{62A3F0FE-0C71-4F94-B662-2C4C976C9C9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733636-6500-4BAB-8F3E-582DA4CA5D81}"/>
              </a:ext>
            </a:extLst>
          </p:cNvPr>
          <p:cNvSpPr txBox="1"/>
          <p:nvPr/>
        </p:nvSpPr>
        <p:spPr>
          <a:xfrm>
            <a:off x="0" y="6439716"/>
            <a:ext cx="85466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Angelo Loi</a:t>
            </a:r>
          </a:p>
        </p:txBody>
      </p:sp>
      <p:pic>
        <p:nvPicPr>
          <p:cNvPr id="10" name="Picture 2" descr="Risultati immagini per bandiera sarda">
            <a:extLst>
              <a:ext uri="{FF2B5EF4-FFF2-40B4-BE49-F238E27FC236}">
                <a16:creationId xmlns:a16="http://schemas.microsoft.com/office/drawing/2014/main" id="{6E0AB22C-CEFD-4BDD-B307-1D0207E1099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782812" y="6554336"/>
            <a:ext cx="350635" cy="2354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Risultati immagini per bandiera italiana">
            <a:extLst>
              <a:ext uri="{FF2B5EF4-FFF2-40B4-BE49-F238E27FC236}">
                <a16:creationId xmlns:a16="http://schemas.microsoft.com/office/drawing/2014/main" id="{BE5BB100-4B6C-4C6E-AEAF-8C913F25D91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1365644" y="6496345"/>
            <a:ext cx="351403" cy="351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ttangolo 14">
            <a:extLst>
              <a:ext uri="{FF2B5EF4-FFF2-40B4-BE49-F238E27FC236}">
                <a16:creationId xmlns:a16="http://schemas.microsoft.com/office/drawing/2014/main" id="{164E1E58-4796-49FB-ADE2-B0FD4AF4A2DF}"/>
              </a:ext>
            </a:extLst>
          </p:cNvPr>
          <p:cNvSpPr/>
          <p:nvPr/>
        </p:nvSpPr>
        <p:spPr>
          <a:xfrm>
            <a:off x="218120" y="16696"/>
            <a:ext cx="914400" cy="33107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F3903B1-DC51-416B-84B7-6EE133077760}"/>
              </a:ext>
            </a:extLst>
          </p:cNvPr>
          <p:cNvSpPr txBox="1"/>
          <p:nvPr/>
        </p:nvSpPr>
        <p:spPr>
          <a:xfrm>
            <a:off x="11253374" y="-62837"/>
            <a:ext cx="52943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Page:</a:t>
            </a:r>
          </a:p>
        </p:txBody>
      </p:sp>
      <p:pic>
        <p:nvPicPr>
          <p:cNvPr id="14" name="Immagine 15">
            <a:extLst>
              <a:ext uri="{FF2B5EF4-FFF2-40B4-BE49-F238E27FC236}">
                <a16:creationId xmlns:a16="http://schemas.microsoft.com/office/drawing/2014/main" id="{89BFC0EC-5998-4C99-ADF5-0888399ABA5E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-1961" t="3218" r="25752" b="12394"/>
          <a:stretch>
            <a:fillRect/>
          </a:stretch>
        </p:blipFill>
        <p:spPr>
          <a:xfrm>
            <a:off x="-18" y="16696"/>
            <a:ext cx="927987" cy="3310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magine 11">
            <a:extLst>
              <a:ext uri="{FF2B5EF4-FFF2-40B4-BE49-F238E27FC236}">
                <a16:creationId xmlns:a16="http://schemas.microsoft.com/office/drawing/2014/main" id="{13821039-F05E-4A62-9DE4-0F81669A0E7C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4632" t="18720" r="10961" b="18342"/>
          <a:stretch>
            <a:fillRect/>
          </a:stretch>
        </p:blipFill>
        <p:spPr>
          <a:xfrm>
            <a:off x="844951" y="198497"/>
            <a:ext cx="287578" cy="1492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8458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1200" cap="none" spc="0" baseline="0">
          <a:solidFill>
            <a:srgbClr val="002060"/>
          </a:solidFill>
          <a:uFillTx/>
          <a:latin typeface="Calibri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1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1" i="0" u="none" strike="noStrike" kern="1200" cap="none" spc="0" baseline="0">
          <a:solidFill>
            <a:srgbClr val="00206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1" i="0" u="none" strike="noStrike" kern="1200" cap="none" spc="0" baseline="0">
          <a:solidFill>
            <a:srgbClr val="C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1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1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04836-FB93-42E6-BF46-7C8F92A0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04" y="324079"/>
            <a:ext cx="10507979" cy="762637"/>
          </a:xfrm>
        </p:spPr>
        <p:txBody>
          <a:bodyPr>
            <a:normAutofit/>
          </a:bodyPr>
          <a:lstStyle/>
          <a:p>
            <a:r>
              <a:rPr lang="en-US" sz="3400" b="1" u="sng" dirty="0"/>
              <a:t>Simulation of 3D-Silicon Sensors for the TIMESPOT project</a:t>
            </a:r>
            <a:endParaRPr lang="it-IT" sz="3400" b="1" u="sng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BCC30B-387E-4058-A5DB-84B41FCAE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452" y="1"/>
            <a:ext cx="1276350" cy="18839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DC88311-47C7-4F2B-A445-58549D60C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33" y="1102726"/>
            <a:ext cx="1323571" cy="1323571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51B0C9-A3D6-4E0A-86BD-C70103D3A7DB}"/>
              </a:ext>
            </a:extLst>
          </p:cNvPr>
          <p:cNvSpPr txBox="1"/>
          <p:nvPr/>
        </p:nvSpPr>
        <p:spPr>
          <a:xfrm>
            <a:off x="629343" y="2194365"/>
            <a:ext cx="883650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Angelo Loi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6401D0-B2D2-40A2-8394-7AD871910FAC}"/>
              </a:ext>
            </a:extLst>
          </p:cNvPr>
          <p:cNvSpPr txBox="1"/>
          <p:nvPr/>
        </p:nvSpPr>
        <p:spPr>
          <a:xfrm>
            <a:off x="1807578" y="1306973"/>
            <a:ext cx="41407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1. University of Cagliari, Department of Physics, </a:t>
            </a:r>
            <a:r>
              <a:rPr lang="en-GB" sz="1000" dirty="0" err="1"/>
              <a:t>Monserrato</a:t>
            </a:r>
            <a:r>
              <a:rPr lang="en-GB" sz="1000" dirty="0"/>
              <a:t>, Italy</a:t>
            </a:r>
          </a:p>
          <a:p>
            <a:r>
              <a:rPr lang="en-GB" sz="1000" dirty="0"/>
              <a:t>2. </a:t>
            </a:r>
            <a:r>
              <a:rPr lang="en-GB" sz="1000" dirty="0" err="1"/>
              <a:t>Istituto</a:t>
            </a:r>
            <a:r>
              <a:rPr lang="en-GB" sz="1000" dirty="0"/>
              <a:t> Nazionale di </a:t>
            </a:r>
            <a:r>
              <a:rPr lang="en-GB" sz="1000" dirty="0" err="1"/>
              <a:t>Fisica</a:t>
            </a:r>
            <a:r>
              <a:rPr lang="en-GB" sz="1000" dirty="0"/>
              <a:t> </a:t>
            </a:r>
            <a:r>
              <a:rPr lang="en-GB" sz="1000" dirty="0" err="1"/>
              <a:t>Nucleare</a:t>
            </a:r>
            <a:r>
              <a:rPr lang="en-GB" sz="1000" dirty="0"/>
              <a:t>, </a:t>
            </a:r>
            <a:r>
              <a:rPr lang="en-GB" sz="1000" dirty="0" err="1"/>
              <a:t>Sezione</a:t>
            </a:r>
            <a:r>
              <a:rPr lang="en-GB" sz="1000" dirty="0"/>
              <a:t> Cagliari, </a:t>
            </a:r>
            <a:r>
              <a:rPr lang="en-GB" sz="1000" dirty="0" err="1"/>
              <a:t>Monserrato</a:t>
            </a:r>
            <a:r>
              <a:rPr lang="en-GB" sz="1000" dirty="0"/>
              <a:t>, Italy</a:t>
            </a:r>
          </a:p>
          <a:p>
            <a:r>
              <a:rPr lang="en-GB" sz="1000" dirty="0"/>
              <a:t>3. University of Trento, Department of Industrial </a:t>
            </a:r>
            <a:r>
              <a:rPr lang="en-GB" sz="1000" dirty="0" err="1"/>
              <a:t>Engeniering</a:t>
            </a:r>
            <a:r>
              <a:rPr lang="en-GB" sz="1000" dirty="0"/>
              <a:t>, Trento, Italy</a:t>
            </a:r>
          </a:p>
          <a:p>
            <a:r>
              <a:rPr lang="en-GB" sz="1000" dirty="0"/>
              <a:t>4. TIFPA-INFN, Department of Physics, Trento, Italy</a:t>
            </a:r>
          </a:p>
          <a:p>
            <a:r>
              <a:rPr lang="en-GB" sz="1000" dirty="0"/>
              <a:t>5. </a:t>
            </a:r>
            <a:r>
              <a:rPr lang="en-GB" sz="1000" dirty="0" err="1"/>
              <a:t>Istituto</a:t>
            </a:r>
            <a:r>
              <a:rPr lang="en-GB" sz="1000" dirty="0"/>
              <a:t> Nazionale di </a:t>
            </a:r>
            <a:r>
              <a:rPr lang="en-GB" sz="1000" dirty="0" err="1"/>
              <a:t>fisica</a:t>
            </a:r>
            <a:r>
              <a:rPr lang="en-GB" sz="1000" dirty="0"/>
              <a:t> </a:t>
            </a:r>
            <a:r>
              <a:rPr lang="en-GB" sz="1000" dirty="0" err="1"/>
              <a:t>Nucleare</a:t>
            </a:r>
            <a:r>
              <a:rPr lang="en-GB" sz="1000" dirty="0"/>
              <a:t>, </a:t>
            </a:r>
            <a:r>
              <a:rPr lang="en-GB" sz="1000" dirty="0" err="1"/>
              <a:t>Sezione</a:t>
            </a:r>
            <a:r>
              <a:rPr lang="en-GB" sz="1000" dirty="0"/>
              <a:t> Ferrara, Ferrara, Italy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B7E3F606-2D4E-4CE3-97E7-044905110A85}"/>
                  </a:ext>
                </a:extLst>
              </p:cNvPr>
              <p:cNvSpPr/>
              <p:nvPr/>
            </p:nvSpPr>
            <p:spPr>
              <a:xfrm>
                <a:off x="1026364" y="983987"/>
                <a:ext cx="9091613" cy="32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it-IT" sz="15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500" b="1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𝑨𝒏𝒈𝒆𝒍𝒐</m:t>
                        </m:r>
                        <m:r>
                          <a:rPr lang="it-IT" sz="1500" b="1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500" b="1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𝑳𝒐𝒊</m:t>
                        </m:r>
                      </m:e>
                      <m:sup>
                        <m:r>
                          <a:rPr lang="it-IT" sz="1500" b="1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1500" b="1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500" b="1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1500" dirty="0">
                    <a:solidFill>
                      <a:schemeClr val="tx1"/>
                    </a:solidFill>
                  </a:rPr>
                  <a:t>, Adriano Lai², Gian-Franco Dalla Betta³ ⁴, Roberto Mendicino³ ⁴, Stefania Vecchi⁵</a:t>
                </a:r>
                <a:endParaRPr lang="it-IT" sz="1500" u="sng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B7E3F606-2D4E-4CE3-97E7-044905110A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64" y="983987"/>
                <a:ext cx="9091613" cy="328423"/>
              </a:xfrm>
              <a:prstGeom prst="rect">
                <a:avLst/>
              </a:prstGeom>
              <a:blipFill>
                <a:blip r:embed="rId4"/>
                <a:stretch>
                  <a:fillRect t="-1852" b="-203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>
            <a:extLst>
              <a:ext uri="{FF2B5EF4-FFF2-40B4-BE49-F238E27FC236}">
                <a16:creationId xmlns:a16="http://schemas.microsoft.com/office/drawing/2014/main" id="{473DA420-95E0-4872-83D0-DAFC712EAD48}"/>
              </a:ext>
            </a:extLst>
          </p:cNvPr>
          <p:cNvSpPr/>
          <p:nvPr/>
        </p:nvSpPr>
        <p:spPr>
          <a:xfrm>
            <a:off x="6913268" y="3271294"/>
            <a:ext cx="2327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dirty="0"/>
              <a:t>,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5F744DD-BFA0-455D-9D17-5414156D30F8}"/>
              </a:ext>
            </a:extLst>
          </p:cNvPr>
          <p:cNvSpPr/>
          <p:nvPr/>
        </p:nvSpPr>
        <p:spPr>
          <a:xfrm>
            <a:off x="7921544" y="3283764"/>
            <a:ext cx="2327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dirty="0"/>
              <a:t>,</a:t>
            </a:r>
          </a:p>
        </p:txBody>
      </p:sp>
      <p:pic>
        <p:nvPicPr>
          <p:cNvPr id="13" name="Picture 121">
            <a:extLst>
              <a:ext uri="{FF2B5EF4-FFF2-40B4-BE49-F238E27FC236}">
                <a16:creationId xmlns:a16="http://schemas.microsoft.com/office/drawing/2014/main" id="{6B18F7E7-B855-40C1-B21E-1E4CE379E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3437" y="2497682"/>
            <a:ext cx="927583" cy="1061289"/>
          </a:xfrm>
          <a:prstGeom prst="rect">
            <a:avLst/>
          </a:prstGeom>
        </p:spPr>
      </p:pic>
      <p:pic>
        <p:nvPicPr>
          <p:cNvPr id="14" name="Picture 122">
            <a:extLst>
              <a:ext uri="{FF2B5EF4-FFF2-40B4-BE49-F238E27FC236}">
                <a16:creationId xmlns:a16="http://schemas.microsoft.com/office/drawing/2014/main" id="{D3FA960A-B9B5-4E1E-B2D7-4865B8E1A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022" y="2531637"/>
            <a:ext cx="884898" cy="1046455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938A101-E33E-43CD-A8C6-3502A9A06474}"/>
              </a:ext>
            </a:extLst>
          </p:cNvPr>
          <p:cNvSpPr txBox="1"/>
          <p:nvPr/>
        </p:nvSpPr>
        <p:spPr>
          <a:xfrm>
            <a:off x="19464601" y="249770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(a)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DCB1A4D-499B-4BA0-8BC5-8FD221B15B80}"/>
              </a:ext>
            </a:extLst>
          </p:cNvPr>
          <p:cNvSpPr txBox="1"/>
          <p:nvPr/>
        </p:nvSpPr>
        <p:spPr>
          <a:xfrm>
            <a:off x="19464601" y="3887645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(b)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301163F7-CC2B-4014-945D-311F79F717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772" r="51925" b="50031"/>
          <a:stretch/>
        </p:blipFill>
        <p:spPr>
          <a:xfrm rot="10800000">
            <a:off x="6716730" y="2565273"/>
            <a:ext cx="1519612" cy="483271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F1030B78-828F-4450-8CAE-F0476C895F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319" t="3772" b="50031"/>
          <a:stretch/>
        </p:blipFill>
        <p:spPr>
          <a:xfrm>
            <a:off x="6733759" y="3051612"/>
            <a:ext cx="1633614" cy="483271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E3E534E3-8A76-4371-B192-1113AD459B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801" r="51925" b="1828"/>
          <a:stretch/>
        </p:blipFill>
        <p:spPr>
          <a:xfrm rot="10800000">
            <a:off x="9429484" y="2552995"/>
            <a:ext cx="1519612" cy="495549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4FB31F77-D854-446D-B21D-CAE47D6DFA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324" t="50000" r="-785" b="2629"/>
          <a:stretch/>
        </p:blipFill>
        <p:spPr>
          <a:xfrm>
            <a:off x="9439340" y="3063422"/>
            <a:ext cx="1658263" cy="495549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A343CD6E-2DDA-48FE-B4D1-0758A137F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5297" y="3701627"/>
            <a:ext cx="3062282" cy="2136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017DD920-F3DF-49F4-A635-F5B93150E5BA}"/>
              </a:ext>
            </a:extLst>
          </p:cNvPr>
          <p:cNvSpPr txBox="1"/>
          <p:nvPr/>
        </p:nvSpPr>
        <p:spPr>
          <a:xfrm>
            <a:off x="-6720" y="6627019"/>
            <a:ext cx="7459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u="sng" dirty="0">
                <a:solidFill>
                  <a:schemeClr val="bg1"/>
                </a:solidFill>
              </a:rPr>
              <a:t>PM2018 – 14° Pisa Meeting on Advanced Detectors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751A9C3B-8BC3-4983-9699-0712BD017EC0}"/>
              </a:ext>
            </a:extLst>
          </p:cNvPr>
          <p:cNvSpPr txBox="1"/>
          <p:nvPr/>
        </p:nvSpPr>
        <p:spPr>
          <a:xfrm>
            <a:off x="2366295" y="6637744"/>
            <a:ext cx="7459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u="sng" dirty="0">
                <a:solidFill>
                  <a:schemeClr val="bg1"/>
                </a:solidFill>
              </a:rPr>
              <a:t>La Biodola – Isola d’Elba – </a:t>
            </a:r>
            <a:r>
              <a:rPr lang="it-IT" sz="1000" b="1" u="sng" dirty="0" err="1">
                <a:solidFill>
                  <a:schemeClr val="bg1"/>
                </a:solidFill>
              </a:rPr>
              <a:t>June</a:t>
            </a:r>
            <a:r>
              <a:rPr lang="it-IT" sz="1000" b="1" u="sng" dirty="0">
                <a:solidFill>
                  <a:schemeClr val="bg1"/>
                </a:solidFill>
              </a:rPr>
              <a:t> 2018</a:t>
            </a:r>
          </a:p>
        </p:txBody>
      </p:sp>
      <p:sp>
        <p:nvSpPr>
          <p:cNvPr id="68" name="Segnaposto contenuto 11">
            <a:extLst>
              <a:ext uri="{FF2B5EF4-FFF2-40B4-BE49-F238E27FC236}">
                <a16:creationId xmlns:a16="http://schemas.microsoft.com/office/drawing/2014/main" id="{DAE1BB50-B83B-444D-A9AC-85450B5A4ADD}"/>
              </a:ext>
            </a:extLst>
          </p:cNvPr>
          <p:cNvSpPr txBox="1">
            <a:spLocks/>
          </p:cNvSpPr>
          <p:nvPr/>
        </p:nvSpPr>
        <p:spPr>
          <a:xfrm>
            <a:off x="52504" y="2651991"/>
            <a:ext cx="6183780" cy="13812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70000" lnSpcReduction="20000"/>
          </a:bodyPr>
          <a:lstStyle>
            <a:lvl1pPr marL="228600" marR="0" lvl="0" indent="-228600" algn="l" defTabSz="914400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4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defRPr>
            </a:lvl2pPr>
            <a:lvl3pPr marL="1143000" marR="0" lvl="2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0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defRPr>
            </a:lvl3pPr>
            <a:lvl4pPr marL="1600200" marR="0" lvl="3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Modelling and simulation of timing specific 3D silicon pixel sensors:</a:t>
            </a:r>
          </a:p>
          <a:p>
            <a:pPr lvl="1"/>
            <a:r>
              <a:rPr lang="en-US" dirty="0"/>
              <a:t>Electrode geometry for fast timing measurements was explored and defined</a:t>
            </a:r>
          </a:p>
          <a:p>
            <a:pPr lvl="1"/>
            <a:r>
              <a:rPr lang="en-US" dirty="0"/>
              <a:t>A 3D model of the pixel was designed for first electrical and signal simulation</a:t>
            </a:r>
          </a:p>
        </p:txBody>
      </p:sp>
      <p:pic>
        <p:nvPicPr>
          <p:cNvPr id="69" name="Immagine 68">
            <a:extLst>
              <a:ext uri="{FF2B5EF4-FFF2-40B4-BE49-F238E27FC236}">
                <a16:creationId xmlns:a16="http://schemas.microsoft.com/office/drawing/2014/main" id="{95AF62F7-5C05-4D8C-896D-54EFB4ADD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2723" y="1302128"/>
            <a:ext cx="1099840" cy="405529"/>
          </a:xfrm>
          <a:prstGeom prst="rect">
            <a:avLst/>
          </a:prstGeom>
          <a:ln w="28575">
            <a:noFill/>
          </a:ln>
          <a:effectLst/>
        </p:spPr>
      </p:pic>
      <p:sp>
        <p:nvSpPr>
          <p:cNvPr id="70" name="Segnaposto contenuto 11">
            <a:extLst>
              <a:ext uri="{FF2B5EF4-FFF2-40B4-BE49-F238E27FC236}">
                <a16:creationId xmlns:a16="http://schemas.microsoft.com/office/drawing/2014/main" id="{4B3E9ADE-8B08-4B5D-A084-1F8201974825}"/>
              </a:ext>
            </a:extLst>
          </p:cNvPr>
          <p:cNvSpPr txBox="1">
            <a:spLocks/>
          </p:cNvSpPr>
          <p:nvPr/>
        </p:nvSpPr>
        <p:spPr>
          <a:xfrm>
            <a:off x="52504" y="4151645"/>
            <a:ext cx="5405322" cy="10908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70000" lnSpcReduction="20000"/>
          </a:bodyPr>
          <a:lstStyle>
            <a:lvl1pPr marL="228600" marR="0" lvl="0" indent="-228600" algn="l" defTabSz="914400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4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defRPr>
            </a:lvl2pPr>
            <a:lvl3pPr marL="1143000" marR="0" lvl="2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0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defRPr>
            </a:lvl3pPr>
            <a:lvl4pPr marL="1600200" marR="0" lvl="3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Sensor response and first electrical parameter were simulated:</a:t>
            </a:r>
          </a:p>
          <a:p>
            <a:pPr lvl="1"/>
            <a:r>
              <a:rPr lang="en-US" dirty="0"/>
              <a:t>Sensor Capacity around 100 </a:t>
            </a:r>
            <a:r>
              <a:rPr lang="en-US" dirty="0" err="1"/>
              <a:t>fF</a:t>
            </a:r>
            <a:endParaRPr lang="en-US" dirty="0"/>
          </a:p>
          <a:p>
            <a:pPr lvl="1"/>
            <a:r>
              <a:rPr lang="en-US" dirty="0"/>
              <a:t>Charge collection time below 400 </a:t>
            </a:r>
            <a:r>
              <a:rPr lang="en-US" dirty="0" err="1"/>
              <a:t>ps</a:t>
            </a:r>
            <a:r>
              <a:rPr lang="en-US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C1A34C9-4E8F-4229-BB49-A4E88E66F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8492" y="4631866"/>
            <a:ext cx="3084083" cy="1846287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DBDC612D-081F-4D93-A118-B3A6326624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5190" y="4197453"/>
            <a:ext cx="2594746" cy="15248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nettore a gomito 14">
            <a:extLst>
              <a:ext uri="{FF2B5EF4-FFF2-40B4-BE49-F238E27FC236}">
                <a16:creationId xmlns:a16="http://schemas.microsoft.com/office/drawing/2014/main" id="{A570A84F-D611-49D2-913A-9BD581369F0B}"/>
              </a:ext>
            </a:extLst>
          </p:cNvPr>
          <p:cNvCxnSpPr>
            <a:cxnSpLocks/>
          </p:cNvCxnSpPr>
          <p:nvPr/>
        </p:nvCxnSpPr>
        <p:spPr>
          <a:xfrm flipV="1">
            <a:off x="3609975" y="4464111"/>
            <a:ext cx="2555215" cy="28565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C396734-8734-4F40-B7AF-C6829A5C19FE}"/>
              </a:ext>
            </a:extLst>
          </p:cNvPr>
          <p:cNvCxnSpPr>
            <a:cxnSpLocks/>
          </p:cNvCxnSpPr>
          <p:nvPr/>
        </p:nvCxnSpPr>
        <p:spPr>
          <a:xfrm>
            <a:off x="4119563" y="5002743"/>
            <a:ext cx="6191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74C24284-4F2F-4E1C-946D-BB5351626BC0}"/>
              </a:ext>
            </a:extLst>
          </p:cNvPr>
          <p:cNvCxnSpPr>
            <a:cxnSpLocks/>
          </p:cNvCxnSpPr>
          <p:nvPr/>
        </p:nvCxnSpPr>
        <p:spPr>
          <a:xfrm>
            <a:off x="6165190" y="3802593"/>
            <a:ext cx="27454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DA518FF4-6C2A-4439-9A54-8921E37F4A55}"/>
              </a:ext>
            </a:extLst>
          </p:cNvPr>
          <p:cNvCxnSpPr>
            <a:cxnSpLocks/>
          </p:cNvCxnSpPr>
          <p:nvPr/>
        </p:nvCxnSpPr>
        <p:spPr>
          <a:xfrm>
            <a:off x="5748165" y="3259119"/>
            <a:ext cx="8478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egnaposto contenuto 11">
            <a:extLst>
              <a:ext uri="{FF2B5EF4-FFF2-40B4-BE49-F238E27FC236}">
                <a16:creationId xmlns:a16="http://schemas.microsoft.com/office/drawing/2014/main" id="{0837E0C1-24E5-4209-8DA2-4B9B8BB317C2}"/>
              </a:ext>
            </a:extLst>
          </p:cNvPr>
          <p:cNvSpPr txBox="1">
            <a:spLocks/>
          </p:cNvSpPr>
          <p:nvPr/>
        </p:nvSpPr>
        <p:spPr>
          <a:xfrm>
            <a:off x="52504" y="5486409"/>
            <a:ext cx="4414721" cy="890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62500" lnSpcReduction="20000"/>
          </a:bodyPr>
          <a:lstStyle>
            <a:lvl1pPr marL="228600" marR="0" lvl="0" indent="-228600" algn="l" defTabSz="914400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4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defRPr>
            </a:lvl2pPr>
            <a:lvl3pPr marL="1143000" marR="0" lvl="2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0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defRPr>
            </a:lvl3pPr>
            <a:lvl4pPr marL="1600200" marR="0" lvl="3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Self standing signal simulator which uses the Nvidia CUDA Toolkit based Hydra Multithreading data Analysis Framework is under development.  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2135D9BE-8A66-47DC-A135-A3F678F7E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4" y="1351536"/>
            <a:ext cx="5684597" cy="1076524"/>
          </a:xfrm>
          <a:ln w="19050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800" dirty="0"/>
              <a:t>                    (</a:t>
            </a:r>
            <a:r>
              <a:rPr lang="en-US" sz="1800" dirty="0"/>
              <a:t>TIME and </a:t>
            </a:r>
            <a:r>
              <a:rPr lang="en-US" sz="1800" dirty="0" err="1"/>
              <a:t>SPace</a:t>
            </a:r>
            <a:r>
              <a:rPr lang="en-US" sz="1800" dirty="0"/>
              <a:t> real-time Operating Tracker</a:t>
            </a:r>
            <a:r>
              <a:rPr lang="en-GB" sz="1800" dirty="0"/>
              <a:t>) is a </a:t>
            </a:r>
            <a:r>
              <a:rPr lang="en-US" sz="1800" dirty="0"/>
              <a:t>a INFN-CSN5 initiative which aims at the development and realization of a complete particle space and time tracking system for future high luminosity experiments.</a:t>
            </a:r>
            <a:endParaRPr lang="en-GB" sz="180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936FCE6-3F9A-4AA4-9058-61B39FEDF6CB}"/>
              </a:ext>
            </a:extLst>
          </p:cNvPr>
          <p:cNvSpPr/>
          <p:nvPr/>
        </p:nvSpPr>
        <p:spPr>
          <a:xfrm>
            <a:off x="6300788" y="1330706"/>
            <a:ext cx="5800719" cy="1086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894231"/>
      </p:ext>
    </p:extLst>
  </p:cSld>
  <p:clrMapOvr>
    <a:masterClrMapping/>
  </p:clrMapOvr>
</p:sld>
</file>

<file path=ppt/theme/theme1.xml><?xml version="1.0" encoding="utf-8"?>
<a:theme xmlns:a="http://schemas.openxmlformats.org/drawingml/2006/main" name="Angelo Ph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elo PhD" id="{11A70FAD-8F46-4621-A724-52BEDA9E1866}" vid="{5A5FDBE7-6456-4EC3-B132-4023386A22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Angelo PhD</Template>
  <TotalTime>77</TotalTime>
  <Words>229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Angelo PhD</vt:lpstr>
      <vt:lpstr>Simulation of 3D-Silicon Sensors for the TIMESPOT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3D-Silicon Sensors for the TIMESPOT project</dc:title>
  <dc:creator>Angelo Loi</dc:creator>
  <cp:lastModifiedBy>Angelo Loi</cp:lastModifiedBy>
  <cp:revision>11</cp:revision>
  <dcterms:created xsi:type="dcterms:W3CDTF">2018-05-23T13:22:54Z</dcterms:created>
  <dcterms:modified xsi:type="dcterms:W3CDTF">2018-05-23T14:44:32Z</dcterms:modified>
</cp:coreProperties>
</file>