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15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1538E13-41F4-1642-BACF-DA7E03B7AD9F}" type="datetimeFigureOut">
              <a:rPr lang="it-IT" smtClean="0"/>
              <a:t>22/05/18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185D8D-2875-E64C-90C6-AF0E9A5D77BF}" type="slidenum">
              <a:rPr lang="it-IT" smtClean="0"/>
              <a:t>‹n.›</a:t>
            </a:fld>
            <a:endParaRPr lang="it-IT"/>
          </a:p>
        </p:txBody>
      </p:sp>
    </p:spTree>
    <p:extLst>
      <p:ext uri="{BB962C8B-B14F-4D97-AF65-F5344CB8AC3E}">
        <p14:creationId xmlns:p14="http://schemas.microsoft.com/office/powerpoint/2010/main" val="6749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538E13-41F4-1642-BACF-DA7E03B7AD9F}" type="datetimeFigureOut">
              <a:rPr lang="it-IT" smtClean="0"/>
              <a:t>22/05/18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185D8D-2875-E64C-90C6-AF0E9A5D77BF}" type="slidenum">
              <a:rPr lang="it-IT" smtClean="0"/>
              <a:t>‹n.›</a:t>
            </a:fld>
            <a:endParaRPr lang="it-IT"/>
          </a:p>
        </p:txBody>
      </p:sp>
    </p:spTree>
    <p:extLst>
      <p:ext uri="{BB962C8B-B14F-4D97-AF65-F5344CB8AC3E}">
        <p14:creationId xmlns:p14="http://schemas.microsoft.com/office/powerpoint/2010/main" val="1236266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538E13-41F4-1642-BACF-DA7E03B7AD9F}" type="datetimeFigureOut">
              <a:rPr lang="it-IT" smtClean="0"/>
              <a:t>22/05/18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185D8D-2875-E64C-90C6-AF0E9A5D77BF}" type="slidenum">
              <a:rPr lang="it-IT" smtClean="0"/>
              <a:t>‹n.›</a:t>
            </a:fld>
            <a:endParaRPr lang="it-IT"/>
          </a:p>
        </p:txBody>
      </p:sp>
    </p:spTree>
    <p:extLst>
      <p:ext uri="{BB962C8B-B14F-4D97-AF65-F5344CB8AC3E}">
        <p14:creationId xmlns:p14="http://schemas.microsoft.com/office/powerpoint/2010/main" val="2567484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1538E13-41F4-1642-BACF-DA7E03B7AD9F}" type="datetimeFigureOut">
              <a:rPr lang="it-IT" smtClean="0"/>
              <a:t>22/05/18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185D8D-2875-E64C-90C6-AF0E9A5D77BF}" type="slidenum">
              <a:rPr lang="it-IT" smtClean="0"/>
              <a:t>‹n.›</a:t>
            </a:fld>
            <a:endParaRPr lang="it-IT"/>
          </a:p>
        </p:txBody>
      </p:sp>
    </p:spTree>
    <p:extLst>
      <p:ext uri="{BB962C8B-B14F-4D97-AF65-F5344CB8AC3E}">
        <p14:creationId xmlns:p14="http://schemas.microsoft.com/office/powerpoint/2010/main" val="3368039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81538E13-41F4-1642-BACF-DA7E03B7AD9F}" type="datetimeFigureOut">
              <a:rPr lang="it-IT" smtClean="0"/>
              <a:t>22/05/18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D185D8D-2875-E64C-90C6-AF0E9A5D77BF}" type="slidenum">
              <a:rPr lang="it-IT" smtClean="0"/>
              <a:t>‹n.›</a:t>
            </a:fld>
            <a:endParaRPr lang="it-IT"/>
          </a:p>
        </p:txBody>
      </p:sp>
    </p:spTree>
    <p:extLst>
      <p:ext uri="{BB962C8B-B14F-4D97-AF65-F5344CB8AC3E}">
        <p14:creationId xmlns:p14="http://schemas.microsoft.com/office/powerpoint/2010/main" val="963460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1538E13-41F4-1642-BACF-DA7E03B7AD9F}" type="datetimeFigureOut">
              <a:rPr lang="it-IT" smtClean="0"/>
              <a:t>22/05/18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185D8D-2875-E64C-90C6-AF0E9A5D77BF}" type="slidenum">
              <a:rPr lang="it-IT" smtClean="0"/>
              <a:t>‹n.›</a:t>
            </a:fld>
            <a:endParaRPr lang="it-IT"/>
          </a:p>
        </p:txBody>
      </p:sp>
    </p:spTree>
    <p:extLst>
      <p:ext uri="{BB962C8B-B14F-4D97-AF65-F5344CB8AC3E}">
        <p14:creationId xmlns:p14="http://schemas.microsoft.com/office/powerpoint/2010/main" val="1537184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1538E13-41F4-1642-BACF-DA7E03B7AD9F}" type="datetimeFigureOut">
              <a:rPr lang="it-IT" smtClean="0"/>
              <a:t>22/05/18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D185D8D-2875-E64C-90C6-AF0E9A5D77BF}" type="slidenum">
              <a:rPr lang="it-IT" smtClean="0"/>
              <a:t>‹n.›</a:t>
            </a:fld>
            <a:endParaRPr lang="it-IT"/>
          </a:p>
        </p:txBody>
      </p:sp>
    </p:spTree>
    <p:extLst>
      <p:ext uri="{BB962C8B-B14F-4D97-AF65-F5344CB8AC3E}">
        <p14:creationId xmlns:p14="http://schemas.microsoft.com/office/powerpoint/2010/main" val="464780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81538E13-41F4-1642-BACF-DA7E03B7AD9F}" type="datetimeFigureOut">
              <a:rPr lang="it-IT" smtClean="0"/>
              <a:t>22/05/18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D185D8D-2875-E64C-90C6-AF0E9A5D77BF}" type="slidenum">
              <a:rPr lang="it-IT" smtClean="0"/>
              <a:t>‹n.›</a:t>
            </a:fld>
            <a:endParaRPr lang="it-IT"/>
          </a:p>
        </p:txBody>
      </p:sp>
    </p:spTree>
    <p:extLst>
      <p:ext uri="{BB962C8B-B14F-4D97-AF65-F5344CB8AC3E}">
        <p14:creationId xmlns:p14="http://schemas.microsoft.com/office/powerpoint/2010/main" val="1595431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1538E13-41F4-1642-BACF-DA7E03B7AD9F}" type="datetimeFigureOut">
              <a:rPr lang="it-IT" smtClean="0"/>
              <a:t>22/05/18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D185D8D-2875-E64C-90C6-AF0E9A5D77BF}" type="slidenum">
              <a:rPr lang="it-IT" smtClean="0"/>
              <a:t>‹n.›</a:t>
            </a:fld>
            <a:endParaRPr lang="it-IT"/>
          </a:p>
        </p:txBody>
      </p:sp>
    </p:spTree>
    <p:extLst>
      <p:ext uri="{BB962C8B-B14F-4D97-AF65-F5344CB8AC3E}">
        <p14:creationId xmlns:p14="http://schemas.microsoft.com/office/powerpoint/2010/main" val="527440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1538E13-41F4-1642-BACF-DA7E03B7AD9F}" type="datetimeFigureOut">
              <a:rPr lang="it-IT" smtClean="0"/>
              <a:t>22/05/18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185D8D-2875-E64C-90C6-AF0E9A5D77BF}" type="slidenum">
              <a:rPr lang="it-IT" smtClean="0"/>
              <a:t>‹n.›</a:t>
            </a:fld>
            <a:endParaRPr lang="it-IT"/>
          </a:p>
        </p:txBody>
      </p:sp>
    </p:spTree>
    <p:extLst>
      <p:ext uri="{BB962C8B-B14F-4D97-AF65-F5344CB8AC3E}">
        <p14:creationId xmlns:p14="http://schemas.microsoft.com/office/powerpoint/2010/main" val="570872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1538E13-41F4-1642-BACF-DA7E03B7AD9F}" type="datetimeFigureOut">
              <a:rPr lang="it-IT" smtClean="0"/>
              <a:t>22/05/18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D185D8D-2875-E64C-90C6-AF0E9A5D77BF}" type="slidenum">
              <a:rPr lang="it-IT" smtClean="0"/>
              <a:t>‹n.›</a:t>
            </a:fld>
            <a:endParaRPr lang="it-IT"/>
          </a:p>
        </p:txBody>
      </p:sp>
    </p:spTree>
    <p:extLst>
      <p:ext uri="{BB962C8B-B14F-4D97-AF65-F5344CB8AC3E}">
        <p14:creationId xmlns:p14="http://schemas.microsoft.com/office/powerpoint/2010/main" val="33631215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538E13-41F4-1642-BACF-DA7E03B7AD9F}" type="datetimeFigureOut">
              <a:rPr lang="it-IT" smtClean="0"/>
              <a:t>22/05/18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85D8D-2875-E64C-90C6-AF0E9A5D77BF}" type="slidenum">
              <a:rPr lang="it-IT" smtClean="0"/>
              <a:t>‹n.›</a:t>
            </a:fld>
            <a:endParaRPr lang="it-IT"/>
          </a:p>
        </p:txBody>
      </p:sp>
    </p:spTree>
    <p:extLst>
      <p:ext uri="{BB962C8B-B14F-4D97-AF65-F5344CB8AC3E}">
        <p14:creationId xmlns:p14="http://schemas.microsoft.com/office/powerpoint/2010/main" val="134624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G_6759.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607" y="952794"/>
            <a:ext cx="1719433" cy="2148485"/>
          </a:xfrm>
          <a:prstGeom prst="rect">
            <a:avLst/>
          </a:prstGeom>
        </p:spPr>
      </p:pic>
      <p:sp>
        <p:nvSpPr>
          <p:cNvPr id="5" name="CasellaDiTesto 4"/>
          <p:cNvSpPr txBox="1"/>
          <p:nvPr/>
        </p:nvSpPr>
        <p:spPr>
          <a:xfrm>
            <a:off x="1800192" y="1120268"/>
            <a:ext cx="7331151" cy="769441"/>
          </a:xfrm>
          <a:prstGeom prst="rect">
            <a:avLst/>
          </a:prstGeom>
          <a:noFill/>
        </p:spPr>
        <p:txBody>
          <a:bodyPr wrap="square" rtlCol="0">
            <a:spAutoFit/>
          </a:bodyPr>
          <a:lstStyle/>
          <a:p>
            <a:pPr algn="ctr"/>
            <a:r>
              <a:rPr lang="en-GB" sz="2200" b="1" dirty="0" smtClean="0"/>
              <a:t>Radiation tolerance characterization of Geiger-mode CMOS</a:t>
            </a:r>
          </a:p>
          <a:p>
            <a:pPr algn="ctr"/>
            <a:r>
              <a:rPr lang="en-GB" sz="2200" b="1" dirty="0"/>
              <a:t>a</a:t>
            </a:r>
            <a:r>
              <a:rPr lang="en-GB" sz="2200" b="1" dirty="0" smtClean="0"/>
              <a:t>valanche diodes for a dual-layer particle detector</a:t>
            </a:r>
            <a:endParaRPr lang="en-GB" sz="2200" b="1" dirty="0"/>
          </a:p>
        </p:txBody>
      </p:sp>
      <p:sp>
        <p:nvSpPr>
          <p:cNvPr id="6" name="CasellaDiTesto 5"/>
          <p:cNvSpPr txBox="1"/>
          <p:nvPr/>
        </p:nvSpPr>
        <p:spPr>
          <a:xfrm>
            <a:off x="2818906" y="1953946"/>
            <a:ext cx="184666" cy="369332"/>
          </a:xfrm>
          <a:prstGeom prst="rect">
            <a:avLst/>
          </a:prstGeom>
          <a:noFill/>
        </p:spPr>
        <p:txBody>
          <a:bodyPr wrap="none" rtlCol="0">
            <a:spAutoFit/>
          </a:bodyPr>
          <a:lstStyle/>
          <a:p>
            <a:endParaRPr lang="it-IT" dirty="0"/>
          </a:p>
        </p:txBody>
      </p:sp>
      <p:sp>
        <p:nvSpPr>
          <p:cNvPr id="7" name="CasellaDiTesto 55"/>
          <p:cNvSpPr txBox="1">
            <a:spLocks noChangeArrowheads="1"/>
          </p:cNvSpPr>
          <p:nvPr/>
        </p:nvSpPr>
        <p:spPr bwMode="auto">
          <a:xfrm>
            <a:off x="1998764" y="2079619"/>
            <a:ext cx="7024381" cy="1736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3521" tIns="36761" rIns="73521" bIns="36761">
            <a:spAutoFit/>
          </a:bodyPr>
          <a:lstStyle>
            <a:lvl1pPr defTabSz="1135063" eaLnBrk="0" hangingPunct="0">
              <a:spcBef>
                <a:spcPct val="20000"/>
              </a:spcBef>
              <a:buFont typeface="Arial" charset="0"/>
              <a:buChar char="•"/>
              <a:defRPr sz="12200">
                <a:solidFill>
                  <a:schemeClr val="tx1"/>
                </a:solidFill>
                <a:latin typeface="Calibri" pitchFamily="34" charset="0"/>
                <a:ea typeface="ＭＳ Ｐゴシック" pitchFamily="34" charset="-128"/>
              </a:defRPr>
            </a:lvl1pPr>
            <a:lvl2pPr marL="742950" indent="-285750" defTabSz="1135063" eaLnBrk="0" hangingPunct="0">
              <a:spcBef>
                <a:spcPct val="20000"/>
              </a:spcBef>
              <a:buFont typeface="Arial" charset="0"/>
              <a:buChar char="–"/>
              <a:defRPr sz="10700">
                <a:solidFill>
                  <a:schemeClr val="tx1"/>
                </a:solidFill>
                <a:latin typeface="Calibri" pitchFamily="34" charset="0"/>
                <a:ea typeface="ＭＳ Ｐゴシック" pitchFamily="34" charset="-128"/>
              </a:defRPr>
            </a:lvl2pPr>
            <a:lvl3pPr marL="1143000" indent="-228600" defTabSz="1135063" eaLnBrk="0" hangingPunct="0">
              <a:spcBef>
                <a:spcPct val="20000"/>
              </a:spcBef>
              <a:buFont typeface="Arial" charset="0"/>
              <a:buChar char="•"/>
              <a:defRPr sz="9100">
                <a:solidFill>
                  <a:schemeClr val="tx1"/>
                </a:solidFill>
                <a:latin typeface="Calibri" pitchFamily="34" charset="0"/>
                <a:ea typeface="ＭＳ Ｐゴシック" pitchFamily="34" charset="-128"/>
              </a:defRPr>
            </a:lvl3pPr>
            <a:lvl4pPr marL="1600200" indent="-228600" defTabSz="1135063" eaLnBrk="0" hangingPunct="0">
              <a:spcBef>
                <a:spcPct val="20000"/>
              </a:spcBef>
              <a:buFont typeface="Arial" charset="0"/>
              <a:buChar char="–"/>
              <a:defRPr sz="7700">
                <a:solidFill>
                  <a:schemeClr val="tx1"/>
                </a:solidFill>
                <a:latin typeface="Calibri" pitchFamily="34" charset="0"/>
                <a:ea typeface="ＭＳ Ｐゴシック" pitchFamily="34" charset="-128"/>
              </a:defRPr>
            </a:lvl4pPr>
            <a:lvl5pPr marL="2057400" indent="-228600" defTabSz="1135063" eaLnBrk="0" hangingPunct="0">
              <a:spcBef>
                <a:spcPct val="20000"/>
              </a:spcBef>
              <a:buFont typeface="Arial" charset="0"/>
              <a:buChar char="»"/>
              <a:defRPr sz="7700">
                <a:solidFill>
                  <a:schemeClr val="tx1"/>
                </a:solidFill>
                <a:latin typeface="Calibri" pitchFamily="34" charset="0"/>
                <a:ea typeface="ＭＳ Ｐゴシック" pitchFamily="34" charset="-128"/>
              </a:defRPr>
            </a:lvl5pPr>
            <a:lvl6pPr marL="2514600" indent="-228600" defTabSz="1135063" eaLnBrk="0" fontAlgn="base" hangingPunct="0">
              <a:spcBef>
                <a:spcPct val="20000"/>
              </a:spcBef>
              <a:spcAft>
                <a:spcPct val="0"/>
              </a:spcAft>
              <a:buFont typeface="Arial" charset="0"/>
              <a:buChar char="»"/>
              <a:defRPr sz="7700">
                <a:solidFill>
                  <a:schemeClr val="tx1"/>
                </a:solidFill>
                <a:latin typeface="Calibri" pitchFamily="34" charset="0"/>
                <a:ea typeface="ＭＳ Ｐゴシック" pitchFamily="34" charset="-128"/>
              </a:defRPr>
            </a:lvl6pPr>
            <a:lvl7pPr marL="2971800" indent="-228600" defTabSz="1135063" eaLnBrk="0" fontAlgn="base" hangingPunct="0">
              <a:spcBef>
                <a:spcPct val="20000"/>
              </a:spcBef>
              <a:spcAft>
                <a:spcPct val="0"/>
              </a:spcAft>
              <a:buFont typeface="Arial" charset="0"/>
              <a:buChar char="»"/>
              <a:defRPr sz="7700">
                <a:solidFill>
                  <a:schemeClr val="tx1"/>
                </a:solidFill>
                <a:latin typeface="Calibri" pitchFamily="34" charset="0"/>
                <a:ea typeface="ＭＳ Ｐゴシック" pitchFamily="34" charset="-128"/>
              </a:defRPr>
            </a:lvl7pPr>
            <a:lvl8pPr marL="3429000" indent="-228600" defTabSz="1135063" eaLnBrk="0" fontAlgn="base" hangingPunct="0">
              <a:spcBef>
                <a:spcPct val="20000"/>
              </a:spcBef>
              <a:spcAft>
                <a:spcPct val="0"/>
              </a:spcAft>
              <a:buFont typeface="Arial" charset="0"/>
              <a:buChar char="»"/>
              <a:defRPr sz="7700">
                <a:solidFill>
                  <a:schemeClr val="tx1"/>
                </a:solidFill>
                <a:latin typeface="Calibri" pitchFamily="34" charset="0"/>
                <a:ea typeface="ＭＳ Ｐゴシック" pitchFamily="34" charset="-128"/>
              </a:defRPr>
            </a:lvl8pPr>
            <a:lvl9pPr marL="3886200" indent="-228600" defTabSz="1135063" eaLnBrk="0" fontAlgn="base" hangingPunct="0">
              <a:spcBef>
                <a:spcPct val="20000"/>
              </a:spcBef>
              <a:spcAft>
                <a:spcPct val="0"/>
              </a:spcAft>
              <a:buFont typeface="Arial" charset="0"/>
              <a:buChar char="»"/>
              <a:defRPr sz="7700">
                <a:solidFill>
                  <a:schemeClr val="tx1"/>
                </a:solidFill>
                <a:latin typeface="Calibri" pitchFamily="34" charset="0"/>
                <a:ea typeface="ＭＳ Ｐゴシック" pitchFamily="34" charset="-128"/>
              </a:defRPr>
            </a:lvl9pPr>
          </a:lstStyle>
          <a:p>
            <a:pPr algn="just">
              <a:lnSpc>
                <a:spcPct val="80000"/>
              </a:lnSpc>
              <a:spcBef>
                <a:spcPct val="50000"/>
              </a:spcBef>
              <a:buFontTx/>
              <a:buNone/>
            </a:pPr>
            <a:r>
              <a:rPr lang="it-IT" altLang="en-US" sz="1600" dirty="0"/>
              <a:t>M. Musacci </a:t>
            </a:r>
            <a:r>
              <a:rPr lang="it-IT" altLang="en-US" sz="1600" dirty="0" smtClean="0"/>
              <a:t>, G. </a:t>
            </a:r>
            <a:r>
              <a:rPr lang="it-IT" altLang="en-US" sz="1600" dirty="0" err="1" smtClean="0"/>
              <a:t>Bigongiari</a:t>
            </a:r>
            <a:r>
              <a:rPr lang="it-IT" altLang="en-US" sz="1600" dirty="0" smtClean="0"/>
              <a:t> , </a:t>
            </a:r>
            <a:r>
              <a:rPr lang="it-IT" altLang="en-US" sz="1600" dirty="0"/>
              <a:t>P</a:t>
            </a:r>
            <a:r>
              <a:rPr lang="it-IT" altLang="en-US" sz="1600" dirty="0" smtClean="0"/>
              <a:t>. Brogi, C. </a:t>
            </a:r>
            <a:r>
              <a:rPr lang="it-IT" altLang="en-US" sz="1600" dirty="0" err="1" smtClean="0"/>
              <a:t>Checchia</a:t>
            </a:r>
            <a:r>
              <a:rPr lang="it-IT" altLang="en-US" sz="1600" dirty="0" smtClean="0"/>
              <a:t>, G. </a:t>
            </a:r>
            <a:r>
              <a:rPr lang="it-IT" altLang="en-US" sz="1600" dirty="0" err="1" smtClean="0"/>
              <a:t>Collazuol</a:t>
            </a:r>
            <a:r>
              <a:rPr lang="it-IT" altLang="en-US" sz="1600" dirty="0" smtClean="0"/>
              <a:t>, G.-F. Dalla Betta, A. </a:t>
            </a:r>
            <a:r>
              <a:rPr lang="it-IT" altLang="en-US" sz="1600" dirty="0" err="1" smtClean="0"/>
              <a:t>Ficorella</a:t>
            </a:r>
            <a:r>
              <a:rPr lang="it-IT" altLang="en-US" sz="1600" dirty="0" smtClean="0"/>
              <a:t>, P.S. </a:t>
            </a:r>
            <a:r>
              <a:rPr lang="it-IT" altLang="en-US" sz="1600" dirty="0" err="1" smtClean="0"/>
              <a:t>Marrocchesi</a:t>
            </a:r>
            <a:r>
              <a:rPr lang="it-IT" altLang="en-US" sz="1600" dirty="0" smtClean="0"/>
              <a:t>, S. </a:t>
            </a:r>
            <a:r>
              <a:rPr lang="it-IT" altLang="en-US" sz="1600" dirty="0" err="1" smtClean="0"/>
              <a:t>Mattiazzo</a:t>
            </a:r>
            <a:r>
              <a:rPr lang="it-IT" altLang="en-US" sz="1600" dirty="0" smtClean="0"/>
              <a:t>,</a:t>
            </a:r>
            <a:r>
              <a:rPr lang="it-IT" altLang="en-US" sz="1600" dirty="0"/>
              <a:t> </a:t>
            </a:r>
            <a:r>
              <a:rPr lang="it-IT" altLang="en-US" sz="1600" dirty="0" err="1" smtClean="0"/>
              <a:t>F.Morsani</a:t>
            </a:r>
            <a:r>
              <a:rPr lang="it-IT" altLang="en-US" sz="1600" dirty="0" smtClean="0"/>
              <a:t>, S. Noli, L. </a:t>
            </a:r>
            <a:r>
              <a:rPr lang="it-IT" altLang="en-US" sz="1600" dirty="0" err="1" smtClean="0"/>
              <a:t>Pancheri</a:t>
            </a:r>
            <a:r>
              <a:rPr lang="it-IT" altLang="en-US" sz="1600" dirty="0" smtClean="0"/>
              <a:t>, A. </a:t>
            </a:r>
            <a:r>
              <a:rPr lang="it-IT" altLang="en-US" sz="1600" dirty="0" err="1" smtClean="0"/>
              <a:t>Savoy</a:t>
            </a:r>
            <a:r>
              <a:rPr lang="it-IT" altLang="en-US" sz="1600" dirty="0" smtClean="0"/>
              <a:t> Navarro, L. </a:t>
            </a:r>
            <a:r>
              <a:rPr lang="it-IT" altLang="en-US" sz="1600" dirty="0" err="1" smtClean="0"/>
              <a:t>Silvestrin</a:t>
            </a:r>
            <a:r>
              <a:rPr lang="it-IT" altLang="en-US" sz="1600" dirty="0" smtClean="0"/>
              <a:t>, </a:t>
            </a:r>
            <a:r>
              <a:rPr lang="it-IT" altLang="en-US" sz="1600" dirty="0" err="1" smtClean="0"/>
              <a:t>F</a:t>
            </a:r>
            <a:r>
              <a:rPr lang="it-IT" altLang="en-US" sz="1600" dirty="0" smtClean="0"/>
              <a:t>. </a:t>
            </a:r>
            <a:r>
              <a:rPr lang="it-IT" altLang="en-US" sz="1600" dirty="0" err="1" smtClean="0"/>
              <a:t>Stolzi</a:t>
            </a:r>
            <a:r>
              <a:rPr lang="it-IT" altLang="en-US" sz="1600" dirty="0" smtClean="0"/>
              <a:t>, A. </a:t>
            </a:r>
            <a:r>
              <a:rPr lang="it-IT" altLang="en-US" sz="1600" dirty="0" err="1" smtClean="0"/>
              <a:t>Sulaj</a:t>
            </a:r>
            <a:r>
              <a:rPr lang="it-IT" altLang="en-US" sz="1600" dirty="0" smtClean="0"/>
              <a:t>, </a:t>
            </a:r>
            <a:r>
              <a:rPr lang="it-IT" altLang="en-US" sz="1600" dirty="0" err="1" smtClean="0"/>
              <a:t>J</a:t>
            </a:r>
            <a:r>
              <a:rPr lang="it-IT" altLang="en-US" sz="1600" dirty="0" smtClean="0"/>
              <a:t>. </a:t>
            </a:r>
            <a:r>
              <a:rPr lang="it-IT" altLang="en-US" sz="1600" dirty="0" err="1" smtClean="0"/>
              <a:t>Suh</a:t>
            </a:r>
            <a:r>
              <a:rPr lang="it-IT" altLang="en-US" sz="1600" dirty="0" smtClean="0"/>
              <a:t>, L. Ratti, C. </a:t>
            </a:r>
            <a:r>
              <a:rPr lang="it-IT" altLang="en-US" sz="1600" dirty="0" err="1" smtClean="0"/>
              <a:t>Vacchi</a:t>
            </a:r>
            <a:r>
              <a:rPr lang="it-IT" altLang="en-US" sz="1600" dirty="0" smtClean="0"/>
              <a:t>, M. Zanoli, M. </a:t>
            </a:r>
            <a:r>
              <a:rPr lang="it-IT" altLang="en-US" sz="1600" dirty="0" err="1" smtClean="0"/>
              <a:t>Zarghami</a:t>
            </a:r>
            <a:r>
              <a:rPr lang="it-IT" altLang="en-US" sz="1600" dirty="0" smtClean="0"/>
              <a:t> </a:t>
            </a:r>
          </a:p>
          <a:p>
            <a:pPr algn="ctr">
              <a:lnSpc>
                <a:spcPct val="80000"/>
              </a:lnSpc>
              <a:spcBef>
                <a:spcPct val="50000"/>
              </a:spcBef>
              <a:buFontTx/>
              <a:buNone/>
            </a:pPr>
            <a:endParaRPr lang="it-IT" altLang="en-US" sz="2400" baseline="30000" dirty="0" smtClean="0">
              <a:solidFill>
                <a:schemeClr val="accent6">
                  <a:lumMod val="40000"/>
                  <a:lumOff val="60000"/>
                </a:schemeClr>
              </a:solidFill>
            </a:endParaRPr>
          </a:p>
          <a:p>
            <a:pPr algn="ctr" eaLnBrk="1" hangingPunct="1">
              <a:spcBef>
                <a:spcPct val="0"/>
              </a:spcBef>
              <a:buFontTx/>
              <a:buNone/>
            </a:pPr>
            <a:endParaRPr lang="it-IT" altLang="en-US" sz="3600" dirty="0"/>
          </a:p>
        </p:txBody>
      </p:sp>
      <p:sp>
        <p:nvSpPr>
          <p:cNvPr id="8" name="CasellaDiTesto 7"/>
          <p:cNvSpPr txBox="1"/>
          <p:nvPr/>
        </p:nvSpPr>
        <p:spPr>
          <a:xfrm>
            <a:off x="135021" y="3631187"/>
            <a:ext cx="8909736" cy="2031325"/>
          </a:xfrm>
          <a:prstGeom prst="rect">
            <a:avLst/>
          </a:prstGeom>
          <a:noFill/>
        </p:spPr>
        <p:txBody>
          <a:bodyPr wrap="square" rtlCol="0">
            <a:spAutoFit/>
          </a:bodyPr>
          <a:lstStyle/>
          <a:p>
            <a:pPr algn="just"/>
            <a:r>
              <a:rPr lang="en-GB" dirty="0" smtClean="0"/>
              <a:t>A dual-tier detector for charged particles has been designed, in two mirrored version ready to be bump bonded in view of their vertical integration, starting from the radiation tolerance characterization of an array fabricated in a 180 nm high voltage CMOS technology. In particular, two different irradiation campaigns have been carried out involving ionizing and non-ionizing radiation.</a:t>
            </a:r>
          </a:p>
          <a:p>
            <a:pPr algn="just"/>
            <a:r>
              <a:rPr lang="en-GB" dirty="0" smtClean="0"/>
              <a:t>The results are presented and discussed together with the main features and improvements of the new designed chip.  </a:t>
            </a:r>
            <a:endParaRPr lang="en-GB" dirty="0"/>
          </a:p>
        </p:txBody>
      </p:sp>
      <p:sp>
        <p:nvSpPr>
          <p:cNvPr id="2" name="Rettangolo 1"/>
          <p:cNvSpPr/>
          <p:nvPr/>
        </p:nvSpPr>
        <p:spPr>
          <a:xfrm>
            <a:off x="0" y="6495125"/>
            <a:ext cx="9157955" cy="362875"/>
          </a:xfrm>
          <a:prstGeom prst="rect">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Rettangolo 8"/>
          <p:cNvSpPr/>
          <p:nvPr/>
        </p:nvSpPr>
        <p:spPr>
          <a:xfrm>
            <a:off x="0" y="5233"/>
            <a:ext cx="9157955" cy="362875"/>
          </a:xfrm>
          <a:prstGeom prst="rect">
            <a:avLst/>
          </a:prstGeom>
          <a:solidFill>
            <a:srgbClr val="0000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 name="CasellaDiTesto 2"/>
          <p:cNvSpPr txBox="1"/>
          <p:nvPr/>
        </p:nvSpPr>
        <p:spPr>
          <a:xfrm>
            <a:off x="316436" y="15597"/>
            <a:ext cx="8755321" cy="338554"/>
          </a:xfrm>
          <a:prstGeom prst="rect">
            <a:avLst/>
          </a:prstGeom>
          <a:noFill/>
        </p:spPr>
        <p:txBody>
          <a:bodyPr wrap="none" rtlCol="0">
            <a:spAutoFit/>
          </a:bodyPr>
          <a:lstStyle/>
          <a:p>
            <a:r>
              <a:rPr lang="it-IT" sz="1600" dirty="0" smtClean="0">
                <a:solidFill>
                  <a:schemeClr val="bg1"/>
                </a:solidFill>
                <a:latin typeface="Calibri"/>
                <a:cs typeface="Calibri"/>
              </a:rPr>
              <a:t>PM2018 </a:t>
            </a:r>
            <a:r>
              <a:rPr lang="mr-IN" sz="1600" dirty="0" smtClean="0">
                <a:solidFill>
                  <a:schemeClr val="bg1"/>
                </a:solidFill>
                <a:latin typeface="Calibri"/>
                <a:cs typeface="Calibri"/>
              </a:rPr>
              <a:t>–</a:t>
            </a:r>
            <a:r>
              <a:rPr lang="it-IT" sz="1600" dirty="0" smtClean="0">
                <a:solidFill>
                  <a:schemeClr val="bg1"/>
                </a:solidFill>
                <a:latin typeface="Calibri"/>
                <a:cs typeface="Calibri"/>
              </a:rPr>
              <a:t> 14° Pisa Meeting on Advanced Detector, 27 </a:t>
            </a:r>
            <a:r>
              <a:rPr lang="it-IT" sz="1600" dirty="0" err="1" smtClean="0">
                <a:solidFill>
                  <a:schemeClr val="bg1"/>
                </a:solidFill>
                <a:latin typeface="Calibri"/>
                <a:cs typeface="Calibri"/>
              </a:rPr>
              <a:t>May</a:t>
            </a:r>
            <a:r>
              <a:rPr lang="it-IT" sz="1600" dirty="0" smtClean="0">
                <a:solidFill>
                  <a:schemeClr val="bg1"/>
                </a:solidFill>
                <a:latin typeface="Calibri"/>
                <a:cs typeface="Calibri"/>
              </a:rPr>
              <a:t> </a:t>
            </a:r>
            <a:r>
              <a:rPr lang="mr-IN" sz="1600" dirty="0" smtClean="0">
                <a:solidFill>
                  <a:schemeClr val="bg1"/>
                </a:solidFill>
                <a:latin typeface="Calibri"/>
                <a:cs typeface="Calibri"/>
              </a:rPr>
              <a:t>–</a:t>
            </a:r>
            <a:r>
              <a:rPr lang="it-IT" sz="1600" dirty="0" smtClean="0">
                <a:solidFill>
                  <a:schemeClr val="bg1"/>
                </a:solidFill>
                <a:latin typeface="Calibri"/>
                <a:cs typeface="Calibri"/>
              </a:rPr>
              <a:t> 2 </a:t>
            </a:r>
            <a:r>
              <a:rPr lang="it-IT" sz="1600" dirty="0" err="1" smtClean="0">
                <a:solidFill>
                  <a:schemeClr val="bg1"/>
                </a:solidFill>
                <a:latin typeface="Calibri"/>
                <a:cs typeface="Calibri"/>
              </a:rPr>
              <a:t>June</a:t>
            </a:r>
            <a:r>
              <a:rPr lang="it-IT" sz="1600" dirty="0" smtClean="0">
                <a:solidFill>
                  <a:schemeClr val="bg1"/>
                </a:solidFill>
                <a:latin typeface="Calibri"/>
                <a:cs typeface="Calibri"/>
              </a:rPr>
              <a:t> 2018, La Biodola, Isola d’Elba, </a:t>
            </a:r>
            <a:r>
              <a:rPr lang="it-IT" sz="1600" dirty="0" err="1" smtClean="0">
                <a:solidFill>
                  <a:schemeClr val="bg1"/>
                </a:solidFill>
                <a:latin typeface="Calibri"/>
                <a:cs typeface="Calibri"/>
              </a:rPr>
              <a:t>Italy</a:t>
            </a:r>
            <a:endParaRPr lang="it-IT" sz="1600" dirty="0">
              <a:solidFill>
                <a:schemeClr val="bg1"/>
              </a:solidFill>
              <a:latin typeface="Calibri"/>
              <a:cs typeface="Calibri"/>
            </a:endParaRPr>
          </a:p>
        </p:txBody>
      </p:sp>
      <p:sp>
        <p:nvSpPr>
          <p:cNvPr id="10" name="CasellaDiTesto 9"/>
          <p:cNvSpPr txBox="1"/>
          <p:nvPr/>
        </p:nvSpPr>
        <p:spPr>
          <a:xfrm>
            <a:off x="2818906" y="6514316"/>
            <a:ext cx="3417422" cy="338554"/>
          </a:xfrm>
          <a:prstGeom prst="rect">
            <a:avLst/>
          </a:prstGeom>
          <a:noFill/>
        </p:spPr>
        <p:txBody>
          <a:bodyPr wrap="none" rtlCol="0">
            <a:spAutoFit/>
          </a:bodyPr>
          <a:lstStyle/>
          <a:p>
            <a:r>
              <a:rPr lang="it-IT" sz="1600" dirty="0">
                <a:solidFill>
                  <a:schemeClr val="bg1"/>
                </a:solidFill>
                <a:latin typeface="Calibri"/>
                <a:cs typeface="Calibri"/>
              </a:rPr>
              <a:t>m</a:t>
            </a:r>
            <a:r>
              <a:rPr lang="it-IT" sz="1600" dirty="0" smtClean="0">
                <a:solidFill>
                  <a:schemeClr val="bg1"/>
                </a:solidFill>
                <a:latin typeface="Calibri"/>
                <a:cs typeface="Calibri"/>
              </a:rPr>
              <a:t>arco.musacci01@universitadipavia.it</a:t>
            </a:r>
            <a:endParaRPr lang="it-IT" sz="1600" dirty="0">
              <a:solidFill>
                <a:schemeClr val="bg1"/>
              </a:solidFill>
              <a:latin typeface="Calibri"/>
              <a:cs typeface="Calibri"/>
            </a:endParaRPr>
          </a:p>
        </p:txBody>
      </p:sp>
    </p:spTree>
    <p:extLst>
      <p:ext uri="{BB962C8B-B14F-4D97-AF65-F5344CB8AC3E}">
        <p14:creationId xmlns:p14="http://schemas.microsoft.com/office/powerpoint/2010/main" val="32791492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220</TotalTime>
  <Words>215</Words>
  <Application>Microsoft Macintosh PowerPoint</Application>
  <PresentationFormat>Presentazione su schermo (4:3)</PresentationFormat>
  <Paragraphs>7</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Marco Musacci</dc:creator>
  <cp:lastModifiedBy>Marco Musacci</cp:lastModifiedBy>
  <cp:revision>11</cp:revision>
  <dcterms:created xsi:type="dcterms:W3CDTF">2018-05-21T08:59:31Z</dcterms:created>
  <dcterms:modified xsi:type="dcterms:W3CDTF">2018-05-22T08:36:45Z</dcterms:modified>
</cp:coreProperties>
</file>