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3" d="100"/>
          <a:sy n="93" d="100"/>
        </p:scale>
        <p:origin x="-642" y="2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8AF10-752E-461E-8E95-CD7E69C3EE9D}" type="datetimeFigureOut">
              <a:rPr lang="it-IT" smtClean="0"/>
              <a:t>24/05/2018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34F38-FD3C-4A61-951F-5829FFB1370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50179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8AF10-752E-461E-8E95-CD7E69C3EE9D}" type="datetimeFigureOut">
              <a:rPr lang="it-IT" smtClean="0"/>
              <a:t>24/05/2018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34F38-FD3C-4A61-951F-5829FFB1370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86616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8AF10-752E-461E-8E95-CD7E69C3EE9D}" type="datetimeFigureOut">
              <a:rPr lang="it-IT" smtClean="0"/>
              <a:t>24/05/2018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34F38-FD3C-4A61-951F-5829FFB1370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394288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8AF10-752E-461E-8E95-CD7E69C3EE9D}" type="datetimeFigureOut">
              <a:rPr lang="it-IT" smtClean="0"/>
              <a:t>24/05/2018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34F38-FD3C-4A61-951F-5829FFB1370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677008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8AF10-752E-461E-8E95-CD7E69C3EE9D}" type="datetimeFigureOut">
              <a:rPr lang="it-IT" smtClean="0"/>
              <a:t>24/05/2018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34F38-FD3C-4A61-951F-5829FFB1370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783377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8AF10-752E-461E-8E95-CD7E69C3EE9D}" type="datetimeFigureOut">
              <a:rPr lang="it-IT" smtClean="0"/>
              <a:t>24/05/2018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34F38-FD3C-4A61-951F-5829FFB1370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730704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8AF10-752E-461E-8E95-CD7E69C3EE9D}" type="datetimeFigureOut">
              <a:rPr lang="it-IT" smtClean="0"/>
              <a:t>24/05/2018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34F38-FD3C-4A61-951F-5829FFB1370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290379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8AF10-752E-461E-8E95-CD7E69C3EE9D}" type="datetimeFigureOut">
              <a:rPr lang="it-IT" smtClean="0"/>
              <a:t>24/05/2018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34F38-FD3C-4A61-951F-5829FFB1370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07002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8AF10-752E-461E-8E95-CD7E69C3EE9D}" type="datetimeFigureOut">
              <a:rPr lang="it-IT" smtClean="0"/>
              <a:t>24/05/2018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34F38-FD3C-4A61-951F-5829FFB1370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857173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8AF10-752E-461E-8E95-CD7E69C3EE9D}" type="datetimeFigureOut">
              <a:rPr lang="it-IT" smtClean="0"/>
              <a:t>24/05/2018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34F38-FD3C-4A61-951F-5829FFB1370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383997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8AF10-752E-461E-8E95-CD7E69C3EE9D}" type="datetimeFigureOut">
              <a:rPr lang="it-IT" smtClean="0"/>
              <a:t>24/05/2018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34F38-FD3C-4A61-951F-5829FFB1370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149449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68AF10-752E-461E-8E95-CD7E69C3EE9D}" type="datetimeFigureOut">
              <a:rPr lang="it-IT" smtClean="0"/>
              <a:t>24/05/2018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34F38-FD3C-4A61-951F-5829FFB1370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964145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tmp"/><Relationship Id="rId13" Type="http://schemas.openxmlformats.org/officeDocument/2006/relationships/image" Target="../media/image12.png"/><Relationship Id="rId3" Type="http://schemas.openxmlformats.org/officeDocument/2006/relationships/image" Target="../media/image2.jpeg"/><Relationship Id="rId7" Type="http://schemas.openxmlformats.org/officeDocument/2006/relationships/image" Target="../media/image6.tmp"/><Relationship Id="rId12" Type="http://schemas.openxmlformats.org/officeDocument/2006/relationships/image" Target="../media/image11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tmp"/><Relationship Id="rId11" Type="http://schemas.openxmlformats.org/officeDocument/2006/relationships/image" Target="../media/image10.tmp"/><Relationship Id="rId5" Type="http://schemas.openxmlformats.org/officeDocument/2006/relationships/image" Target="../media/image4.tmp"/><Relationship Id="rId10" Type="http://schemas.openxmlformats.org/officeDocument/2006/relationships/image" Target="../media/image9.tmp"/><Relationship Id="rId4" Type="http://schemas.openxmlformats.org/officeDocument/2006/relationships/image" Target="../media/image3.png"/><Relationship Id="rId9" Type="http://schemas.openxmlformats.org/officeDocument/2006/relationships/image" Target="../media/image8.jpeg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6586" y="141132"/>
            <a:ext cx="1025214" cy="569563"/>
          </a:xfrm>
          <a:prstGeom prst="rect">
            <a:avLst/>
          </a:prstGeom>
        </p:spPr>
      </p:pic>
      <p:pic>
        <p:nvPicPr>
          <p:cNvPr id="6" name="Immagin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4208" y="37867"/>
            <a:ext cx="714270" cy="714270"/>
          </a:xfrm>
          <a:prstGeom prst="rect">
            <a:avLst/>
          </a:prstGeom>
        </p:spPr>
      </p:pic>
      <p:sp>
        <p:nvSpPr>
          <p:cNvPr id="7" name="CasellaDiTesto 6"/>
          <p:cNvSpPr txBox="1"/>
          <p:nvPr/>
        </p:nvSpPr>
        <p:spPr>
          <a:xfrm>
            <a:off x="5528778" y="4435"/>
            <a:ext cx="355108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1200" dirty="0" smtClean="0">
                <a:latin typeface="Bahnschrift SemiLight" pitchFamily="34" charset="0"/>
              </a:rPr>
              <a:t>PM2018</a:t>
            </a:r>
          </a:p>
          <a:p>
            <a:pPr algn="r"/>
            <a:endParaRPr lang="it-IT" sz="1200" dirty="0">
              <a:latin typeface="Bahnschrift SemiLight" pitchFamily="34" charset="0"/>
            </a:endParaRPr>
          </a:p>
          <a:p>
            <a:pPr algn="r"/>
            <a:endParaRPr lang="it-IT" sz="1200" dirty="0" smtClean="0">
              <a:latin typeface="Bahnschrift SemiLight" pitchFamily="34" charset="0"/>
            </a:endParaRPr>
          </a:p>
          <a:p>
            <a:pPr algn="r"/>
            <a:endParaRPr lang="it-IT" sz="1200" dirty="0">
              <a:latin typeface="Bahnschrift SemiLight" pitchFamily="34" charset="0"/>
            </a:endParaRPr>
          </a:p>
          <a:p>
            <a:pPr algn="r"/>
            <a:r>
              <a:rPr lang="it-IT" sz="1200" dirty="0" smtClean="0">
                <a:latin typeface="Bahnschrift SemiLight" pitchFamily="34" charset="0"/>
              </a:rPr>
              <a:t>14th Pisa Meeting</a:t>
            </a:r>
            <a:endParaRPr lang="it-IT" sz="1200" dirty="0">
              <a:latin typeface="Bahnschrift SemiLight" pitchFamily="34" charset="0"/>
            </a:endParaRPr>
          </a:p>
        </p:txBody>
      </p:sp>
      <p:pic>
        <p:nvPicPr>
          <p:cNvPr id="8" name="Immagine 7" descr="Ritaglio schermata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07577" y="276719"/>
            <a:ext cx="576064" cy="468447"/>
          </a:xfrm>
          <a:prstGeom prst="rect">
            <a:avLst/>
          </a:prstGeom>
        </p:spPr>
      </p:pic>
      <p:sp>
        <p:nvSpPr>
          <p:cNvPr id="9" name="Rettangolo 8"/>
          <p:cNvSpPr/>
          <p:nvPr/>
        </p:nvSpPr>
        <p:spPr>
          <a:xfrm>
            <a:off x="1200" y="1650866"/>
            <a:ext cx="9124611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400" dirty="0" smtClean="0"/>
              <a:t>The </a:t>
            </a:r>
            <a:r>
              <a:rPr lang="en-US" sz="1400" b="1" dirty="0" smtClean="0"/>
              <a:t>PADME experiment</a:t>
            </a:r>
            <a:r>
              <a:rPr lang="en-US" sz="1400" baseline="30000" dirty="0" smtClean="0"/>
              <a:t>1</a:t>
            </a:r>
            <a:r>
              <a:rPr lang="en-US" sz="1400" dirty="0" smtClean="0"/>
              <a:t> at the DAΦNE Beam-Test Facility (BTF) will search for the dark photon production in the annihilation                           ,  using the intense positron beam hitting a diamond target.</a:t>
            </a:r>
            <a:r>
              <a:rPr lang="en-US" sz="1600" dirty="0" smtClean="0"/>
              <a:t>  </a:t>
            </a:r>
          </a:p>
        </p:txBody>
      </p:sp>
      <p:pic>
        <p:nvPicPr>
          <p:cNvPr id="10" name="Immagine 9" descr="Ritaglio schermata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674" y="1905362"/>
            <a:ext cx="1088901" cy="251882"/>
          </a:xfrm>
          <a:prstGeom prst="rect">
            <a:avLst/>
          </a:prstGeom>
          <a:ln w="38100">
            <a:noFill/>
          </a:ln>
        </p:spPr>
      </p:pic>
      <p:sp>
        <p:nvSpPr>
          <p:cNvPr id="11" name="Rettangolo 10"/>
          <p:cNvSpPr/>
          <p:nvPr/>
        </p:nvSpPr>
        <p:spPr>
          <a:xfrm>
            <a:off x="-21226" y="764704"/>
            <a:ext cx="912701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dirty="0" smtClean="0">
                <a:solidFill>
                  <a:srgbClr val="C00000"/>
                </a:solidFill>
                <a:latin typeface="Bahnschrift SemiBold" pitchFamily="34" charset="0"/>
              </a:rPr>
              <a:t>“Searching for a dark photon with PADME at LNF:</a:t>
            </a:r>
          </a:p>
          <a:p>
            <a:pPr algn="ctr"/>
            <a:r>
              <a:rPr lang="en-US" sz="2000" dirty="0" smtClean="0">
                <a:solidFill>
                  <a:srgbClr val="C00000"/>
                </a:solidFill>
                <a:latin typeface="Bahnschrift SemiBold" pitchFamily="34" charset="0"/>
              </a:rPr>
              <a:t> status of the active diamond target”</a:t>
            </a:r>
            <a:endParaRPr lang="en-US" sz="2000" dirty="0" smtClean="0">
              <a:ln w="18415" cmpd="sng">
                <a:solidFill>
                  <a:schemeClr val="tx1"/>
                </a:solidFill>
                <a:prstDash val="solid"/>
              </a:ln>
              <a:solidFill>
                <a:srgbClr val="C00000"/>
              </a:solidFill>
              <a:latin typeface="Bahnschrift SemiBold" pitchFamily="34" charset="0"/>
            </a:endParaRPr>
          </a:p>
        </p:txBody>
      </p:sp>
      <p:sp>
        <p:nvSpPr>
          <p:cNvPr id="12" name="CasellaDiTesto 11"/>
          <p:cNvSpPr txBox="1"/>
          <p:nvPr/>
        </p:nvSpPr>
        <p:spPr>
          <a:xfrm>
            <a:off x="84254" y="2279198"/>
            <a:ext cx="19405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600" b="1" dirty="0" smtClean="0"/>
              <a:t>A target for PADME</a:t>
            </a:r>
            <a:r>
              <a:rPr lang="it-IT" b="1" dirty="0" smtClean="0"/>
              <a:t>?</a:t>
            </a:r>
            <a:endParaRPr lang="it-IT" b="1" dirty="0"/>
          </a:p>
        </p:txBody>
      </p:sp>
      <p:sp>
        <p:nvSpPr>
          <p:cNvPr id="13" name="CasellaDiTesto 12"/>
          <p:cNvSpPr txBox="1"/>
          <p:nvPr/>
        </p:nvSpPr>
        <p:spPr>
          <a:xfrm>
            <a:off x="73451" y="2583502"/>
            <a:ext cx="40436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b="1" dirty="0" smtClean="0">
                <a:solidFill>
                  <a:srgbClr val="C00000"/>
                </a:solidFill>
              </a:rPr>
              <a:t>ACTIVE TARGET</a:t>
            </a:r>
            <a:endParaRPr lang="it-IT" sz="1600" b="1" dirty="0">
              <a:solidFill>
                <a:srgbClr val="C00000"/>
              </a:solidFill>
            </a:endParaRPr>
          </a:p>
        </p:txBody>
      </p:sp>
      <p:sp>
        <p:nvSpPr>
          <p:cNvPr id="14" name="CasellaDiTesto 13"/>
          <p:cNvSpPr txBox="1"/>
          <p:nvPr/>
        </p:nvSpPr>
        <p:spPr>
          <a:xfrm>
            <a:off x="-38436" y="3284984"/>
            <a:ext cx="41399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b="1" dirty="0" smtClean="0">
                <a:solidFill>
                  <a:srgbClr val="C00000"/>
                </a:solidFill>
              </a:rPr>
              <a:t>  DIAMOND TARGET</a:t>
            </a:r>
            <a:endParaRPr lang="it-IT" sz="1600" b="1" dirty="0">
              <a:solidFill>
                <a:srgbClr val="C00000"/>
              </a:solidFill>
            </a:endParaRPr>
          </a:p>
        </p:txBody>
      </p:sp>
      <p:sp>
        <p:nvSpPr>
          <p:cNvPr id="15" name="CasellaDiTesto 14"/>
          <p:cNvSpPr txBox="1"/>
          <p:nvPr/>
        </p:nvSpPr>
        <p:spPr>
          <a:xfrm>
            <a:off x="47989" y="2780928"/>
            <a:ext cx="39479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200" dirty="0"/>
              <a:t>The missing mass resolution improves with the spatial resolution on the </a:t>
            </a:r>
            <a:r>
              <a:rPr lang="en-US" sz="1200" dirty="0" smtClean="0"/>
              <a:t>beam-target </a:t>
            </a:r>
            <a:r>
              <a:rPr lang="en-US" sz="1200" dirty="0"/>
              <a:t>interaction point, needed to measure the direction of the </a:t>
            </a:r>
            <a:r>
              <a:rPr lang="en-US" sz="1200" dirty="0" smtClean="0"/>
              <a:t>photon</a:t>
            </a:r>
            <a:endParaRPr lang="it-IT" sz="1200" baseline="30000" dirty="0"/>
          </a:p>
        </p:txBody>
      </p:sp>
      <p:sp>
        <p:nvSpPr>
          <p:cNvPr id="16" name="Rettangolo 15"/>
          <p:cNvSpPr/>
          <p:nvPr/>
        </p:nvSpPr>
        <p:spPr>
          <a:xfrm>
            <a:off x="1200" y="3421022"/>
            <a:ext cx="362325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b="1" dirty="0" smtClean="0">
                <a:latin typeface="Bahnschrift" pitchFamily="34" charset="0"/>
              </a:rPr>
              <a:t> </a:t>
            </a:r>
            <a:r>
              <a:rPr lang="it-IT" sz="1200" dirty="0" err="1" smtClean="0">
                <a:latin typeface="Bahnschrift" pitchFamily="34" charset="0"/>
              </a:rPr>
              <a:t>Low</a:t>
            </a:r>
            <a:r>
              <a:rPr lang="it-IT" sz="1200" dirty="0" smtClean="0">
                <a:latin typeface="Bahnschrift" pitchFamily="34" charset="0"/>
              </a:rPr>
              <a:t> Z (=6) </a:t>
            </a:r>
            <a:r>
              <a:rPr lang="it-IT" sz="1200" dirty="0" err="1" smtClean="0">
                <a:latin typeface="Bahnschrift" pitchFamily="34" charset="0"/>
              </a:rPr>
              <a:t>improves</a:t>
            </a:r>
            <a:r>
              <a:rPr lang="it-IT" sz="1200" dirty="0" smtClean="0">
                <a:latin typeface="Bahnschrift" pitchFamily="34" charset="0"/>
              </a:rPr>
              <a:t>     </a:t>
            </a:r>
            <a:r>
              <a:rPr lang="it-IT" sz="1200" dirty="0" err="1" smtClean="0">
                <a:latin typeface="Bahnschrift" pitchFamily="34" charset="0"/>
              </a:rPr>
              <a:t>Signal</a:t>
            </a:r>
            <a:r>
              <a:rPr lang="it-IT" sz="1200" dirty="0" smtClean="0">
                <a:latin typeface="Bahnschrift" pitchFamily="34" charset="0"/>
              </a:rPr>
              <a:t>/Background</a:t>
            </a:r>
            <a:endParaRPr lang="it-IT" sz="1200" dirty="0"/>
          </a:p>
        </p:txBody>
      </p:sp>
      <p:pic>
        <p:nvPicPr>
          <p:cNvPr id="17" name="Immagine 16" descr="Ritaglio schermata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421" r="42583"/>
          <a:stretch/>
        </p:blipFill>
        <p:spPr>
          <a:xfrm>
            <a:off x="154452" y="4293096"/>
            <a:ext cx="1800200" cy="328738"/>
          </a:xfrm>
          <a:prstGeom prst="rect">
            <a:avLst/>
          </a:prstGeom>
        </p:spPr>
      </p:pic>
      <p:pic>
        <p:nvPicPr>
          <p:cNvPr id="18" name="Immagine 17" descr="Ritaglio schermata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769" t="23421"/>
          <a:stretch/>
        </p:blipFill>
        <p:spPr>
          <a:xfrm>
            <a:off x="2295439" y="4296056"/>
            <a:ext cx="1297673" cy="325778"/>
          </a:xfrm>
          <a:prstGeom prst="rect">
            <a:avLst/>
          </a:prstGeom>
        </p:spPr>
      </p:pic>
      <p:pic>
        <p:nvPicPr>
          <p:cNvPr id="20" name="Immagine 19" descr="Ritaglio schermata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3789040"/>
            <a:ext cx="1486471" cy="309883"/>
          </a:xfrm>
          <a:prstGeom prst="rect">
            <a:avLst/>
          </a:prstGeom>
        </p:spPr>
      </p:pic>
      <p:pic>
        <p:nvPicPr>
          <p:cNvPr id="21" name="Immagine 20" descr="Ritaglio schermata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1805" y="4005064"/>
            <a:ext cx="1234051" cy="265726"/>
          </a:xfrm>
          <a:prstGeom prst="rect">
            <a:avLst/>
          </a:prstGeom>
        </p:spPr>
      </p:pic>
      <p:sp>
        <p:nvSpPr>
          <p:cNvPr id="23" name="CasellaDiTesto 22"/>
          <p:cNvSpPr txBox="1"/>
          <p:nvPr/>
        </p:nvSpPr>
        <p:spPr>
          <a:xfrm>
            <a:off x="423375" y="3812042"/>
            <a:ext cx="18720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 smtClean="0">
                <a:solidFill>
                  <a:srgbClr val="C00000"/>
                </a:solidFill>
              </a:rPr>
              <a:t>BACKGROUND</a:t>
            </a:r>
            <a:endParaRPr lang="it-IT" sz="1400" dirty="0">
              <a:solidFill>
                <a:srgbClr val="C00000"/>
              </a:solidFill>
            </a:endParaRPr>
          </a:p>
        </p:txBody>
      </p:sp>
      <p:sp>
        <p:nvSpPr>
          <p:cNvPr id="26" name="Rettangolo 25"/>
          <p:cNvSpPr/>
          <p:nvPr/>
        </p:nvSpPr>
        <p:spPr>
          <a:xfrm>
            <a:off x="63765" y="2276872"/>
            <a:ext cx="3932171" cy="2344962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>
              <a:solidFill>
                <a:srgbClr val="C00000"/>
              </a:solidFill>
            </a:endParaRPr>
          </a:p>
        </p:txBody>
      </p:sp>
      <p:sp>
        <p:nvSpPr>
          <p:cNvPr id="27" name="Rettangolo 26"/>
          <p:cNvSpPr/>
          <p:nvPr/>
        </p:nvSpPr>
        <p:spPr>
          <a:xfrm>
            <a:off x="358556" y="3789040"/>
            <a:ext cx="3159344" cy="504056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0" name="CasellaDiTesto 29"/>
          <p:cNvSpPr txBox="1"/>
          <p:nvPr/>
        </p:nvSpPr>
        <p:spPr>
          <a:xfrm>
            <a:off x="4074718" y="2157244"/>
            <a:ext cx="4914927" cy="1200329"/>
          </a:xfrm>
          <a:prstGeom prst="rect">
            <a:avLst/>
          </a:prstGeom>
          <a:solidFill>
            <a:schemeClr val="bg1"/>
          </a:solidFill>
          <a:ln w="19050">
            <a:noFill/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1200" dirty="0" smtClean="0"/>
              <a:t>Two Active Diamond Targets </a:t>
            </a:r>
            <a:r>
              <a:rPr lang="en-US" sz="1200" b="1" dirty="0" smtClean="0"/>
              <a:t>2 × 2 cm</a:t>
            </a:r>
            <a:r>
              <a:rPr lang="en-US" sz="1200" b="1" baseline="30000" dirty="0" smtClean="0"/>
              <a:t>2</a:t>
            </a:r>
            <a:r>
              <a:rPr lang="en-US" sz="1200" b="1" dirty="0" smtClean="0"/>
              <a:t> </a:t>
            </a:r>
            <a:r>
              <a:rPr lang="en-US" sz="1200" dirty="0" smtClean="0"/>
              <a:t>area and </a:t>
            </a:r>
            <a:r>
              <a:rPr lang="en-US" sz="1200" b="1" dirty="0" smtClean="0"/>
              <a:t>100 </a:t>
            </a:r>
            <a:r>
              <a:rPr lang="en-US" sz="1200" b="1" dirty="0" err="1" smtClean="0"/>
              <a:t>μm</a:t>
            </a:r>
            <a:r>
              <a:rPr lang="en-US" sz="1200" b="1" dirty="0" smtClean="0"/>
              <a:t> thickness</a:t>
            </a:r>
            <a:r>
              <a:rPr lang="en-US" sz="1200" dirty="0" smtClean="0"/>
              <a:t> with 19X+19Y strip (1mm pitch) electrodes assembled: one with metallic strips (produced directly by Applied Diamond) and one with </a:t>
            </a:r>
            <a:r>
              <a:rPr lang="en-US" sz="1200" smtClean="0"/>
              <a:t>graphitic </a:t>
            </a:r>
            <a:r>
              <a:rPr lang="en-US" sz="1200" smtClean="0"/>
              <a:t>strips (</a:t>
            </a:r>
            <a:r>
              <a:rPr lang="en-US" sz="1200" dirty="0" smtClean="0"/>
              <a:t>produced by means of an </a:t>
            </a:r>
            <a:r>
              <a:rPr lang="en-US" sz="1200" dirty="0" err="1" smtClean="0"/>
              <a:t>excimer</a:t>
            </a:r>
            <a:r>
              <a:rPr lang="en-US" sz="1200" dirty="0" smtClean="0"/>
              <a:t> laser </a:t>
            </a:r>
            <a:r>
              <a:rPr lang="en-US" sz="1200" dirty="0" err="1" smtClean="0"/>
              <a:t>ArF</a:t>
            </a:r>
            <a:r>
              <a:rPr lang="en-US" sz="1200" dirty="0" smtClean="0"/>
              <a:t> in the L3 Laser Laboratory in Lecce ).</a:t>
            </a:r>
          </a:p>
          <a:p>
            <a:pPr algn="just"/>
            <a:endParaRPr lang="en-US" sz="1200" dirty="0"/>
          </a:p>
        </p:txBody>
      </p:sp>
      <p:sp>
        <p:nvSpPr>
          <p:cNvPr id="31" name="Rettangolo 30"/>
          <p:cNvSpPr/>
          <p:nvPr/>
        </p:nvSpPr>
        <p:spPr>
          <a:xfrm>
            <a:off x="4067944" y="2157245"/>
            <a:ext cx="4914926" cy="1455968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>
              <a:solidFill>
                <a:srgbClr val="C00000"/>
              </a:solidFill>
            </a:endParaRPr>
          </a:p>
        </p:txBody>
      </p:sp>
      <p:sp>
        <p:nvSpPr>
          <p:cNvPr id="33" name="CasellaDiTesto 32"/>
          <p:cNvSpPr txBox="1"/>
          <p:nvPr/>
        </p:nvSpPr>
        <p:spPr>
          <a:xfrm>
            <a:off x="4067944" y="3759795"/>
            <a:ext cx="4891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1200" dirty="0" smtClean="0"/>
              <a:t>The </a:t>
            </a:r>
            <a:r>
              <a:rPr lang="it-IT" sz="1200" b="1" dirty="0" err="1" smtClean="0">
                <a:solidFill>
                  <a:srgbClr val="C00000"/>
                </a:solidFill>
              </a:rPr>
              <a:t>very</a:t>
            </a:r>
            <a:r>
              <a:rPr lang="it-IT" sz="1200" b="1" dirty="0" smtClean="0">
                <a:solidFill>
                  <a:srgbClr val="C00000"/>
                </a:solidFill>
              </a:rPr>
              <a:t> first </a:t>
            </a:r>
            <a:r>
              <a:rPr lang="it-IT" sz="1200" b="1" dirty="0" err="1" smtClean="0">
                <a:solidFill>
                  <a:srgbClr val="C00000"/>
                </a:solidFill>
              </a:rPr>
              <a:t>prototype</a:t>
            </a:r>
            <a:r>
              <a:rPr lang="it-IT" sz="1200" b="1" dirty="0"/>
              <a:t> </a:t>
            </a:r>
            <a:r>
              <a:rPr lang="it-IT" sz="1200" b="1" dirty="0" smtClean="0"/>
              <a:t> </a:t>
            </a:r>
            <a:r>
              <a:rPr lang="it-IT" sz="1200" dirty="0" smtClean="0"/>
              <a:t>with </a:t>
            </a:r>
            <a:r>
              <a:rPr lang="it-IT" sz="1200" dirty="0" err="1" smtClean="0"/>
              <a:t>graphitic</a:t>
            </a:r>
            <a:r>
              <a:rPr lang="it-IT" sz="1200" dirty="0" smtClean="0"/>
              <a:t> </a:t>
            </a:r>
            <a:r>
              <a:rPr lang="it-IT" sz="1200" dirty="0" err="1" smtClean="0"/>
              <a:t>strips</a:t>
            </a:r>
            <a:r>
              <a:rPr lang="it-IT" sz="1200" dirty="0" smtClean="0"/>
              <a:t> </a:t>
            </a:r>
            <a:r>
              <a:rPr lang="it-IT" sz="1200" dirty="0" err="1" smtClean="0"/>
              <a:t>was</a:t>
            </a:r>
            <a:endParaRPr lang="it-IT" sz="1200" dirty="0" smtClean="0"/>
          </a:p>
          <a:p>
            <a:pPr algn="just"/>
            <a:r>
              <a:rPr lang="it-IT" sz="1200" dirty="0" smtClean="0"/>
              <a:t> </a:t>
            </a:r>
            <a:r>
              <a:rPr lang="it-IT" sz="1200" dirty="0" err="1" smtClean="0"/>
              <a:t>tested</a:t>
            </a:r>
            <a:r>
              <a:rPr lang="it-IT" sz="1200" dirty="0" smtClean="0"/>
              <a:t> and </a:t>
            </a:r>
            <a:r>
              <a:rPr lang="it-IT" sz="1200" dirty="0" err="1" smtClean="0"/>
              <a:t>characterized</a:t>
            </a:r>
            <a:r>
              <a:rPr lang="it-IT" sz="1200" dirty="0" smtClean="0"/>
              <a:t>  in </a:t>
            </a:r>
            <a:r>
              <a:rPr lang="it-IT" sz="1200" dirty="0" err="1" smtClean="0"/>
              <a:t>November</a:t>
            </a:r>
            <a:r>
              <a:rPr lang="it-IT" sz="1200" dirty="0"/>
              <a:t> </a:t>
            </a:r>
            <a:r>
              <a:rPr lang="it-IT" sz="1200" dirty="0" smtClean="0"/>
              <a:t>2015 </a:t>
            </a:r>
            <a:r>
              <a:rPr lang="it-IT" sz="1200" dirty="0" err="1" smtClean="0"/>
              <a:t>during</a:t>
            </a:r>
            <a:r>
              <a:rPr lang="it-IT" sz="1200" dirty="0" smtClean="0"/>
              <a:t> </a:t>
            </a:r>
            <a:r>
              <a:rPr lang="it-IT" sz="1200" dirty="0"/>
              <a:t>a  </a:t>
            </a:r>
            <a:r>
              <a:rPr lang="it-IT" sz="1200" dirty="0" err="1" smtClean="0"/>
              <a:t>beam</a:t>
            </a:r>
            <a:r>
              <a:rPr lang="it-IT" sz="1200" dirty="0" smtClean="0"/>
              <a:t> test </a:t>
            </a:r>
            <a:r>
              <a:rPr lang="it-IT" sz="1200" dirty="0" err="1" smtClean="0"/>
              <a:t>at</a:t>
            </a:r>
            <a:r>
              <a:rPr lang="it-IT" sz="1200" dirty="0" smtClean="0"/>
              <a:t> the BTF (LNF), </a:t>
            </a:r>
            <a:r>
              <a:rPr lang="it-IT" sz="1200" dirty="0" err="1" smtClean="0"/>
              <a:t>using</a:t>
            </a:r>
            <a:r>
              <a:rPr lang="it-IT" sz="1200" dirty="0" smtClean="0"/>
              <a:t>  the </a:t>
            </a:r>
            <a:r>
              <a:rPr lang="it-IT" sz="1200" dirty="0"/>
              <a:t>e</a:t>
            </a:r>
            <a:r>
              <a:rPr lang="it-IT" sz="1200" baseline="30000" dirty="0" smtClean="0"/>
              <a:t>±</a:t>
            </a:r>
            <a:r>
              <a:rPr lang="it-IT" sz="1200" dirty="0" smtClean="0"/>
              <a:t> </a:t>
            </a:r>
            <a:r>
              <a:rPr lang="it-IT" sz="1200" dirty="0" err="1" smtClean="0"/>
              <a:t>beam</a:t>
            </a:r>
            <a:r>
              <a:rPr lang="it-IT" sz="1200" dirty="0" smtClean="0"/>
              <a:t> of the </a:t>
            </a:r>
            <a:r>
              <a:rPr lang="en-US" sz="1200" i="1" dirty="0"/>
              <a:t>DAΦNE </a:t>
            </a:r>
            <a:r>
              <a:rPr lang="en-US" sz="1200" i="1" dirty="0" err="1" smtClean="0"/>
              <a:t>Linac</a:t>
            </a:r>
            <a:r>
              <a:rPr lang="it-IT" sz="1200" dirty="0" smtClean="0"/>
              <a:t> </a:t>
            </a:r>
            <a:r>
              <a:rPr lang="it-IT" sz="1200" baseline="30000" dirty="0"/>
              <a:t>2</a:t>
            </a:r>
            <a:r>
              <a:rPr lang="it-IT" sz="1200" baseline="30000" dirty="0" smtClean="0"/>
              <a:t> </a:t>
            </a:r>
            <a:r>
              <a:rPr lang="it-IT" sz="1200" dirty="0" smtClean="0"/>
              <a:t>.</a:t>
            </a:r>
            <a:endParaRPr lang="it-IT" sz="1200" baseline="30000" dirty="0" smtClean="0"/>
          </a:p>
          <a:p>
            <a:endParaRPr lang="it-IT" sz="1200" dirty="0" smtClean="0"/>
          </a:p>
          <a:p>
            <a:endParaRPr lang="it-IT" sz="1200" dirty="0" smtClean="0"/>
          </a:p>
        </p:txBody>
      </p:sp>
      <p:sp>
        <p:nvSpPr>
          <p:cNvPr id="34" name="CasellaDiTesto 33"/>
          <p:cNvSpPr txBox="1"/>
          <p:nvPr/>
        </p:nvSpPr>
        <p:spPr>
          <a:xfrm>
            <a:off x="4168509" y="4365104"/>
            <a:ext cx="2302023" cy="461665"/>
          </a:xfrm>
          <a:prstGeom prst="rect">
            <a:avLst/>
          </a:prstGeom>
          <a:solidFill>
            <a:schemeClr val="bg1"/>
          </a:solidFill>
          <a:ln w="28575">
            <a:solidFill>
              <a:srgbClr val="A6C36B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1200" b="1" dirty="0" smtClean="0"/>
              <a:t>2 </a:t>
            </a:r>
            <a:r>
              <a:rPr lang="en-US" sz="1200" b="1" dirty="0"/>
              <a:t>× 2 cm</a:t>
            </a:r>
            <a:r>
              <a:rPr lang="en-US" sz="1200" b="1" baseline="30000" dirty="0"/>
              <a:t>2</a:t>
            </a:r>
            <a:r>
              <a:rPr lang="en-US" sz="1200" b="1" dirty="0"/>
              <a:t> </a:t>
            </a:r>
            <a:r>
              <a:rPr lang="en-US" sz="1200" b="1" dirty="0" smtClean="0"/>
              <a:t>area, 50 µm thickness</a:t>
            </a:r>
          </a:p>
          <a:p>
            <a:pPr algn="just"/>
            <a:r>
              <a:rPr lang="it-IT" sz="1200" b="1" dirty="0" smtClean="0"/>
              <a:t>18x18 </a:t>
            </a:r>
            <a:r>
              <a:rPr lang="it-IT" sz="1200" b="1" dirty="0" err="1" smtClean="0"/>
              <a:t>strips</a:t>
            </a:r>
            <a:r>
              <a:rPr lang="it-IT" sz="1200" b="1" dirty="0" smtClean="0"/>
              <a:t> 1mm </a:t>
            </a:r>
            <a:r>
              <a:rPr lang="it-IT" sz="1200" b="1" dirty="0" err="1" smtClean="0"/>
              <a:t>pitch</a:t>
            </a:r>
            <a:endParaRPr lang="en-US" sz="1200" b="1" dirty="0" smtClean="0"/>
          </a:p>
        </p:txBody>
      </p:sp>
      <p:sp>
        <p:nvSpPr>
          <p:cNvPr id="36" name="Rettangolo 35"/>
          <p:cNvSpPr/>
          <p:nvPr/>
        </p:nvSpPr>
        <p:spPr>
          <a:xfrm>
            <a:off x="4068714" y="3738518"/>
            <a:ext cx="4920931" cy="3002849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>
              <a:solidFill>
                <a:srgbClr val="C00000"/>
              </a:solidFill>
            </a:endParaRPr>
          </a:p>
        </p:txBody>
      </p:sp>
      <p:pic>
        <p:nvPicPr>
          <p:cNvPr id="29" name="Immagine 28"/>
          <p:cNvPicPr>
            <a:picLocks noChangeAspect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113" t="2775" r="10210" b="8649"/>
          <a:stretch/>
        </p:blipFill>
        <p:spPr>
          <a:xfrm>
            <a:off x="7596336" y="2946337"/>
            <a:ext cx="1300709" cy="986719"/>
          </a:xfrm>
          <a:prstGeom prst="rect">
            <a:avLst/>
          </a:prstGeom>
        </p:spPr>
      </p:pic>
      <p:sp>
        <p:nvSpPr>
          <p:cNvPr id="37" name="CasellaDiTesto 36"/>
          <p:cNvSpPr txBox="1"/>
          <p:nvPr/>
        </p:nvSpPr>
        <p:spPr>
          <a:xfrm>
            <a:off x="4131356" y="4869160"/>
            <a:ext cx="2440092" cy="9387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100" b="1" dirty="0" err="1"/>
              <a:t>spatial</a:t>
            </a:r>
            <a:r>
              <a:rPr lang="it-IT" sz="1100" b="1" dirty="0"/>
              <a:t> X </a:t>
            </a:r>
            <a:r>
              <a:rPr lang="it-IT" sz="1100" b="1" dirty="0" err="1"/>
              <a:t>resolution</a:t>
            </a:r>
            <a:r>
              <a:rPr lang="it-IT" sz="1100" b="1" dirty="0"/>
              <a:t> </a:t>
            </a:r>
            <a:r>
              <a:rPr lang="it-IT" sz="1100" b="1" dirty="0" smtClean="0"/>
              <a:t>≈ 0.2 </a:t>
            </a:r>
            <a:r>
              <a:rPr lang="it-IT" sz="1100" b="1" dirty="0"/>
              <a:t>mm</a:t>
            </a:r>
          </a:p>
          <a:p>
            <a:r>
              <a:rPr lang="it-IT" sz="1100" b="1" dirty="0" err="1" smtClean="0"/>
              <a:t>spatial</a:t>
            </a:r>
            <a:r>
              <a:rPr lang="it-IT" sz="1100" b="1" dirty="0" smtClean="0"/>
              <a:t> Y </a:t>
            </a:r>
            <a:r>
              <a:rPr lang="it-IT" sz="1100" b="1" dirty="0" err="1" smtClean="0"/>
              <a:t>resolution</a:t>
            </a:r>
            <a:r>
              <a:rPr lang="it-IT" sz="1100" b="1" dirty="0" smtClean="0"/>
              <a:t> ≈ 0.3 mm</a:t>
            </a:r>
          </a:p>
          <a:p>
            <a:r>
              <a:rPr lang="it-IT" sz="1100" b="1" dirty="0" err="1" smtClean="0"/>
              <a:t>Charge</a:t>
            </a:r>
            <a:r>
              <a:rPr lang="it-IT" sz="1100" b="1" dirty="0" smtClean="0"/>
              <a:t> Collection </a:t>
            </a:r>
            <a:r>
              <a:rPr lang="it-IT" sz="1100" b="1" dirty="0" err="1" smtClean="0"/>
              <a:t>Distance</a:t>
            </a:r>
            <a:r>
              <a:rPr lang="it-IT" sz="1100" b="1" dirty="0" smtClean="0"/>
              <a:t> ≈ 11-12 </a:t>
            </a:r>
            <a:r>
              <a:rPr lang="el-GR" sz="1100" b="1" dirty="0" smtClean="0"/>
              <a:t>μ</a:t>
            </a:r>
            <a:r>
              <a:rPr lang="it-IT" sz="1100" b="1" dirty="0" smtClean="0"/>
              <a:t>m</a:t>
            </a:r>
          </a:p>
          <a:p>
            <a:r>
              <a:rPr lang="it-IT" sz="1100" b="1" dirty="0" smtClean="0"/>
              <a:t>X-Y </a:t>
            </a:r>
            <a:r>
              <a:rPr lang="it-IT" sz="1100" b="1" dirty="0" err="1"/>
              <a:t>beam</a:t>
            </a:r>
            <a:r>
              <a:rPr lang="it-IT" sz="1100" b="1" dirty="0"/>
              <a:t> </a:t>
            </a:r>
            <a:r>
              <a:rPr lang="it-IT" sz="1100" b="1" dirty="0" err="1" smtClean="0"/>
              <a:t>profiles</a:t>
            </a:r>
            <a:r>
              <a:rPr lang="it-IT" sz="1100" b="1" dirty="0" smtClean="0"/>
              <a:t> </a:t>
            </a:r>
            <a:r>
              <a:rPr lang="it-IT" sz="1100" b="1" dirty="0" err="1" smtClean="0"/>
              <a:t>reconstructed</a:t>
            </a:r>
            <a:endParaRPr lang="it-IT" sz="1100" b="1" dirty="0" smtClean="0"/>
          </a:p>
          <a:p>
            <a:r>
              <a:rPr lang="it-IT" sz="1100" b="1" dirty="0" err="1" smtClean="0"/>
              <a:t>good</a:t>
            </a:r>
            <a:r>
              <a:rPr lang="it-IT" sz="1100" b="1" dirty="0" smtClean="0"/>
              <a:t> time </a:t>
            </a:r>
            <a:r>
              <a:rPr lang="it-IT" sz="1100" b="1" dirty="0" err="1" smtClean="0"/>
              <a:t>resolution</a:t>
            </a:r>
            <a:r>
              <a:rPr lang="it-IT" sz="1100" b="1" dirty="0" smtClean="0"/>
              <a:t> (0.7ns)</a:t>
            </a:r>
            <a:endParaRPr lang="it-IT" sz="1100" b="1" dirty="0"/>
          </a:p>
        </p:txBody>
      </p:sp>
      <p:sp>
        <p:nvSpPr>
          <p:cNvPr id="38" name="Rettangolo 37"/>
          <p:cNvSpPr/>
          <p:nvPr/>
        </p:nvSpPr>
        <p:spPr>
          <a:xfrm>
            <a:off x="4123184" y="3151547"/>
            <a:ext cx="341041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200" b="1" dirty="0" smtClean="0"/>
              <a:t>Active Diamond Target DCS, DAQ and mechanical support in vacuum ready </a:t>
            </a:r>
          </a:p>
        </p:txBody>
      </p:sp>
      <p:pic>
        <p:nvPicPr>
          <p:cNvPr id="39" name="Immagine 38" descr="Ritaglio schermata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4" y="4509120"/>
            <a:ext cx="1966676" cy="1149535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41" name="Rettangolo 40"/>
          <p:cNvSpPr/>
          <p:nvPr/>
        </p:nvSpPr>
        <p:spPr>
          <a:xfrm>
            <a:off x="7096726" y="4293096"/>
            <a:ext cx="1885820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000" b="1" dirty="0" smtClean="0">
                <a:solidFill>
                  <a:srgbClr val="C00000"/>
                </a:solidFill>
              </a:rPr>
              <a:t>X </a:t>
            </a:r>
            <a:r>
              <a:rPr lang="it-IT" sz="1000" b="1" dirty="0" err="1" smtClean="0">
                <a:solidFill>
                  <a:srgbClr val="C00000"/>
                </a:solidFill>
              </a:rPr>
              <a:t>Charge</a:t>
            </a:r>
            <a:r>
              <a:rPr lang="it-IT" sz="1000" b="1" dirty="0" smtClean="0">
                <a:solidFill>
                  <a:srgbClr val="C00000"/>
                </a:solidFill>
              </a:rPr>
              <a:t> </a:t>
            </a:r>
            <a:r>
              <a:rPr lang="it-IT" sz="1000" b="1" dirty="0" err="1" smtClean="0">
                <a:solidFill>
                  <a:srgbClr val="C00000"/>
                </a:solidFill>
              </a:rPr>
              <a:t>Centroid</a:t>
            </a:r>
            <a:r>
              <a:rPr lang="it-IT" sz="1000" b="1" dirty="0" smtClean="0">
                <a:solidFill>
                  <a:srgbClr val="C00000"/>
                </a:solidFill>
              </a:rPr>
              <a:t> Distribution</a:t>
            </a:r>
            <a:endParaRPr lang="it-IT" sz="1000" dirty="0"/>
          </a:p>
        </p:txBody>
      </p:sp>
      <p:cxnSp>
        <p:nvCxnSpPr>
          <p:cNvPr id="42" name="Connettore 2 41"/>
          <p:cNvCxnSpPr>
            <a:endCxn id="39" idx="1"/>
          </p:cNvCxnSpPr>
          <p:nvPr/>
        </p:nvCxnSpPr>
        <p:spPr>
          <a:xfrm>
            <a:off x="5940152" y="5013176"/>
            <a:ext cx="1008112" cy="70712"/>
          </a:xfrm>
          <a:prstGeom prst="straightConnector1">
            <a:avLst/>
          </a:prstGeom>
          <a:ln w="28575">
            <a:solidFill>
              <a:srgbClr val="BD2E07"/>
            </a:solidFill>
            <a:prstDash val="solid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5" name="Immagine 44" descr="Ritaglio schermata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1666" y="5723790"/>
            <a:ext cx="1825628" cy="1075816"/>
          </a:xfrm>
          <a:prstGeom prst="rect">
            <a:avLst/>
          </a:prstGeom>
          <a:ln>
            <a:solidFill>
              <a:schemeClr val="tx1"/>
            </a:solidFill>
          </a:ln>
        </p:spPr>
      </p:pic>
      <p:cxnSp>
        <p:nvCxnSpPr>
          <p:cNvPr id="48" name="Connettore 2 47"/>
          <p:cNvCxnSpPr/>
          <p:nvPr/>
        </p:nvCxnSpPr>
        <p:spPr>
          <a:xfrm>
            <a:off x="6149986" y="5527541"/>
            <a:ext cx="798278" cy="280338"/>
          </a:xfrm>
          <a:prstGeom prst="straightConnector1">
            <a:avLst/>
          </a:prstGeom>
          <a:ln w="28575">
            <a:solidFill>
              <a:srgbClr val="BD2E07"/>
            </a:solidFill>
            <a:prstDash val="solid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Rettangolo 50"/>
          <p:cNvSpPr/>
          <p:nvPr/>
        </p:nvSpPr>
        <p:spPr>
          <a:xfrm>
            <a:off x="8510727" y="5733256"/>
            <a:ext cx="37599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200" b="1" dirty="0" smtClean="0"/>
              <a:t>X</a:t>
            </a:r>
            <a:endParaRPr lang="it-IT" sz="1200" dirty="0"/>
          </a:p>
        </p:txBody>
      </p:sp>
      <p:sp>
        <p:nvSpPr>
          <p:cNvPr id="56" name="Rettangolo 55"/>
          <p:cNvSpPr/>
          <p:nvPr/>
        </p:nvSpPr>
        <p:spPr>
          <a:xfrm>
            <a:off x="63765" y="4725144"/>
            <a:ext cx="3932171" cy="2016223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>
              <a:solidFill>
                <a:srgbClr val="C00000"/>
              </a:solidFill>
            </a:endParaRPr>
          </a:p>
        </p:txBody>
      </p:sp>
      <p:sp>
        <p:nvSpPr>
          <p:cNvPr id="57" name="Rettangolo 56"/>
          <p:cNvSpPr/>
          <p:nvPr/>
        </p:nvSpPr>
        <p:spPr>
          <a:xfrm>
            <a:off x="133160" y="4776222"/>
            <a:ext cx="2581925" cy="1200329"/>
          </a:xfrm>
          <a:prstGeom prst="rect">
            <a:avLst/>
          </a:prstGeom>
          <a:solidFill>
            <a:schemeClr val="bg1"/>
          </a:solidFill>
          <a:ln w="38100">
            <a:noFill/>
          </a:ln>
        </p:spPr>
        <p:txBody>
          <a:bodyPr wrap="none">
            <a:spAutoFit/>
          </a:bodyPr>
          <a:lstStyle/>
          <a:p>
            <a:r>
              <a:rPr lang="it-IT" sz="1600" b="1" dirty="0" smtClean="0"/>
              <a:t>Federica Oliva </a:t>
            </a:r>
          </a:p>
          <a:p>
            <a:r>
              <a:rPr lang="it-IT" sz="1400" dirty="0" err="1" smtClean="0"/>
              <a:t>PhD</a:t>
            </a:r>
            <a:r>
              <a:rPr lang="it-IT" sz="1400" dirty="0" smtClean="0"/>
              <a:t> </a:t>
            </a:r>
            <a:r>
              <a:rPr lang="it-IT" sz="1400" dirty="0" err="1" smtClean="0"/>
              <a:t>student</a:t>
            </a:r>
            <a:endParaRPr lang="it-IT" sz="1400" dirty="0" smtClean="0"/>
          </a:p>
          <a:p>
            <a:r>
              <a:rPr lang="it-IT" sz="1400" dirty="0" err="1" smtClean="0"/>
              <a:t>University</a:t>
            </a:r>
            <a:r>
              <a:rPr lang="it-IT" sz="1400" dirty="0" smtClean="0"/>
              <a:t> of Salento, Lecce, </a:t>
            </a:r>
            <a:r>
              <a:rPr lang="it-IT" sz="1400" dirty="0" err="1" smtClean="0"/>
              <a:t>Italy</a:t>
            </a:r>
            <a:endParaRPr lang="it-IT" sz="1400" dirty="0" smtClean="0"/>
          </a:p>
          <a:p>
            <a:r>
              <a:rPr lang="it-IT" sz="1400" dirty="0" smtClean="0"/>
              <a:t>INFN Lecce</a:t>
            </a:r>
          </a:p>
          <a:p>
            <a:r>
              <a:rPr lang="it-IT" sz="1400" dirty="0" smtClean="0"/>
              <a:t>federica.oliva@le.infn.it</a:t>
            </a:r>
            <a:endParaRPr lang="it-IT" sz="1400" dirty="0"/>
          </a:p>
        </p:txBody>
      </p:sp>
      <p:sp>
        <p:nvSpPr>
          <p:cNvPr id="58" name="Rettangolo 57"/>
          <p:cNvSpPr/>
          <p:nvPr/>
        </p:nvSpPr>
        <p:spPr>
          <a:xfrm>
            <a:off x="124831" y="5982623"/>
            <a:ext cx="2862994" cy="577081"/>
          </a:xfrm>
          <a:prstGeom prst="rect">
            <a:avLst/>
          </a:prstGeom>
          <a:solidFill>
            <a:schemeClr val="bg1"/>
          </a:solidFill>
          <a:ln w="38100">
            <a:solidFill>
              <a:srgbClr val="92D050"/>
            </a:solidFill>
          </a:ln>
        </p:spPr>
        <p:txBody>
          <a:bodyPr wrap="square">
            <a:spAutoFit/>
          </a:bodyPr>
          <a:lstStyle/>
          <a:p>
            <a:r>
              <a:rPr lang="it-IT" sz="1050" b="1" dirty="0" smtClean="0">
                <a:solidFill>
                  <a:srgbClr val="C00000"/>
                </a:solidFill>
              </a:rPr>
              <a:t>For more info on the PADME </a:t>
            </a:r>
            <a:r>
              <a:rPr lang="it-IT" sz="1050" b="1" dirty="0" err="1" smtClean="0">
                <a:solidFill>
                  <a:srgbClr val="C00000"/>
                </a:solidFill>
              </a:rPr>
              <a:t>experiment</a:t>
            </a:r>
            <a:r>
              <a:rPr lang="it-IT" sz="1050" b="1" dirty="0" smtClean="0">
                <a:solidFill>
                  <a:srgbClr val="C00000"/>
                </a:solidFill>
              </a:rPr>
              <a:t>: </a:t>
            </a:r>
          </a:p>
          <a:p>
            <a:r>
              <a:rPr lang="it-IT" sz="1050" dirty="0" smtClean="0"/>
              <a:t>http://www.lnf.infn.it/acceleratori/padme/</a:t>
            </a:r>
          </a:p>
          <a:p>
            <a:r>
              <a:rPr lang="it-IT" sz="1050" dirty="0" smtClean="0"/>
              <a:t>https://web.le.infn.it/padme/</a:t>
            </a:r>
            <a:endParaRPr lang="it-IT" sz="1050" dirty="0"/>
          </a:p>
        </p:txBody>
      </p:sp>
      <p:pic>
        <p:nvPicPr>
          <p:cNvPr id="59" name="Immagine 58"/>
          <p:cNvPicPr>
            <a:picLocks noChangeAspect="1"/>
          </p:cNvPicPr>
          <p:nvPr/>
        </p:nvPicPr>
        <p:blipFill rotWithShape="1"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710" t="19369"/>
          <a:stretch/>
        </p:blipFill>
        <p:spPr>
          <a:xfrm>
            <a:off x="3104339" y="4767025"/>
            <a:ext cx="827122" cy="1129358"/>
          </a:xfrm>
          <a:prstGeom prst="rect">
            <a:avLst/>
          </a:prstGeom>
        </p:spPr>
      </p:pic>
      <p:pic>
        <p:nvPicPr>
          <p:cNvPr id="60" name="Immagine 59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37" y="31365"/>
            <a:ext cx="1021371" cy="1021371"/>
          </a:xfrm>
          <a:prstGeom prst="rect">
            <a:avLst/>
          </a:prstGeom>
        </p:spPr>
      </p:pic>
      <p:sp>
        <p:nvSpPr>
          <p:cNvPr id="62" name="Rettangolo 61"/>
          <p:cNvSpPr/>
          <p:nvPr/>
        </p:nvSpPr>
        <p:spPr>
          <a:xfrm>
            <a:off x="2579809" y="6394061"/>
            <a:ext cx="1351652" cy="253916"/>
          </a:xfrm>
          <a:prstGeom prst="rect">
            <a:avLst/>
          </a:prstGeom>
          <a:solidFill>
            <a:schemeClr val="tx1"/>
          </a:solidFill>
          <a:ln w="38100">
            <a:noFill/>
          </a:ln>
        </p:spPr>
        <p:txBody>
          <a:bodyPr wrap="none">
            <a:spAutoFit/>
          </a:bodyPr>
          <a:lstStyle/>
          <a:p>
            <a:r>
              <a:rPr lang="it-IT" sz="1050" b="1" dirty="0" smtClean="0">
                <a:solidFill>
                  <a:schemeClr val="bg1"/>
                </a:solidFill>
              </a:rPr>
              <a:t>TURN THE DARK ON!</a:t>
            </a:r>
            <a:endParaRPr lang="it-IT" sz="1050" dirty="0">
              <a:solidFill>
                <a:schemeClr val="bg1"/>
              </a:solidFill>
            </a:endParaRPr>
          </a:p>
        </p:txBody>
      </p:sp>
      <p:sp>
        <p:nvSpPr>
          <p:cNvPr id="63" name="Rettangolo 62"/>
          <p:cNvSpPr/>
          <p:nvPr/>
        </p:nvSpPr>
        <p:spPr>
          <a:xfrm>
            <a:off x="22237" y="1406098"/>
            <a:ext cx="908354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1200" b="1" dirty="0" smtClean="0">
                <a:latin typeface="Bahnschrift SemiLight" pitchFamily="34" charset="0"/>
              </a:rPr>
              <a:t>Federica Oliva  on </a:t>
            </a:r>
            <a:r>
              <a:rPr lang="it-IT" sz="1200" b="1" dirty="0" err="1" smtClean="0">
                <a:latin typeface="Bahnschrift SemiLight" pitchFamily="34" charset="0"/>
              </a:rPr>
              <a:t>behalf</a:t>
            </a:r>
            <a:r>
              <a:rPr lang="it-IT" sz="1200" b="1" dirty="0" smtClean="0">
                <a:latin typeface="Bahnschrift SemiLight" pitchFamily="34" charset="0"/>
              </a:rPr>
              <a:t> of the PADME Collaboration</a:t>
            </a:r>
            <a:endParaRPr lang="it-IT" sz="1200" b="1" dirty="0"/>
          </a:p>
        </p:txBody>
      </p:sp>
      <p:pic>
        <p:nvPicPr>
          <p:cNvPr id="64" name="Immagine 63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5856" y="21991"/>
            <a:ext cx="2252679" cy="864821"/>
          </a:xfrm>
          <a:prstGeom prst="rect">
            <a:avLst/>
          </a:prstGeom>
        </p:spPr>
      </p:pic>
      <p:sp>
        <p:nvSpPr>
          <p:cNvPr id="65" name="Rettangolo 64"/>
          <p:cNvSpPr/>
          <p:nvPr/>
        </p:nvSpPr>
        <p:spPr>
          <a:xfrm>
            <a:off x="4096976" y="5931277"/>
            <a:ext cx="285128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baseline="30000" dirty="0"/>
              <a:t>1</a:t>
            </a:r>
            <a:r>
              <a:rPr lang="en-US" sz="800" dirty="0"/>
              <a:t>M. </a:t>
            </a:r>
            <a:r>
              <a:rPr lang="en-US" sz="800" dirty="0" err="1"/>
              <a:t>Raggi</a:t>
            </a:r>
            <a:r>
              <a:rPr lang="en-US" sz="800" dirty="0"/>
              <a:t> and V. </a:t>
            </a:r>
            <a:r>
              <a:rPr lang="en-US" sz="800" dirty="0" err="1"/>
              <a:t>Kozhuharov</a:t>
            </a:r>
            <a:r>
              <a:rPr lang="en-US" sz="800" dirty="0"/>
              <a:t>, “</a:t>
            </a:r>
            <a:r>
              <a:rPr lang="en-US" sz="800" i="1" dirty="0"/>
              <a:t>Proposal to Search for a Dark Photon in Positron on Target Collisions at DAΦNE </a:t>
            </a:r>
            <a:r>
              <a:rPr lang="en-US" sz="800" i="1" dirty="0" err="1" smtClean="0"/>
              <a:t>Linac</a:t>
            </a:r>
            <a:r>
              <a:rPr lang="en-US" sz="800" dirty="0" smtClean="0"/>
              <a:t>”,  Adv</a:t>
            </a:r>
            <a:r>
              <a:rPr lang="en-US" sz="800" dirty="0"/>
              <a:t>. High Energy Phys., 2014</a:t>
            </a:r>
            <a:r>
              <a:rPr lang="en-US" sz="800" dirty="0" smtClean="0"/>
              <a:t>;</a:t>
            </a:r>
          </a:p>
          <a:p>
            <a:r>
              <a:rPr lang="en-US" sz="800" baseline="30000" dirty="0" smtClean="0"/>
              <a:t>2</a:t>
            </a:r>
            <a:r>
              <a:rPr lang="en-US" sz="800" dirty="0" smtClean="0"/>
              <a:t>The Active Target PADME group, “</a:t>
            </a:r>
            <a:r>
              <a:rPr lang="en-US" sz="800" i="1" dirty="0" smtClean="0"/>
              <a:t>Performance of the diamond active target prototype for the PADME experiment at the DAΦNE BTF”, </a:t>
            </a:r>
            <a:r>
              <a:rPr lang="pl-PL" sz="800" dirty="0" smtClean="0"/>
              <a:t>NIM A 898 105–110 (2018)</a:t>
            </a:r>
            <a:r>
              <a:rPr lang="en-US" sz="800" dirty="0" smtClean="0"/>
              <a:t>.</a:t>
            </a:r>
            <a:endParaRPr lang="it-IT" sz="800" dirty="0" smtClean="0"/>
          </a:p>
          <a:p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3564923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</TotalTime>
  <Words>355</Words>
  <Application>Microsoft Office PowerPoint</Application>
  <PresentationFormat>Presentazione su schermo (4:3)</PresentationFormat>
  <Paragraphs>39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Tema di Office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User</dc:creator>
  <cp:lastModifiedBy>User</cp:lastModifiedBy>
  <cp:revision>13</cp:revision>
  <dcterms:created xsi:type="dcterms:W3CDTF">2018-05-24T17:05:10Z</dcterms:created>
  <dcterms:modified xsi:type="dcterms:W3CDTF">2018-05-24T21:37:41Z</dcterms:modified>
</cp:coreProperties>
</file>