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3.jpeg" ContentType="image/jpeg"/>
  <Override PartName="/ppt/media/image2.jpeg" ContentType="image/jpeg"/>
  <Override PartName="/ppt/media/image1.jpeg" ContentType="image/jpeg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144000" cy="535622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13480"/>
            <a:ext cx="8229240" cy="89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12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53160"/>
            <a:ext cx="804636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876040"/>
            <a:ext cx="804636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13480"/>
            <a:ext cx="8229240" cy="89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12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53160"/>
            <a:ext cx="392652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80280" y="1253160"/>
            <a:ext cx="392652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876040"/>
            <a:ext cx="392652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80280" y="2876040"/>
            <a:ext cx="392652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13480"/>
            <a:ext cx="8229240" cy="89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12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53160"/>
            <a:ext cx="259056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177720" y="1253160"/>
            <a:ext cx="259056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898240" y="1253160"/>
            <a:ext cx="259056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876040"/>
            <a:ext cx="259056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177720" y="2876040"/>
            <a:ext cx="259056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898240" y="2876040"/>
            <a:ext cx="259056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13480"/>
            <a:ext cx="8229240" cy="89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12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53160"/>
            <a:ext cx="8046360" cy="310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13480"/>
            <a:ext cx="8229240" cy="89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12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53160"/>
            <a:ext cx="8046360" cy="310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13480"/>
            <a:ext cx="8229240" cy="89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12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53160"/>
            <a:ext cx="3926520" cy="310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80280" y="1253160"/>
            <a:ext cx="3926520" cy="310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13480"/>
            <a:ext cx="8229240" cy="89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12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13480"/>
            <a:ext cx="8229240" cy="4146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13480"/>
            <a:ext cx="8229240" cy="89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12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53160"/>
            <a:ext cx="392652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80280" y="1253160"/>
            <a:ext cx="3926520" cy="310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876040"/>
            <a:ext cx="392652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13480"/>
            <a:ext cx="8229240" cy="89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12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53160"/>
            <a:ext cx="3926520" cy="310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80280" y="1253160"/>
            <a:ext cx="392652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80280" y="2876040"/>
            <a:ext cx="392652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13480"/>
            <a:ext cx="8229240" cy="89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12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53160"/>
            <a:ext cx="392652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80280" y="1253160"/>
            <a:ext cx="392652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876040"/>
            <a:ext cx="8046360" cy="14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27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13480"/>
            <a:ext cx="8229240" cy="894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3120" spc="-1" strike="noStrike">
                <a:latin typeface="Arial"/>
              </a:rPr>
              <a:t>Click to edit the title text format</a:t>
            </a:r>
            <a:endParaRPr b="0" lang="it-IT" sz="312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53160"/>
            <a:ext cx="8046360" cy="3106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00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270" spc="-1" strike="noStrike">
                <a:latin typeface="Arial"/>
              </a:rPr>
              <a:t>Click to edit the outline text format</a:t>
            </a:r>
            <a:endParaRPr b="0" lang="it-IT" sz="2270" spc="-1" strike="noStrike">
              <a:latin typeface="Arial"/>
            </a:endParaRPr>
          </a:p>
          <a:p>
            <a:pPr lvl="1" marL="864000" indent="-324000">
              <a:spcAft>
                <a:spcPts val="802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979" spc="-1" strike="noStrike">
                <a:latin typeface="Arial"/>
              </a:rPr>
              <a:t>Second Outline Level</a:t>
            </a:r>
            <a:endParaRPr b="0" lang="it-IT" sz="1979" spc="-1" strike="noStrike">
              <a:latin typeface="Arial"/>
            </a:endParaRPr>
          </a:p>
          <a:p>
            <a:pPr lvl="2" marL="1296000" indent="-288000">
              <a:spcAft>
                <a:spcPts val="59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700" spc="-1" strike="noStrike">
                <a:latin typeface="Arial"/>
              </a:rPr>
              <a:t>Third Outline Level</a:t>
            </a:r>
            <a:endParaRPr b="0" lang="it-IT" sz="1700" spc="-1" strike="noStrike">
              <a:latin typeface="Arial"/>
            </a:endParaRPr>
          </a:p>
          <a:p>
            <a:pPr lvl="3" marL="1728000" indent="-216000">
              <a:spcAft>
                <a:spcPts val="40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20" spc="-1" strike="noStrike">
                <a:latin typeface="Arial"/>
              </a:rPr>
              <a:t>Fourth Outline Level</a:t>
            </a:r>
            <a:endParaRPr b="0" lang="it-IT" sz="1420" spc="-1" strike="noStrike">
              <a:latin typeface="Arial"/>
            </a:endParaRPr>
          </a:p>
          <a:p>
            <a:pPr lvl="4" marL="2160000" indent="-216000">
              <a:spcAft>
                <a:spcPts val="19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20" spc="-1" strike="noStrike">
                <a:latin typeface="Arial"/>
              </a:rPr>
              <a:t>Fifth Outline Level</a:t>
            </a:r>
            <a:endParaRPr b="0" lang="it-IT" sz="1420" spc="-1" strike="noStrike">
              <a:latin typeface="Arial"/>
            </a:endParaRPr>
          </a:p>
          <a:p>
            <a:pPr lvl="5" marL="2592000" indent="-216000">
              <a:spcAft>
                <a:spcPts val="19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20" spc="-1" strike="noStrike">
                <a:latin typeface="Arial"/>
              </a:rPr>
              <a:t>Sixth Outline Level</a:t>
            </a:r>
            <a:endParaRPr b="0" lang="it-IT" sz="1420" spc="-1" strike="noStrike">
              <a:latin typeface="Arial"/>
            </a:endParaRPr>
          </a:p>
          <a:p>
            <a:pPr lvl="6" marL="3024000" indent="-216000">
              <a:spcAft>
                <a:spcPts val="19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20" spc="-1" strike="noStrike">
                <a:latin typeface="Arial"/>
              </a:rPr>
              <a:t>Seventh Outline Level</a:t>
            </a:r>
            <a:endParaRPr b="0" lang="it-IT" sz="142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4879800"/>
            <a:ext cx="2130120" cy="36936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1400" spc="-1" strike="noStrike">
                <a:latin typeface="Times New Roman"/>
              </a:rPr>
              <a:t>&lt;date/time&gt;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6960" y="4879800"/>
            <a:ext cx="2898360" cy="36936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it-IT" sz="1400" spc="-1" strike="noStrike">
                <a:latin typeface="Times New Roman"/>
              </a:rPr>
              <a:t>&lt;footer&gt;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5960" y="4879800"/>
            <a:ext cx="2130120" cy="369360"/>
          </a:xfrm>
          <a:prstGeom prst="rect">
            <a:avLst/>
          </a:prstGeom>
        </p:spPr>
        <p:txBody>
          <a:bodyPr lIns="0" rIns="0" tIns="0" bIns="0"/>
          <a:p>
            <a:pPr algn="r"/>
            <a:fld id="{27D01F76-C690-4AD5-BA8C-09739AEECFA6}" type="slidenum">
              <a:rPr b="0" lang="it-IT" sz="1400" spc="-1" strike="noStrike">
                <a:latin typeface="Times New Roman"/>
              </a:rPr>
              <a:t>&lt;number&gt;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gio.ballerini94@gmail.com" TargetMode="Externa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 flipH="1" flipV="1">
            <a:off x="144000" y="935640"/>
            <a:ext cx="360000" cy="36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1153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Line 2"/>
          <p:cNvSpPr/>
          <p:nvPr/>
        </p:nvSpPr>
        <p:spPr>
          <a:xfrm>
            <a:off x="504000" y="935640"/>
            <a:ext cx="8640000" cy="0"/>
          </a:xfrm>
          <a:prstGeom prst="line">
            <a:avLst/>
          </a:prstGeom>
          <a:ln w="36000">
            <a:solidFill>
              <a:srgbClr val="3e4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3"/>
          <p:cNvSpPr/>
          <p:nvPr/>
        </p:nvSpPr>
        <p:spPr>
          <a:xfrm>
            <a:off x="144000" y="143640"/>
            <a:ext cx="9000000" cy="792000"/>
          </a:xfrm>
          <a:prstGeom prst="rect">
            <a:avLst/>
          </a:prstGeom>
          <a:solidFill>
            <a:srgbClr val="fca31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TextShape 4"/>
          <p:cNvSpPr txBox="1"/>
          <p:nvPr/>
        </p:nvSpPr>
        <p:spPr>
          <a:xfrm>
            <a:off x="5000400" y="156960"/>
            <a:ext cx="3279600" cy="766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1" lang="it-IT" sz="1200" spc="-1" strike="noStrike">
                <a:solidFill>
                  <a:srgbClr val="ffffff"/>
                </a:solidFill>
                <a:latin typeface="Ubuntu"/>
                <a:ea typeface="WenQuanYi Micro Hei"/>
              </a:rPr>
              <a:t>Giovanni Ballerini </a:t>
            </a:r>
            <a:endParaRPr b="0" lang="it-IT" sz="1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1" lang="it-IT" sz="1200" spc="-1" strike="noStrike">
                <a:solidFill>
                  <a:srgbClr val="ffffff"/>
                </a:solidFill>
                <a:latin typeface="Ubuntu"/>
                <a:ea typeface="WenQuanYi Micro Hei"/>
              </a:rPr>
              <a:t>(</a:t>
            </a:r>
            <a:r>
              <a:rPr b="1" lang="it-IT" sz="1200" spc="-1" strike="noStrike">
                <a:solidFill>
                  <a:srgbClr val="ffffff"/>
                </a:solidFill>
                <a:latin typeface="Ubuntu"/>
                <a:ea typeface="WenQuanYi Micro Hei"/>
                <a:hlinkClick r:id="rId1"/>
              </a:rPr>
              <a:t>gio.ballerini94@gmail.com</a:t>
            </a:r>
            <a:r>
              <a:rPr b="1" lang="it-IT" sz="1200" spc="-1" strike="noStrike">
                <a:solidFill>
                  <a:srgbClr val="ffffff"/>
                </a:solidFill>
                <a:latin typeface="Ubuntu"/>
                <a:ea typeface="WenQuanYi Micro Hei"/>
              </a:rPr>
              <a:t>) </a:t>
            </a:r>
            <a:endParaRPr b="0" lang="it-IT" sz="1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1" lang="it-IT" sz="1200" spc="-1" strike="noStrike">
                <a:solidFill>
                  <a:srgbClr val="ffffff"/>
                </a:solidFill>
                <a:latin typeface="Ubuntu"/>
                <a:ea typeface="WenQuanYi Micro Hei"/>
              </a:rPr>
              <a:t>on behalf of the MUonE collaboration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45" name="TextShape 5"/>
          <p:cNvSpPr txBox="1"/>
          <p:nvPr/>
        </p:nvSpPr>
        <p:spPr>
          <a:xfrm>
            <a:off x="972000" y="92160"/>
            <a:ext cx="3528000" cy="89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just"/>
            <a:r>
              <a:rPr b="1" lang="it-IT" sz="2400" spc="-1" strike="noStrike">
                <a:solidFill>
                  <a:srgbClr val="04253a"/>
                </a:solidFill>
                <a:latin typeface="Ubuntu"/>
              </a:rPr>
              <a:t>A feasibility test run </a:t>
            </a:r>
            <a:endParaRPr b="0" lang="it-IT" sz="2400" spc="-1" strike="noStrike">
              <a:latin typeface="Arial"/>
            </a:endParaRPr>
          </a:p>
          <a:p>
            <a:pPr algn="just"/>
            <a:r>
              <a:rPr b="1" lang="it-IT" sz="2400" spc="-1" strike="noStrike">
                <a:solidFill>
                  <a:srgbClr val="04253a"/>
                </a:solidFill>
                <a:latin typeface="Ubuntu"/>
              </a:rPr>
              <a:t>for the MUonE project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46" name="TextShape 6"/>
          <p:cNvSpPr txBox="1"/>
          <p:nvPr/>
        </p:nvSpPr>
        <p:spPr>
          <a:xfrm>
            <a:off x="216000" y="1187640"/>
            <a:ext cx="4752000" cy="1607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     </a:t>
            </a: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Modern measurements of the muon anomalous magnetic moment g-2 stand more than 3-4</a:t>
            </a: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DejaVu Sans"/>
              </a:rPr>
              <a:t>σ away from</a:t>
            </a: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 the Standard Model prediction: </a:t>
            </a: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hint of new physics?</a:t>
            </a:r>
            <a:endParaRPr b="0" lang="it-IT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T</a:t>
            </a: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he</a:t>
            </a: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 MUonE project</a:t>
            </a: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 aims to measure the Hadronic Leading Order (</a:t>
            </a: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HLO</a:t>
            </a: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) contribution to the muon g-2 by scattering high energy (</a:t>
            </a: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150 GeV, from CERN-SPS beam</a:t>
            </a: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) muons off the atomic electrons of a low-Z target through the elastic process </a:t>
            </a: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DejaVu Sans"/>
              </a:rPr>
              <a:t>μ</a:t>
            </a: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+e → </a:t>
            </a: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DejaVu Sans"/>
              </a:rPr>
              <a:t>μ</a:t>
            </a: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+e</a:t>
            </a:r>
            <a:endParaRPr b="0" lang="it-IT" sz="12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2"/>
          <a:srcRect l="0" t="0" r="9995" b="0"/>
          <a:stretch/>
        </p:blipFill>
        <p:spPr>
          <a:xfrm>
            <a:off x="4680000" y="2736000"/>
            <a:ext cx="3960000" cy="228996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3"/>
          <a:srcRect l="0" t="0" r="40051" b="24983"/>
          <a:stretch/>
        </p:blipFill>
        <p:spPr>
          <a:xfrm>
            <a:off x="8352000" y="71640"/>
            <a:ext cx="576000" cy="958680"/>
          </a:xfrm>
          <a:prstGeom prst="rect">
            <a:avLst/>
          </a:prstGeom>
          <a:ln>
            <a:noFill/>
          </a:ln>
        </p:spPr>
      </p:pic>
      <p:sp>
        <p:nvSpPr>
          <p:cNvPr id="49" name="Line 7"/>
          <p:cNvSpPr/>
          <p:nvPr/>
        </p:nvSpPr>
        <p:spPr>
          <a:xfrm>
            <a:off x="5364000" y="3216240"/>
            <a:ext cx="0" cy="369720"/>
          </a:xfrm>
          <a:prstGeom prst="line">
            <a:avLst/>
          </a:prstGeom>
          <a:ln w="72000">
            <a:solidFill>
              <a:srgbClr val="f17a0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Line 8"/>
          <p:cNvSpPr/>
          <p:nvPr/>
        </p:nvSpPr>
        <p:spPr>
          <a:xfrm>
            <a:off x="5904000" y="3216240"/>
            <a:ext cx="0" cy="369720"/>
          </a:xfrm>
          <a:prstGeom prst="line">
            <a:avLst/>
          </a:prstGeom>
          <a:ln w="72000">
            <a:solidFill>
              <a:srgbClr val="c832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Line 9"/>
          <p:cNvSpPr/>
          <p:nvPr/>
        </p:nvSpPr>
        <p:spPr>
          <a:xfrm>
            <a:off x="6120000" y="3216240"/>
            <a:ext cx="0" cy="369720"/>
          </a:xfrm>
          <a:prstGeom prst="line">
            <a:avLst/>
          </a:prstGeom>
          <a:ln w="72000">
            <a:solidFill>
              <a:srgbClr val="f17a0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Line 10"/>
          <p:cNvSpPr/>
          <p:nvPr/>
        </p:nvSpPr>
        <p:spPr>
          <a:xfrm>
            <a:off x="6624000" y="3216240"/>
            <a:ext cx="0" cy="369720"/>
          </a:xfrm>
          <a:prstGeom prst="line">
            <a:avLst/>
          </a:prstGeom>
          <a:ln w="72000">
            <a:solidFill>
              <a:srgbClr val="f17a0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Line 11"/>
          <p:cNvSpPr/>
          <p:nvPr/>
        </p:nvSpPr>
        <p:spPr>
          <a:xfrm>
            <a:off x="6984000" y="3216240"/>
            <a:ext cx="0" cy="369720"/>
          </a:xfrm>
          <a:prstGeom prst="line">
            <a:avLst/>
          </a:prstGeom>
          <a:ln w="72000">
            <a:solidFill>
              <a:srgbClr val="f17a0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Line 12"/>
          <p:cNvSpPr/>
          <p:nvPr/>
        </p:nvSpPr>
        <p:spPr>
          <a:xfrm>
            <a:off x="7776000" y="3225960"/>
            <a:ext cx="0" cy="369720"/>
          </a:xfrm>
          <a:prstGeom prst="line">
            <a:avLst/>
          </a:prstGeom>
          <a:ln w="72000">
            <a:solidFill>
              <a:srgbClr val="f17a0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Line 13"/>
          <p:cNvSpPr/>
          <p:nvPr/>
        </p:nvSpPr>
        <p:spPr>
          <a:xfrm>
            <a:off x="8244000" y="3225960"/>
            <a:ext cx="0" cy="369720"/>
          </a:xfrm>
          <a:prstGeom prst="line">
            <a:avLst/>
          </a:prstGeom>
          <a:ln w="72000">
            <a:solidFill>
              <a:srgbClr val="c832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Line 14"/>
          <p:cNvSpPr/>
          <p:nvPr/>
        </p:nvSpPr>
        <p:spPr>
          <a:xfrm>
            <a:off x="5652000" y="3216240"/>
            <a:ext cx="0" cy="369720"/>
          </a:xfrm>
          <a:prstGeom prst="line">
            <a:avLst/>
          </a:prstGeom>
          <a:ln w="72000">
            <a:solidFill>
              <a:srgbClr val="c832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TextShape 15"/>
          <p:cNvSpPr txBox="1"/>
          <p:nvPr/>
        </p:nvSpPr>
        <p:spPr>
          <a:xfrm>
            <a:off x="5004000" y="2857680"/>
            <a:ext cx="3420000" cy="326520"/>
          </a:xfrm>
          <a:prstGeom prst="rect">
            <a:avLst/>
          </a:prstGeom>
          <a:solidFill>
            <a:srgbClr val="81c928"/>
          </a:solidFill>
          <a:ln>
            <a:noFill/>
          </a:ln>
        </p:spPr>
        <p:txBody>
          <a:bodyPr lIns="90000" rIns="90000" tIns="45000" bIns="45000" anchor="ctr" anchorCtr="1"/>
          <a:p>
            <a:r>
              <a:rPr b="0" lang="it-IT" sz="1400" spc="-1" strike="noStrike">
                <a:solidFill>
                  <a:srgbClr val="ffffff"/>
                </a:solidFill>
                <a:latin typeface="Ubuntu"/>
              </a:rPr>
              <a:t>16 9.5x9.5 cm</a:t>
            </a:r>
            <a:r>
              <a:rPr b="0" lang="it-IT" sz="1400" spc="-1" strike="noStrike">
                <a:solidFill>
                  <a:srgbClr val="ffffff"/>
                </a:solidFill>
                <a:latin typeface="Ubuntu"/>
                <a:ea typeface="Gentium Basic"/>
              </a:rPr>
              <a:t>² </a:t>
            </a:r>
            <a:r>
              <a:rPr b="0" lang="it-IT" sz="1400" spc="-1" strike="noStrike">
                <a:solidFill>
                  <a:srgbClr val="ffffff"/>
                </a:solidFill>
                <a:latin typeface="Ubuntu"/>
              </a:rPr>
              <a:t>Si-microstrip detectors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4"/>
          <a:srcRect l="14996" t="10010" r="29995" b="30030"/>
          <a:stretch/>
        </p:blipFill>
        <p:spPr>
          <a:xfrm>
            <a:off x="4860000" y="4189320"/>
            <a:ext cx="756000" cy="695520"/>
          </a:xfrm>
          <a:prstGeom prst="rect">
            <a:avLst/>
          </a:prstGeom>
          <a:ln w="36000">
            <a:solidFill>
              <a:srgbClr val="ffffff"/>
            </a:solidFill>
            <a:miter/>
          </a:ln>
        </p:spPr>
      </p:pic>
      <p:sp>
        <p:nvSpPr>
          <p:cNvPr id="59" name="CustomShape 16"/>
          <p:cNvSpPr/>
          <p:nvPr/>
        </p:nvSpPr>
        <p:spPr>
          <a:xfrm>
            <a:off x="7151760" y="1403640"/>
            <a:ext cx="1387800" cy="1040760"/>
          </a:xfrm>
          <a:custGeom>
            <a:avLst/>
            <a:gdLst/>
            <a:ahLst/>
            <a:rect l="0" t="0" r="r" b="b"/>
            <a:pathLst>
              <a:path w="3857" h="2893">
                <a:moveTo>
                  <a:pt x="163" y="0"/>
                </a:moveTo>
                <a:cubicBezTo>
                  <a:pt x="81" y="0"/>
                  <a:pt x="0" y="81"/>
                  <a:pt x="0" y="163"/>
                </a:cubicBezTo>
                <a:lnTo>
                  <a:pt x="0" y="2728"/>
                </a:lnTo>
                <a:cubicBezTo>
                  <a:pt x="0" y="2810"/>
                  <a:pt x="81" y="2892"/>
                  <a:pt x="163" y="2892"/>
                </a:cubicBezTo>
                <a:lnTo>
                  <a:pt x="3692" y="2892"/>
                </a:lnTo>
                <a:cubicBezTo>
                  <a:pt x="3774" y="2892"/>
                  <a:pt x="3856" y="2810"/>
                  <a:pt x="3856" y="2728"/>
                </a:cubicBezTo>
                <a:lnTo>
                  <a:pt x="3856" y="163"/>
                </a:lnTo>
                <a:cubicBezTo>
                  <a:pt x="3856" y="81"/>
                  <a:pt x="3774" y="0"/>
                  <a:pt x="3692" y="0"/>
                </a:cubicBezTo>
                <a:lnTo>
                  <a:pt x="163" y="0"/>
                </a:lnTo>
              </a:path>
            </a:pathLst>
          </a:custGeom>
          <a:noFill/>
          <a:ln w="36000">
            <a:solidFill>
              <a:srgbClr val="0084d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17"/>
          <p:cNvSpPr/>
          <p:nvPr/>
        </p:nvSpPr>
        <p:spPr>
          <a:xfrm>
            <a:off x="5469480" y="1403640"/>
            <a:ext cx="1370160" cy="1040760"/>
          </a:xfrm>
          <a:custGeom>
            <a:avLst/>
            <a:gdLst/>
            <a:ahLst/>
            <a:rect l="0" t="0" r="r" b="b"/>
            <a:pathLst>
              <a:path w="3808" h="2893">
                <a:moveTo>
                  <a:pt x="163" y="0"/>
                </a:moveTo>
                <a:cubicBezTo>
                  <a:pt x="81" y="0"/>
                  <a:pt x="0" y="81"/>
                  <a:pt x="0" y="163"/>
                </a:cubicBezTo>
                <a:lnTo>
                  <a:pt x="0" y="2728"/>
                </a:lnTo>
                <a:cubicBezTo>
                  <a:pt x="0" y="2810"/>
                  <a:pt x="81" y="2892"/>
                  <a:pt x="163" y="2892"/>
                </a:cubicBezTo>
                <a:lnTo>
                  <a:pt x="3643" y="2892"/>
                </a:lnTo>
                <a:cubicBezTo>
                  <a:pt x="3725" y="2892"/>
                  <a:pt x="3807" y="2810"/>
                  <a:pt x="3807" y="2728"/>
                </a:cubicBezTo>
                <a:lnTo>
                  <a:pt x="3807" y="163"/>
                </a:lnTo>
                <a:cubicBezTo>
                  <a:pt x="3807" y="81"/>
                  <a:pt x="3725" y="0"/>
                  <a:pt x="3643" y="0"/>
                </a:cubicBezTo>
                <a:lnTo>
                  <a:pt x="163" y="0"/>
                </a:lnTo>
              </a:path>
            </a:pathLst>
          </a:custGeom>
          <a:noFill/>
          <a:ln w="36000">
            <a:solidFill>
              <a:srgbClr val="0084d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Line 18"/>
          <p:cNvSpPr/>
          <p:nvPr/>
        </p:nvSpPr>
        <p:spPr>
          <a:xfrm>
            <a:off x="5112000" y="1920600"/>
            <a:ext cx="3816000" cy="0"/>
          </a:xfrm>
          <a:prstGeom prst="line">
            <a:avLst/>
          </a:prstGeom>
          <a:ln w="28800">
            <a:solidFill>
              <a:srgbClr val="04253a"/>
            </a:solidFill>
            <a:custDash>
              <a:ds d="200000" sp="2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19"/>
          <p:cNvSpPr/>
          <p:nvPr/>
        </p:nvSpPr>
        <p:spPr>
          <a:xfrm>
            <a:off x="5534280" y="1491480"/>
            <a:ext cx="225360" cy="879840"/>
          </a:xfrm>
          <a:prstGeom prst="rect">
            <a:avLst/>
          </a:prstGeom>
          <a:solidFill>
            <a:srgbClr val="579d1c">
              <a:alpha val="90000"/>
            </a:srgbClr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Line 20"/>
          <p:cNvSpPr/>
          <p:nvPr/>
        </p:nvSpPr>
        <p:spPr>
          <a:xfrm>
            <a:off x="6280200" y="1491480"/>
            <a:ext cx="0" cy="879480"/>
          </a:xfrm>
          <a:prstGeom prst="line">
            <a:avLst/>
          </a:prstGeom>
          <a:ln w="36000">
            <a:solidFill>
              <a:srgbClr val="3e4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Line 21"/>
          <p:cNvSpPr/>
          <p:nvPr/>
        </p:nvSpPr>
        <p:spPr>
          <a:xfrm>
            <a:off x="6748200" y="1491480"/>
            <a:ext cx="0" cy="879480"/>
          </a:xfrm>
          <a:prstGeom prst="line">
            <a:avLst/>
          </a:prstGeom>
          <a:ln w="36000">
            <a:solidFill>
              <a:srgbClr val="3e4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Line 22"/>
          <p:cNvSpPr/>
          <p:nvPr/>
        </p:nvSpPr>
        <p:spPr>
          <a:xfrm>
            <a:off x="7563600" y="1491480"/>
            <a:ext cx="0" cy="879480"/>
          </a:xfrm>
          <a:prstGeom prst="line">
            <a:avLst/>
          </a:prstGeom>
          <a:ln w="36000">
            <a:solidFill>
              <a:srgbClr val="3e4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Line 23"/>
          <p:cNvSpPr/>
          <p:nvPr/>
        </p:nvSpPr>
        <p:spPr>
          <a:xfrm>
            <a:off x="7979760" y="1491480"/>
            <a:ext cx="0" cy="879480"/>
          </a:xfrm>
          <a:prstGeom prst="line">
            <a:avLst/>
          </a:prstGeom>
          <a:ln w="36000">
            <a:solidFill>
              <a:srgbClr val="3e4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Line 24"/>
          <p:cNvSpPr/>
          <p:nvPr/>
        </p:nvSpPr>
        <p:spPr>
          <a:xfrm>
            <a:off x="8413560" y="1491480"/>
            <a:ext cx="0" cy="879480"/>
          </a:xfrm>
          <a:prstGeom prst="line">
            <a:avLst/>
          </a:prstGeom>
          <a:ln w="36000">
            <a:solidFill>
              <a:srgbClr val="3e4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Line 25"/>
          <p:cNvSpPr/>
          <p:nvPr/>
        </p:nvSpPr>
        <p:spPr>
          <a:xfrm flipV="1">
            <a:off x="7308000" y="1608840"/>
            <a:ext cx="1613160" cy="322560"/>
          </a:xfrm>
          <a:prstGeom prst="line">
            <a:avLst/>
          </a:prstGeom>
          <a:ln w="36000">
            <a:solidFill>
              <a:srgbClr val="c832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Line 26"/>
          <p:cNvSpPr/>
          <p:nvPr/>
        </p:nvSpPr>
        <p:spPr>
          <a:xfrm>
            <a:off x="7308000" y="1931400"/>
            <a:ext cx="1474200" cy="205200"/>
          </a:xfrm>
          <a:prstGeom prst="line">
            <a:avLst/>
          </a:prstGeom>
          <a:ln w="36000">
            <a:solidFill>
              <a:srgbClr val="c832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Line 27"/>
          <p:cNvSpPr/>
          <p:nvPr/>
        </p:nvSpPr>
        <p:spPr>
          <a:xfrm>
            <a:off x="5868360" y="1920600"/>
            <a:ext cx="1162080" cy="0"/>
          </a:xfrm>
          <a:prstGeom prst="line">
            <a:avLst/>
          </a:prstGeom>
          <a:ln w="36000">
            <a:solidFill>
              <a:srgbClr val="02519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28"/>
          <p:cNvSpPr/>
          <p:nvPr/>
        </p:nvSpPr>
        <p:spPr>
          <a:xfrm>
            <a:off x="6222240" y="1862280"/>
            <a:ext cx="109080" cy="110520"/>
          </a:xfrm>
          <a:prstGeom prst="ellipse">
            <a:avLst/>
          </a:prstGeom>
          <a:solidFill>
            <a:srgbClr val="f17a0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Line 29"/>
          <p:cNvSpPr/>
          <p:nvPr/>
        </p:nvSpPr>
        <p:spPr>
          <a:xfrm>
            <a:off x="5846400" y="1491480"/>
            <a:ext cx="0" cy="879480"/>
          </a:xfrm>
          <a:prstGeom prst="line">
            <a:avLst/>
          </a:prstGeom>
          <a:ln w="36000">
            <a:solidFill>
              <a:srgbClr val="3e4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30"/>
          <p:cNvSpPr/>
          <p:nvPr/>
        </p:nvSpPr>
        <p:spPr>
          <a:xfrm>
            <a:off x="7216560" y="1491480"/>
            <a:ext cx="225720" cy="879840"/>
          </a:xfrm>
          <a:prstGeom prst="rect">
            <a:avLst/>
          </a:prstGeom>
          <a:solidFill>
            <a:srgbClr val="579d1c">
              <a:alpha val="90000"/>
            </a:srgbClr>
          </a:solidFill>
          <a:ln w="108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31"/>
          <p:cNvSpPr/>
          <p:nvPr/>
        </p:nvSpPr>
        <p:spPr>
          <a:xfrm>
            <a:off x="7263000" y="1851480"/>
            <a:ext cx="138600" cy="138960"/>
          </a:xfrm>
          <a:custGeom>
            <a:avLst/>
            <a:gdLst/>
            <a:ahLst/>
            <a:rect l="l" t="t" r="r" b="b"/>
            <a:pathLst>
              <a:path w="858" h="864">
                <a:moveTo>
                  <a:pt x="426" y="0"/>
                </a:moveTo>
                <a:lnTo>
                  <a:pt x="480" y="246"/>
                </a:lnTo>
                <a:lnTo>
                  <a:pt x="642" y="60"/>
                </a:lnTo>
                <a:lnTo>
                  <a:pt x="564" y="294"/>
                </a:lnTo>
                <a:lnTo>
                  <a:pt x="804" y="216"/>
                </a:lnTo>
                <a:lnTo>
                  <a:pt x="618" y="384"/>
                </a:lnTo>
                <a:lnTo>
                  <a:pt x="858" y="432"/>
                </a:lnTo>
                <a:lnTo>
                  <a:pt x="618" y="480"/>
                </a:lnTo>
                <a:lnTo>
                  <a:pt x="804" y="648"/>
                </a:lnTo>
                <a:lnTo>
                  <a:pt x="564" y="570"/>
                </a:lnTo>
                <a:lnTo>
                  <a:pt x="642" y="804"/>
                </a:lnTo>
                <a:lnTo>
                  <a:pt x="480" y="618"/>
                </a:lnTo>
                <a:lnTo>
                  <a:pt x="426" y="864"/>
                </a:lnTo>
                <a:lnTo>
                  <a:pt x="378" y="618"/>
                </a:lnTo>
                <a:lnTo>
                  <a:pt x="216" y="804"/>
                </a:lnTo>
                <a:lnTo>
                  <a:pt x="294" y="570"/>
                </a:lnTo>
                <a:lnTo>
                  <a:pt x="54" y="648"/>
                </a:lnTo>
                <a:lnTo>
                  <a:pt x="240" y="480"/>
                </a:lnTo>
                <a:lnTo>
                  <a:pt x="0" y="432"/>
                </a:lnTo>
                <a:lnTo>
                  <a:pt x="240" y="384"/>
                </a:lnTo>
                <a:lnTo>
                  <a:pt x="54" y="216"/>
                </a:lnTo>
                <a:lnTo>
                  <a:pt x="294" y="294"/>
                </a:lnTo>
                <a:lnTo>
                  <a:pt x="216" y="60"/>
                </a:lnTo>
                <a:lnTo>
                  <a:pt x="378" y="246"/>
                </a:lnTo>
                <a:lnTo>
                  <a:pt x="426" y="0"/>
                </a:lnTo>
                <a:close/>
              </a:path>
            </a:pathLst>
          </a:custGeom>
          <a:solidFill>
            <a:srgbClr val="ffb63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32"/>
          <p:cNvSpPr/>
          <p:nvPr/>
        </p:nvSpPr>
        <p:spPr>
          <a:xfrm>
            <a:off x="6690600" y="1868760"/>
            <a:ext cx="109080" cy="110880"/>
          </a:xfrm>
          <a:prstGeom prst="ellipse">
            <a:avLst/>
          </a:prstGeom>
          <a:solidFill>
            <a:srgbClr val="f17a0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33"/>
          <p:cNvSpPr/>
          <p:nvPr/>
        </p:nvSpPr>
        <p:spPr>
          <a:xfrm>
            <a:off x="7505640" y="1810080"/>
            <a:ext cx="109440" cy="110880"/>
          </a:xfrm>
          <a:prstGeom prst="ellipse">
            <a:avLst/>
          </a:prstGeom>
          <a:solidFill>
            <a:srgbClr val="f17a0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34"/>
          <p:cNvSpPr/>
          <p:nvPr/>
        </p:nvSpPr>
        <p:spPr>
          <a:xfrm>
            <a:off x="7505640" y="1938240"/>
            <a:ext cx="109440" cy="110520"/>
          </a:xfrm>
          <a:prstGeom prst="ellipse">
            <a:avLst/>
          </a:prstGeom>
          <a:solidFill>
            <a:srgbClr val="f17a0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35"/>
          <p:cNvSpPr/>
          <p:nvPr/>
        </p:nvSpPr>
        <p:spPr>
          <a:xfrm>
            <a:off x="7921800" y="1740960"/>
            <a:ext cx="109440" cy="110520"/>
          </a:xfrm>
          <a:prstGeom prst="ellipse">
            <a:avLst/>
          </a:prstGeom>
          <a:solidFill>
            <a:srgbClr val="f17a0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36"/>
          <p:cNvSpPr/>
          <p:nvPr/>
        </p:nvSpPr>
        <p:spPr>
          <a:xfrm>
            <a:off x="7921800" y="1966320"/>
            <a:ext cx="109440" cy="110880"/>
          </a:xfrm>
          <a:prstGeom prst="ellipse">
            <a:avLst/>
          </a:prstGeom>
          <a:solidFill>
            <a:srgbClr val="f17a0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37"/>
          <p:cNvSpPr/>
          <p:nvPr/>
        </p:nvSpPr>
        <p:spPr>
          <a:xfrm>
            <a:off x="8350560" y="1660680"/>
            <a:ext cx="109080" cy="110880"/>
          </a:xfrm>
          <a:prstGeom prst="ellipse">
            <a:avLst/>
          </a:prstGeom>
          <a:solidFill>
            <a:srgbClr val="f17a0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38"/>
          <p:cNvSpPr/>
          <p:nvPr/>
        </p:nvSpPr>
        <p:spPr>
          <a:xfrm>
            <a:off x="8355600" y="2035800"/>
            <a:ext cx="109440" cy="110520"/>
          </a:xfrm>
          <a:prstGeom prst="ellipse">
            <a:avLst/>
          </a:prstGeom>
          <a:solidFill>
            <a:srgbClr val="f17a0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TextShape 39"/>
          <p:cNvSpPr txBox="1"/>
          <p:nvPr/>
        </p:nvSpPr>
        <p:spPr>
          <a:xfrm>
            <a:off x="5791680" y="1159200"/>
            <a:ext cx="861840" cy="26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it-IT" sz="1050" spc="-1" strike="noStrike">
                <a:solidFill>
                  <a:srgbClr val="04253a"/>
                </a:solidFill>
                <a:latin typeface="Ubuntu"/>
              </a:rPr>
              <a:t>MODULE n</a:t>
            </a:r>
            <a:endParaRPr b="0" lang="it-IT" sz="1050" spc="-1" strike="noStrike">
              <a:latin typeface="Arial"/>
            </a:endParaRPr>
          </a:p>
        </p:txBody>
      </p:sp>
      <p:sp>
        <p:nvSpPr>
          <p:cNvPr id="83" name="TextShape 40"/>
          <p:cNvSpPr txBox="1"/>
          <p:nvPr/>
        </p:nvSpPr>
        <p:spPr>
          <a:xfrm>
            <a:off x="7360200" y="1159200"/>
            <a:ext cx="1011240" cy="26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it-IT" sz="1050" spc="-1" strike="noStrike">
                <a:solidFill>
                  <a:srgbClr val="04253a"/>
                </a:solidFill>
                <a:latin typeface="Ubuntu"/>
              </a:rPr>
              <a:t>MODULE n+1</a:t>
            </a:r>
            <a:endParaRPr b="0" lang="it-IT" sz="1050" spc="-1" strike="noStrike">
              <a:latin typeface="Arial"/>
            </a:endParaRPr>
          </a:p>
        </p:txBody>
      </p:sp>
      <p:sp>
        <p:nvSpPr>
          <p:cNvPr id="84" name="CustomShape 41"/>
          <p:cNvSpPr/>
          <p:nvPr/>
        </p:nvSpPr>
        <p:spPr>
          <a:xfrm>
            <a:off x="5400000" y="3240000"/>
            <a:ext cx="792000" cy="792000"/>
          </a:xfrm>
          <a:custGeom>
            <a:avLst/>
            <a:gdLst/>
            <a:ahLst/>
            <a:rect l="0" t="0" r="r" b="b"/>
            <a:pathLst>
              <a:path w="2151" h="1662">
                <a:moveTo>
                  <a:pt x="1352" y="544"/>
                </a:moveTo>
                <a:lnTo>
                  <a:pt x="1352" y="574"/>
                </a:lnTo>
                <a:lnTo>
                  <a:pt x="1350" y="603"/>
                </a:lnTo>
                <a:lnTo>
                  <a:pt x="1348" y="632"/>
                </a:lnTo>
                <a:lnTo>
                  <a:pt x="1343" y="661"/>
                </a:lnTo>
                <a:lnTo>
                  <a:pt x="1337" y="690"/>
                </a:lnTo>
                <a:lnTo>
                  <a:pt x="1330" y="718"/>
                </a:lnTo>
                <a:lnTo>
                  <a:pt x="1322" y="746"/>
                </a:lnTo>
                <a:lnTo>
                  <a:pt x="1312" y="773"/>
                </a:lnTo>
                <a:lnTo>
                  <a:pt x="1300" y="800"/>
                </a:lnTo>
                <a:lnTo>
                  <a:pt x="1287" y="826"/>
                </a:lnTo>
                <a:lnTo>
                  <a:pt x="1273" y="852"/>
                </a:lnTo>
                <a:lnTo>
                  <a:pt x="1258" y="877"/>
                </a:lnTo>
                <a:lnTo>
                  <a:pt x="1241" y="901"/>
                </a:lnTo>
                <a:lnTo>
                  <a:pt x="1223" y="924"/>
                </a:lnTo>
                <a:lnTo>
                  <a:pt x="1204" y="946"/>
                </a:lnTo>
                <a:lnTo>
                  <a:pt x="1184" y="968"/>
                </a:lnTo>
                <a:lnTo>
                  <a:pt x="1163" y="988"/>
                </a:lnTo>
                <a:lnTo>
                  <a:pt x="1141" y="1007"/>
                </a:lnTo>
                <a:lnTo>
                  <a:pt x="1118" y="1025"/>
                </a:lnTo>
                <a:lnTo>
                  <a:pt x="1094" y="1042"/>
                </a:lnTo>
                <a:lnTo>
                  <a:pt x="1069" y="1057"/>
                </a:lnTo>
                <a:lnTo>
                  <a:pt x="1044" y="1072"/>
                </a:lnTo>
                <a:lnTo>
                  <a:pt x="1018" y="1084"/>
                </a:lnTo>
                <a:lnTo>
                  <a:pt x="991" y="1096"/>
                </a:lnTo>
                <a:lnTo>
                  <a:pt x="963" y="1106"/>
                </a:lnTo>
                <a:lnTo>
                  <a:pt x="936" y="1115"/>
                </a:lnTo>
                <a:lnTo>
                  <a:pt x="907" y="1123"/>
                </a:lnTo>
                <a:lnTo>
                  <a:pt x="879" y="1129"/>
                </a:lnTo>
                <a:lnTo>
                  <a:pt x="850" y="1133"/>
                </a:lnTo>
                <a:lnTo>
                  <a:pt x="821" y="1136"/>
                </a:lnTo>
                <a:lnTo>
                  <a:pt x="792" y="1138"/>
                </a:lnTo>
                <a:lnTo>
                  <a:pt x="762" y="1138"/>
                </a:lnTo>
                <a:lnTo>
                  <a:pt x="733" y="1136"/>
                </a:lnTo>
                <a:lnTo>
                  <a:pt x="704" y="1134"/>
                </a:lnTo>
                <a:lnTo>
                  <a:pt x="675" y="1129"/>
                </a:lnTo>
                <a:lnTo>
                  <a:pt x="646" y="1123"/>
                </a:lnTo>
                <a:lnTo>
                  <a:pt x="618" y="1116"/>
                </a:lnTo>
                <a:lnTo>
                  <a:pt x="590" y="1108"/>
                </a:lnTo>
                <a:lnTo>
                  <a:pt x="563" y="1098"/>
                </a:lnTo>
                <a:lnTo>
                  <a:pt x="536" y="1086"/>
                </a:lnTo>
                <a:lnTo>
                  <a:pt x="510" y="1073"/>
                </a:lnTo>
                <a:lnTo>
                  <a:pt x="484" y="1059"/>
                </a:lnTo>
                <a:lnTo>
                  <a:pt x="459" y="1044"/>
                </a:lnTo>
                <a:lnTo>
                  <a:pt x="435" y="1027"/>
                </a:lnTo>
                <a:lnTo>
                  <a:pt x="412" y="1009"/>
                </a:lnTo>
                <a:lnTo>
                  <a:pt x="390" y="990"/>
                </a:lnTo>
                <a:lnTo>
                  <a:pt x="368" y="970"/>
                </a:lnTo>
                <a:lnTo>
                  <a:pt x="0" y="1341"/>
                </a:lnTo>
                <a:lnTo>
                  <a:pt x="40" y="1380"/>
                </a:lnTo>
                <a:lnTo>
                  <a:pt x="83" y="1416"/>
                </a:lnTo>
                <a:lnTo>
                  <a:pt x="127" y="1450"/>
                </a:lnTo>
                <a:lnTo>
                  <a:pt x="173" y="1481"/>
                </a:lnTo>
                <a:lnTo>
                  <a:pt x="220" y="1511"/>
                </a:lnTo>
                <a:lnTo>
                  <a:pt x="269" y="1538"/>
                </a:lnTo>
                <a:lnTo>
                  <a:pt x="319" y="1562"/>
                </a:lnTo>
                <a:lnTo>
                  <a:pt x="370" y="1584"/>
                </a:lnTo>
                <a:lnTo>
                  <a:pt x="422" y="1603"/>
                </a:lnTo>
                <a:lnTo>
                  <a:pt x="476" y="1620"/>
                </a:lnTo>
                <a:lnTo>
                  <a:pt x="530" y="1633"/>
                </a:lnTo>
                <a:lnTo>
                  <a:pt x="584" y="1644"/>
                </a:lnTo>
                <a:lnTo>
                  <a:pt x="639" y="1653"/>
                </a:lnTo>
                <a:lnTo>
                  <a:pt x="695" y="1658"/>
                </a:lnTo>
                <a:lnTo>
                  <a:pt x="751" y="1661"/>
                </a:lnTo>
                <a:lnTo>
                  <a:pt x="806" y="1661"/>
                </a:lnTo>
                <a:lnTo>
                  <a:pt x="862" y="1658"/>
                </a:lnTo>
                <a:lnTo>
                  <a:pt x="917" y="1652"/>
                </a:lnTo>
                <a:lnTo>
                  <a:pt x="972" y="1643"/>
                </a:lnTo>
                <a:lnTo>
                  <a:pt x="1027" y="1632"/>
                </a:lnTo>
                <a:lnTo>
                  <a:pt x="1081" y="1618"/>
                </a:lnTo>
                <a:lnTo>
                  <a:pt x="1134" y="1601"/>
                </a:lnTo>
                <a:lnTo>
                  <a:pt x="1186" y="1581"/>
                </a:lnTo>
                <a:lnTo>
                  <a:pt x="1237" y="1559"/>
                </a:lnTo>
                <a:lnTo>
                  <a:pt x="1287" y="1534"/>
                </a:lnTo>
                <a:lnTo>
                  <a:pt x="1336" y="1507"/>
                </a:lnTo>
                <a:lnTo>
                  <a:pt x="1383" y="1478"/>
                </a:lnTo>
                <a:lnTo>
                  <a:pt x="1429" y="1446"/>
                </a:lnTo>
                <a:lnTo>
                  <a:pt x="1473" y="1411"/>
                </a:lnTo>
                <a:lnTo>
                  <a:pt x="1515" y="1375"/>
                </a:lnTo>
                <a:lnTo>
                  <a:pt x="1555" y="1337"/>
                </a:lnTo>
                <a:lnTo>
                  <a:pt x="1593" y="1296"/>
                </a:lnTo>
                <a:lnTo>
                  <a:pt x="1630" y="1254"/>
                </a:lnTo>
                <a:lnTo>
                  <a:pt x="1664" y="1209"/>
                </a:lnTo>
                <a:lnTo>
                  <a:pt x="1695" y="1164"/>
                </a:lnTo>
                <a:lnTo>
                  <a:pt x="1725" y="1116"/>
                </a:lnTo>
                <a:lnTo>
                  <a:pt x="1751" y="1067"/>
                </a:lnTo>
                <a:lnTo>
                  <a:pt x="1776" y="1017"/>
                </a:lnTo>
                <a:lnTo>
                  <a:pt x="1798" y="966"/>
                </a:lnTo>
                <a:lnTo>
                  <a:pt x="1817" y="914"/>
                </a:lnTo>
                <a:lnTo>
                  <a:pt x="1833" y="861"/>
                </a:lnTo>
                <a:lnTo>
                  <a:pt x="1847" y="807"/>
                </a:lnTo>
                <a:lnTo>
                  <a:pt x="1858" y="752"/>
                </a:lnTo>
                <a:lnTo>
                  <a:pt x="1867" y="697"/>
                </a:lnTo>
                <a:lnTo>
                  <a:pt x="1872" y="641"/>
                </a:lnTo>
                <a:lnTo>
                  <a:pt x="1875" y="586"/>
                </a:lnTo>
                <a:lnTo>
                  <a:pt x="1875" y="530"/>
                </a:lnTo>
                <a:lnTo>
                  <a:pt x="2150" y="522"/>
                </a:lnTo>
                <a:lnTo>
                  <a:pt x="1598" y="0"/>
                </a:lnTo>
                <a:lnTo>
                  <a:pt x="1076" y="552"/>
                </a:lnTo>
                <a:lnTo>
                  <a:pt x="1352" y="544"/>
                </a:lnTo>
              </a:path>
            </a:pathLst>
          </a:custGeom>
          <a:solidFill>
            <a:srgbClr val="c832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42"/>
          <p:cNvSpPr/>
          <p:nvPr/>
        </p:nvSpPr>
        <p:spPr>
          <a:xfrm>
            <a:off x="144000" y="143640"/>
            <a:ext cx="720000" cy="792000"/>
          </a:xfrm>
          <a:custGeom>
            <a:avLst/>
            <a:gdLst/>
            <a:ahLst/>
            <a:rect l="0" t="0" r="r" b="b"/>
            <a:pathLst>
              <a:path w="2002" h="2202">
                <a:moveTo>
                  <a:pt x="0" y="0"/>
                </a:moveTo>
                <a:lnTo>
                  <a:pt x="1500" y="0"/>
                </a:lnTo>
                <a:lnTo>
                  <a:pt x="2001" y="1100"/>
                </a:lnTo>
                <a:lnTo>
                  <a:pt x="1500" y="2201"/>
                </a:lnTo>
                <a:lnTo>
                  <a:pt x="0" y="2201"/>
                </a:lnTo>
                <a:lnTo>
                  <a:pt x="0" y="0"/>
                </a:lnTo>
              </a:path>
            </a:pathLst>
          </a:custGeom>
          <a:solidFill>
            <a:srgbClr val="f17a0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TextShape 43"/>
          <p:cNvSpPr txBox="1"/>
          <p:nvPr/>
        </p:nvSpPr>
        <p:spPr>
          <a:xfrm>
            <a:off x="108000" y="2628000"/>
            <a:ext cx="4392000" cy="1336320"/>
          </a:xfrm>
          <a:prstGeom prst="rect">
            <a:avLst/>
          </a:prstGeom>
          <a:noFill/>
          <a:ln w="36000">
            <a:noFill/>
          </a:ln>
        </p:spPr>
        <p:txBody>
          <a:bodyPr lIns="180000" rIns="180000" tIns="180000" bIns="180000" anchor="ctr" anchorCtr="1"/>
          <a:p>
            <a:pPr algn="just">
              <a:lnSpc>
                <a:spcPct val="100000"/>
              </a:lnSpc>
              <a:spcBef>
                <a:spcPts val="1134"/>
              </a:spcBef>
              <a:spcAft>
                <a:spcPts val="567"/>
              </a:spcAft>
            </a:pP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To exploit the kinematical correlation of the </a:t>
            </a: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DejaVu Sans"/>
              </a:rPr>
              <a:t>μ </a:t>
            </a: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- e collision → need for </a:t>
            </a: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precise measurements in a as thin as possible detector</a:t>
            </a:r>
            <a:endParaRPr b="0" lang="it-IT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A </a:t>
            </a: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modular target</a:t>
            </a: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 is foreseen, consisting of </a:t>
            </a: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60 low-Z layers</a:t>
            </a: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 each sandwiched in layers of Si-microstrip detectors</a:t>
            </a:r>
            <a:endParaRPr b="0" lang="it-IT" sz="1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  <a:spcAft>
                <a:spcPts val="567"/>
              </a:spcAft>
            </a:pPr>
            <a:endParaRPr b="0" lang="it-IT" sz="1200" spc="-1" strike="noStrike">
              <a:latin typeface="Arial"/>
            </a:endParaRPr>
          </a:p>
        </p:txBody>
      </p:sp>
      <p:sp>
        <p:nvSpPr>
          <p:cNvPr id="87" name="TextShape 44"/>
          <p:cNvSpPr txBox="1"/>
          <p:nvPr/>
        </p:nvSpPr>
        <p:spPr>
          <a:xfrm>
            <a:off x="108000" y="3657960"/>
            <a:ext cx="4356000" cy="1142640"/>
          </a:xfrm>
          <a:prstGeom prst="rect">
            <a:avLst/>
          </a:prstGeom>
          <a:noFill/>
          <a:ln>
            <a:noFill/>
          </a:ln>
        </p:spPr>
        <p:txBody>
          <a:bodyPr lIns="180000" rIns="180000" tIns="180000" bIns="180000" anchor="ctr"/>
          <a:p>
            <a:pPr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In April-May 2018 a reduced experimental setup was installed, running parasitically on the beamline behind the </a:t>
            </a: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COMPASS</a:t>
            </a: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 experiment</a:t>
            </a:r>
            <a:endParaRPr b="0" lang="it-IT" sz="1200" spc="-1" strike="noStrike">
              <a:latin typeface="Arial"/>
            </a:endParaRPr>
          </a:p>
        </p:txBody>
      </p:sp>
      <p:sp>
        <p:nvSpPr>
          <p:cNvPr id="88" name="TextShape 45"/>
          <p:cNvSpPr txBox="1"/>
          <p:nvPr/>
        </p:nvSpPr>
        <p:spPr>
          <a:xfrm>
            <a:off x="0" y="4468320"/>
            <a:ext cx="4680000" cy="762840"/>
          </a:xfrm>
          <a:prstGeom prst="rect">
            <a:avLst/>
          </a:prstGeom>
          <a:noFill/>
          <a:ln>
            <a:noFill/>
          </a:ln>
        </p:spPr>
        <p:txBody>
          <a:bodyPr lIns="180000" rIns="180000" tIns="180000" bIns="180000" anchor="ctr"/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→ </a:t>
            </a: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find more on the experimental setup </a:t>
            </a: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&amp; the Daq system on the poster</a:t>
            </a:r>
            <a:r>
              <a:rPr b="0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 </a:t>
            </a:r>
            <a:r>
              <a:rPr b="1" lang="it-IT" sz="1200" spc="-1" strike="noStrike">
                <a:solidFill>
                  <a:srgbClr val="04253a"/>
                </a:solidFill>
                <a:latin typeface="Ubuntu Light"/>
                <a:ea typeface="WenQuanYi Micro Hei"/>
              </a:rPr>
              <a:t>←</a:t>
            </a:r>
            <a:endParaRPr b="0" lang="it-IT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Application>LibreOffice/6.0.4.2$Linux_X86_64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2018-05-18T10:25:00Z</dcterms:created>
  <dc:creator>Giovanni </dc:creator>
  <dc:description/>
  <dc:language>it-IT</dc:language>
  <cp:lastModifiedBy>Giovanni </cp:lastModifiedBy>
  <dcterms:modified xsi:type="dcterms:W3CDTF">2018-05-18T12:19:43Z</dcterms:modified>
  <cp:revision>4</cp:revision>
  <dc:subject/>
  <dc:title/>
</cp:coreProperties>
</file>