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8FF"/>
    <a:srgbClr val="FD8C16"/>
    <a:srgbClr val="16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howGuides="1">
      <p:cViewPr varScale="1">
        <p:scale>
          <a:sx n="89" d="100"/>
          <a:sy n="89" d="100"/>
        </p:scale>
        <p:origin x="-1352" y="-104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24.05.18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24.05.18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579"/>
            <a:ext cx="793750" cy="794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2CB474CB-8C66-4FF2-A00C-C65D968948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579"/>
            <a:ext cx="793750" cy="794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6F05E75A-9C41-4B93-A423-A9C3B6E94C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="" xmlns:a16="http://schemas.microsoft.com/office/drawing/2014/main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="" xmlns:a16="http://schemas.microsoft.com/office/drawing/2014/main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433" y="6554527"/>
            <a:ext cx="731595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8136396" y="6554527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C7A7ECE4-9C2A-4FF5-8078-5F95EEE70B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0" r:id="rId6"/>
    <p:sldLayoutId id="2147483673" r:id="rId7"/>
    <p:sldLayoutId id="2147483669" r:id="rId8"/>
    <p:sldLayoutId id="2147483666" r:id="rId9"/>
    <p:sldLayoutId id="214748366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emf"/><Relationship Id="rId9" Type="http://schemas.openxmlformats.org/officeDocument/2006/relationships/image" Target="../media/image11.png"/><Relationship Id="rId10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4283968" y="2708920"/>
            <a:ext cx="4752528" cy="3708412"/>
          </a:xfrm>
          <a:prstGeom prst="rect">
            <a:avLst/>
          </a:prstGeom>
          <a:solidFill>
            <a:srgbClr val="C8D8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43508" y="2708920"/>
            <a:ext cx="4032448" cy="3708412"/>
          </a:xfrm>
          <a:prstGeom prst="rect">
            <a:avLst/>
          </a:prstGeom>
          <a:solidFill>
            <a:srgbClr val="C8D8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610"/>
            <a:ext cx="6516973" cy="451098"/>
          </a:xfrm>
        </p:spPr>
        <p:txBody>
          <a:bodyPr/>
          <a:lstStyle/>
          <a:p>
            <a:r>
              <a:rPr lang="en-US" sz="2000" dirty="0">
                <a:solidFill>
                  <a:srgbClr val="169EE0"/>
                </a:solidFill>
              </a:rPr>
              <a:t>The new Fast Beam Condition Monitor using diamond sensors for luminosity measurement at CMS</a:t>
            </a:r>
            <a:r>
              <a:rPr lang="en-US" sz="2000" dirty="0">
                <a:solidFill>
                  <a:srgbClr val="FD8C16"/>
                </a:solidFill>
              </a:rPr>
              <a:t>. </a:t>
            </a:r>
            <a:br>
              <a:rPr lang="en-US" sz="2000" dirty="0">
                <a:solidFill>
                  <a:srgbClr val="FD8C16"/>
                </a:solidFill>
              </a:rPr>
            </a:br>
            <a:endParaRPr lang="en-US" sz="2000" dirty="0">
              <a:solidFill>
                <a:srgbClr val="FD8C1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5537" y="1016732"/>
            <a:ext cx="4284476" cy="379252"/>
          </a:xfrm>
        </p:spPr>
        <p:txBody>
          <a:bodyPr/>
          <a:lstStyle/>
          <a:p>
            <a:r>
              <a:rPr lang="en-US" dirty="0" smtClean="0">
                <a:solidFill>
                  <a:srgbClr val="FD8C16"/>
                </a:solidFill>
              </a:rPr>
              <a:t>Moritz Guthoff (DESY, Hamburg, Germany) on behalf of the CMS collaboration</a:t>
            </a:r>
            <a:endParaRPr lang="en-US" dirty="0">
              <a:solidFill>
                <a:srgbClr val="FD8C1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68660"/>
            <a:ext cx="936104" cy="936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380" y="368660"/>
            <a:ext cx="944724" cy="944724"/>
          </a:xfrm>
          <a:prstGeom prst="rect">
            <a:avLst/>
          </a:prstGeom>
        </p:spPr>
      </p:pic>
      <p:pic>
        <p:nvPicPr>
          <p:cNvPr id="10" name="Picture 9" descr="20171221_13201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125976" y="1703116"/>
            <a:ext cx="2128851" cy="1548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48" y="1628800"/>
            <a:ext cx="1671005" cy="122413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2567129" y="2583741"/>
            <a:ext cx="188801" cy="2098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defTabSz="914149"/>
            <a:endParaRPr lang="en-US" sz="1800"/>
          </a:p>
        </p:txBody>
      </p:sp>
      <p:sp>
        <p:nvSpPr>
          <p:cNvPr id="14" name="Oval 13"/>
          <p:cNvSpPr/>
          <p:nvPr/>
        </p:nvSpPr>
        <p:spPr bwMode="auto">
          <a:xfrm>
            <a:off x="2646766" y="2241136"/>
            <a:ext cx="188801" cy="2098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r="2700000" algn="ctr" rotWithShape="0">
              <a:srgbClr val="00A6E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defTabSz="914149"/>
            <a:endParaRPr lang="en-US" sz="1800"/>
          </a:p>
        </p:txBody>
      </p:sp>
      <p:sp>
        <p:nvSpPr>
          <p:cNvPr id="15" name="Oval 14"/>
          <p:cNvSpPr/>
          <p:nvPr/>
        </p:nvSpPr>
        <p:spPr bwMode="auto">
          <a:xfrm>
            <a:off x="2915208" y="1948127"/>
            <a:ext cx="188801" cy="2098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r="2700000" algn="ctr" rotWithShape="0">
              <a:srgbClr val="00A6E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defTabSz="914149"/>
            <a:endParaRPr lang="en-US" sz="1800"/>
          </a:p>
        </p:txBody>
      </p:sp>
      <p:sp>
        <p:nvSpPr>
          <p:cNvPr id="16" name="Oval 15"/>
          <p:cNvSpPr/>
          <p:nvPr/>
        </p:nvSpPr>
        <p:spPr bwMode="auto">
          <a:xfrm>
            <a:off x="3200812" y="1880221"/>
            <a:ext cx="188801" cy="2098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r="2700000" algn="ctr" rotWithShape="0">
              <a:srgbClr val="00A6E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defTabSz="914149"/>
            <a:endParaRPr lang="en-US" sz="1800"/>
          </a:p>
        </p:txBody>
      </p:sp>
      <p:sp>
        <p:nvSpPr>
          <p:cNvPr id="17" name="Oval 16"/>
          <p:cNvSpPr/>
          <p:nvPr/>
        </p:nvSpPr>
        <p:spPr bwMode="auto">
          <a:xfrm>
            <a:off x="3507016" y="1976359"/>
            <a:ext cx="188801" cy="2098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r="2700000" algn="ctr" rotWithShape="0">
              <a:srgbClr val="00A6E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defTabSz="914149"/>
            <a:endParaRPr lang="en-US" sz="1800"/>
          </a:p>
        </p:txBody>
      </p:sp>
      <p:sp>
        <p:nvSpPr>
          <p:cNvPr id="18" name="Oval 17"/>
          <p:cNvSpPr/>
          <p:nvPr/>
        </p:nvSpPr>
        <p:spPr bwMode="auto">
          <a:xfrm>
            <a:off x="3723962" y="2225113"/>
            <a:ext cx="188801" cy="2098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0" dir="2700000" algn="ctr" rotWithShape="0">
              <a:srgbClr val="00A6E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defTabSz="914149"/>
            <a:endParaRPr lang="en-US" sz="1800"/>
          </a:p>
        </p:txBody>
      </p:sp>
      <p:sp>
        <p:nvSpPr>
          <p:cNvPr id="25" name="TextBox 24"/>
          <p:cNvSpPr txBox="1"/>
          <p:nvPr/>
        </p:nvSpPr>
        <p:spPr>
          <a:xfrm>
            <a:off x="107504" y="173681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CVD diamond based particle detector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411760" y="2600908"/>
            <a:ext cx="756084" cy="46805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491880" y="2600908"/>
            <a:ext cx="1080120" cy="57606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1520" y="2744924"/>
            <a:ext cx="2533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69EE0"/>
                </a:solidFill>
              </a:rPr>
              <a:t>Original system</a:t>
            </a:r>
          </a:p>
          <a:p>
            <a:r>
              <a:rPr lang="en-US" sz="1600" b="1" dirty="0" smtClean="0">
                <a:solidFill>
                  <a:srgbClr val="169EE0"/>
                </a:solidFill>
              </a:rPr>
              <a:t>2015/16</a:t>
            </a:r>
          </a:p>
          <a:p>
            <a:r>
              <a:rPr lang="en-US" sz="1600" b="1" dirty="0">
                <a:solidFill>
                  <a:srgbClr val="169EE0"/>
                </a:solidFill>
              </a:rPr>
              <a:t>s</a:t>
            </a:r>
            <a:r>
              <a:rPr lang="en-US" sz="1600" b="1" dirty="0" smtClean="0">
                <a:solidFill>
                  <a:srgbClr val="169EE0"/>
                </a:solidFill>
              </a:rPr>
              <a:t>ingle-crystal diamonds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65802" y="2744924"/>
            <a:ext cx="3398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169EE0"/>
                </a:solidFill>
              </a:rPr>
              <a:t>New replacement</a:t>
            </a:r>
          </a:p>
          <a:p>
            <a:pPr algn="r"/>
            <a:r>
              <a:rPr lang="en-US" sz="1600" b="1" dirty="0" smtClean="0">
                <a:solidFill>
                  <a:srgbClr val="169EE0"/>
                </a:solidFill>
              </a:rPr>
              <a:t>2017/18</a:t>
            </a:r>
          </a:p>
          <a:p>
            <a:r>
              <a:rPr lang="en-US" sz="1600" b="1" dirty="0" smtClean="0">
                <a:solidFill>
                  <a:srgbClr val="169EE0"/>
                </a:solidFill>
              </a:rPr>
              <a:t>poly-crystal diamonds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3222" r="4525" b="17701"/>
          <a:stretch/>
        </p:blipFill>
        <p:spPr>
          <a:xfrm>
            <a:off x="215516" y="4473116"/>
            <a:ext cx="1766231" cy="10441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03548" y="4509120"/>
            <a:ext cx="108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irradiated</a:t>
            </a:r>
          </a:p>
          <a:p>
            <a:r>
              <a:rPr lang="en-US" sz="900" dirty="0" smtClean="0"/>
              <a:t>1.8 x 10</a:t>
            </a:r>
            <a:r>
              <a:rPr lang="en-US" sz="900" baseline="30000" dirty="0" smtClean="0"/>
              <a:t>13 </a:t>
            </a:r>
            <a:r>
              <a:rPr lang="en-US" sz="900" dirty="0" smtClean="0"/>
              <a:t>n/cm</a:t>
            </a:r>
            <a:r>
              <a:rPr lang="en-US" sz="900" baseline="30000" dirty="0" smtClean="0"/>
              <a:t>2</a:t>
            </a:r>
            <a:endParaRPr lang="en-US" sz="900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287524" y="3573016"/>
            <a:ext cx="2412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HV trips after irradiation at high particle rates.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</a:rPr>
              <a:t>Unstable operation.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015716" y="4350586"/>
            <a:ext cx="1933435" cy="1233634"/>
            <a:chOff x="23690992" y="11611675"/>
            <a:chExt cx="4670336" cy="297992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690992" y="11733714"/>
              <a:ext cx="4670336" cy="285788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4995541" y="11611675"/>
              <a:ext cx="2401839" cy="817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</a:t>
              </a:r>
              <a:r>
                <a:rPr lang="en-US" sz="800" dirty="0" smtClean="0"/>
                <a:t>ncreased E-field on surface</a:t>
              </a:r>
              <a:endParaRPr lang="en-US" sz="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995541" y="12690384"/>
              <a:ext cx="2565266" cy="817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Reduced field in center of the bulk</a:t>
              </a:r>
              <a:endParaRPr lang="en-US" sz="800" dirty="0"/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26995851" y="12081594"/>
              <a:ext cx="426458" cy="72129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H="1">
              <a:off x="24647662" y="12081594"/>
              <a:ext cx="414033" cy="54735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oup 44"/>
          <p:cNvGrpSpPr/>
          <p:nvPr/>
        </p:nvGrpSpPr>
        <p:grpSpPr>
          <a:xfrm>
            <a:off x="3887924" y="1520788"/>
            <a:ext cx="3576884" cy="1160764"/>
            <a:chOff x="5793027" y="12474555"/>
            <a:chExt cx="9489709" cy="3079586"/>
          </a:xfrm>
        </p:grpSpPr>
        <p:sp>
          <p:nvSpPr>
            <p:cNvPr id="46" name="Rectangle 45"/>
            <p:cNvSpPr/>
            <p:nvPr/>
          </p:nvSpPr>
          <p:spPr bwMode="auto">
            <a:xfrm>
              <a:off x="7134255" y="13459340"/>
              <a:ext cx="2604551" cy="6834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800"/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7306451" y="13427049"/>
              <a:ext cx="2260147" cy="0"/>
            </a:xfrm>
            <a:prstGeom prst="line">
              <a:avLst/>
            </a:prstGeom>
            <a:noFill/>
            <a:ln w="76200" cap="flat" cmpd="sng" algn="ctr">
              <a:solidFill>
                <a:srgbClr val="F28E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7308172" y="14171394"/>
              <a:ext cx="2260147" cy="0"/>
            </a:xfrm>
            <a:prstGeom prst="line">
              <a:avLst/>
            </a:prstGeom>
            <a:noFill/>
            <a:ln w="76200" cap="flat" cmpd="sng" algn="ctr">
              <a:solidFill>
                <a:srgbClr val="F28E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8463428" y="14201970"/>
              <a:ext cx="0" cy="349787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7365957" y="14542707"/>
              <a:ext cx="1099197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Oval 50"/>
            <p:cNvSpPr/>
            <p:nvPr/>
          </p:nvSpPr>
          <p:spPr bwMode="auto">
            <a:xfrm>
              <a:off x="7200849" y="14465650"/>
              <a:ext cx="150676" cy="150677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80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86656" y="14640207"/>
              <a:ext cx="2054850" cy="571516"/>
            </a:xfrm>
            <a:prstGeom prst="rect">
              <a:avLst/>
            </a:prstGeom>
            <a:noFill/>
          </p:spPr>
          <p:txBody>
            <a:bodyPr wrap="none" lIns="91414" tIns="45707" rIns="91414" bIns="45707" rtlCol="0">
              <a:spAutoFit/>
            </a:bodyPr>
            <a:lstStyle/>
            <a:p>
              <a:r>
                <a:rPr lang="en-US" sz="800"/>
                <a:t>High Voltage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>
              <a:off x="7731572" y="12474555"/>
              <a:ext cx="1307656" cy="2459267"/>
            </a:xfrm>
            <a:prstGeom prst="straightConnector1">
              <a:avLst/>
            </a:prstGeom>
            <a:noFill/>
            <a:ln w="38100" cap="flat" cmpd="sng" algn="ctr">
              <a:solidFill>
                <a:srgbClr val="9D9C05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Box 53"/>
            <p:cNvSpPr txBox="1"/>
            <p:nvPr/>
          </p:nvSpPr>
          <p:spPr>
            <a:xfrm>
              <a:off x="8298697" y="14982625"/>
              <a:ext cx="2395079" cy="571516"/>
            </a:xfrm>
            <a:prstGeom prst="rect">
              <a:avLst/>
            </a:prstGeom>
            <a:noFill/>
          </p:spPr>
          <p:txBody>
            <a:bodyPr wrap="none" lIns="91414" tIns="45707" rIns="91414" bIns="45707" rtlCol="0">
              <a:spAutoFit/>
            </a:bodyPr>
            <a:lstStyle/>
            <a:p>
              <a:r>
                <a:rPr lang="en-US" sz="800" dirty="0"/>
                <a:t>Ionizing particle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93027" y="13525289"/>
              <a:ext cx="1623857" cy="571516"/>
            </a:xfrm>
            <a:prstGeom prst="rect">
              <a:avLst/>
            </a:prstGeom>
            <a:noFill/>
          </p:spPr>
          <p:txBody>
            <a:bodyPr wrap="square" lIns="91414" tIns="45707" rIns="91414" bIns="45707" rtlCol="0">
              <a:spAutoFit/>
            </a:bodyPr>
            <a:lstStyle/>
            <a:p>
              <a:r>
                <a:rPr lang="en-US" sz="800" dirty="0"/>
                <a:t>Diamond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79590" y="12856642"/>
              <a:ext cx="2049801" cy="571516"/>
            </a:xfrm>
            <a:prstGeom prst="rect">
              <a:avLst/>
            </a:prstGeom>
            <a:noFill/>
          </p:spPr>
          <p:txBody>
            <a:bodyPr wrap="square" lIns="91414" tIns="45707" rIns="91414" bIns="45707" rtlCol="0">
              <a:spAutoFit/>
            </a:bodyPr>
            <a:lstStyle/>
            <a:p>
              <a:r>
                <a:rPr lang="en-US" sz="800" dirty="0"/>
                <a:t>Metallization</a:t>
              </a:r>
            </a:p>
          </p:txBody>
        </p:sp>
        <p:sp>
          <p:nvSpPr>
            <p:cNvPr id="57" name="Plus 56"/>
            <p:cNvSpPr/>
            <p:nvPr/>
          </p:nvSpPr>
          <p:spPr bwMode="auto">
            <a:xfrm>
              <a:off x="8147314" y="13511646"/>
              <a:ext cx="177583" cy="177580"/>
            </a:xfrm>
            <a:prstGeom prst="mathPlus">
              <a:avLst>
                <a:gd name="adj1" fmla="val 9217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800"/>
            </a:p>
          </p:txBody>
        </p:sp>
        <p:sp>
          <p:nvSpPr>
            <p:cNvPr id="58" name="Plus 57"/>
            <p:cNvSpPr/>
            <p:nvPr/>
          </p:nvSpPr>
          <p:spPr bwMode="auto">
            <a:xfrm>
              <a:off x="8220334" y="13667225"/>
              <a:ext cx="177583" cy="177580"/>
            </a:xfrm>
            <a:prstGeom prst="mathPlus">
              <a:avLst>
                <a:gd name="adj1" fmla="val 9217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800"/>
            </a:p>
          </p:txBody>
        </p:sp>
        <p:sp>
          <p:nvSpPr>
            <p:cNvPr id="59" name="Plus 58"/>
            <p:cNvSpPr/>
            <p:nvPr/>
          </p:nvSpPr>
          <p:spPr bwMode="auto">
            <a:xfrm>
              <a:off x="8293361" y="13813275"/>
              <a:ext cx="177583" cy="177580"/>
            </a:xfrm>
            <a:prstGeom prst="mathPlus">
              <a:avLst>
                <a:gd name="adj1" fmla="val 9217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800"/>
            </a:p>
          </p:txBody>
        </p:sp>
        <p:sp>
          <p:nvSpPr>
            <p:cNvPr id="60" name="Plus 59"/>
            <p:cNvSpPr/>
            <p:nvPr/>
          </p:nvSpPr>
          <p:spPr bwMode="auto">
            <a:xfrm>
              <a:off x="8375913" y="13949798"/>
              <a:ext cx="177583" cy="177580"/>
            </a:xfrm>
            <a:prstGeom prst="mathPlus">
              <a:avLst>
                <a:gd name="adj1" fmla="val 9217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800"/>
            </a:p>
          </p:txBody>
        </p:sp>
        <p:sp>
          <p:nvSpPr>
            <p:cNvPr id="61" name="Minus 60"/>
            <p:cNvSpPr/>
            <p:nvPr/>
          </p:nvSpPr>
          <p:spPr bwMode="auto">
            <a:xfrm>
              <a:off x="8323563" y="13469844"/>
              <a:ext cx="168274" cy="161925"/>
            </a:xfrm>
            <a:prstGeom prst="mathMinus">
              <a:avLst>
                <a:gd name="adj1" fmla="val 11764"/>
              </a:avLst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800"/>
            </a:p>
          </p:txBody>
        </p:sp>
        <p:sp>
          <p:nvSpPr>
            <p:cNvPr id="62" name="Minus 61"/>
            <p:cNvSpPr/>
            <p:nvPr/>
          </p:nvSpPr>
          <p:spPr bwMode="auto">
            <a:xfrm>
              <a:off x="8399762" y="13631769"/>
              <a:ext cx="168274" cy="161925"/>
            </a:xfrm>
            <a:prstGeom prst="mathMinus">
              <a:avLst>
                <a:gd name="adj1" fmla="val 11764"/>
              </a:avLst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800"/>
            </a:p>
          </p:txBody>
        </p:sp>
        <p:sp>
          <p:nvSpPr>
            <p:cNvPr id="63" name="Minus 62"/>
            <p:cNvSpPr/>
            <p:nvPr/>
          </p:nvSpPr>
          <p:spPr bwMode="auto">
            <a:xfrm>
              <a:off x="8488662" y="13793695"/>
              <a:ext cx="168274" cy="161925"/>
            </a:xfrm>
            <a:prstGeom prst="mathMinus">
              <a:avLst>
                <a:gd name="adj1" fmla="val 11764"/>
              </a:avLst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800"/>
            </a:p>
          </p:txBody>
        </p:sp>
        <p:sp>
          <p:nvSpPr>
            <p:cNvPr id="64" name="Minus 63"/>
            <p:cNvSpPr/>
            <p:nvPr/>
          </p:nvSpPr>
          <p:spPr bwMode="auto">
            <a:xfrm>
              <a:off x="8574387" y="13946097"/>
              <a:ext cx="168274" cy="161925"/>
            </a:xfrm>
            <a:prstGeom prst="mathMinus">
              <a:avLst>
                <a:gd name="adj1" fmla="val 11764"/>
              </a:avLst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800"/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>
              <a:off x="8824024" y="13056597"/>
              <a:ext cx="0" cy="349787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 flipH="1" flipV="1">
              <a:off x="8817722" y="13078105"/>
              <a:ext cx="172912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Isosceles Triangle 66"/>
            <p:cNvSpPr/>
            <p:nvPr/>
          </p:nvSpPr>
          <p:spPr bwMode="auto">
            <a:xfrm rot="5400000">
              <a:off x="10485319" y="12680896"/>
              <a:ext cx="925790" cy="798090"/>
            </a:xfrm>
            <a:prstGeom prst="triangl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800"/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0858639" y="13361680"/>
              <a:ext cx="0" cy="349787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 flipH="1">
              <a:off x="10677053" y="13702420"/>
              <a:ext cx="363185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 flipH="1">
              <a:off x="10735901" y="13764602"/>
              <a:ext cx="24548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 flipH="1">
              <a:off x="10780874" y="13826780"/>
              <a:ext cx="155542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TextBox 71"/>
            <p:cNvSpPr txBox="1"/>
            <p:nvPr/>
          </p:nvSpPr>
          <p:spPr>
            <a:xfrm>
              <a:off x="10006876" y="13916198"/>
              <a:ext cx="2281578" cy="898138"/>
            </a:xfrm>
            <a:prstGeom prst="rect">
              <a:avLst/>
            </a:prstGeom>
            <a:noFill/>
          </p:spPr>
          <p:txBody>
            <a:bodyPr wrap="square" lIns="91414" tIns="45707" rIns="91414" bIns="45707" rtlCol="0">
              <a:spAutoFit/>
            </a:bodyPr>
            <a:lstStyle/>
            <a:p>
              <a:r>
                <a:rPr lang="en-US" sz="800" dirty="0"/>
                <a:t>Fast front end amplifier</a:t>
              </a: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 flipH="1">
              <a:off x="11329668" y="13077824"/>
              <a:ext cx="123761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Rectangle 73"/>
            <p:cNvSpPr/>
            <p:nvPr/>
          </p:nvSpPr>
          <p:spPr bwMode="auto">
            <a:xfrm>
              <a:off x="12385315" y="12694772"/>
              <a:ext cx="763389" cy="763397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14" tIns="45707" rIns="91414" bIns="45707" numCol="1" rtlCol="0" anchor="t" anchorCtr="0" compatLnSpc="1">
              <a:prstTxWarp prst="textNoShape">
                <a:avLst/>
              </a:prstTxWarp>
            </a:bodyPr>
            <a:lstStyle/>
            <a:p>
              <a:pPr defTabSz="914149"/>
              <a:endParaRPr lang="en-US" sz="8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051095" y="13539149"/>
              <a:ext cx="1956734" cy="1551379"/>
            </a:xfrm>
            <a:prstGeom prst="rect">
              <a:avLst/>
            </a:prstGeom>
            <a:noFill/>
          </p:spPr>
          <p:txBody>
            <a:bodyPr wrap="square" lIns="91414" tIns="45707" rIns="91414" bIns="45707" rtlCol="0">
              <a:spAutoFit/>
            </a:bodyPr>
            <a:lstStyle/>
            <a:p>
              <a:r>
                <a:rPr lang="en-US" sz="800" dirty="0"/>
                <a:t>Analog to optical signal conversion</a:t>
              </a:r>
            </a:p>
          </p:txBody>
        </p:sp>
        <p:cxnSp>
          <p:nvCxnSpPr>
            <p:cNvPr id="76" name="Straight Connector 75"/>
            <p:cNvCxnSpPr>
              <a:stCxn id="74" idx="3"/>
            </p:cNvCxnSpPr>
            <p:nvPr/>
          </p:nvCxnSpPr>
          <p:spPr bwMode="auto">
            <a:xfrm>
              <a:off x="13148709" y="13076463"/>
              <a:ext cx="852718" cy="0"/>
            </a:xfrm>
            <a:prstGeom prst="line">
              <a:avLst/>
            </a:prstGeom>
            <a:noFill/>
            <a:ln w="76200" cap="flat" cmpd="sng" algn="ctr">
              <a:solidFill>
                <a:srgbClr val="DDDF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TextBox 76"/>
            <p:cNvSpPr txBox="1"/>
            <p:nvPr/>
          </p:nvSpPr>
          <p:spPr>
            <a:xfrm>
              <a:off x="13867002" y="13125098"/>
              <a:ext cx="1415734" cy="1224760"/>
            </a:xfrm>
            <a:prstGeom prst="rect">
              <a:avLst/>
            </a:prstGeom>
            <a:noFill/>
          </p:spPr>
          <p:txBody>
            <a:bodyPr wrap="square" lIns="91414" tIns="45707" rIns="91414" bIns="45707" rtlCol="0">
              <a:spAutoFit/>
            </a:bodyPr>
            <a:lstStyle/>
            <a:p>
              <a:r>
                <a:rPr lang="en-US" sz="800" dirty="0"/>
                <a:t>Optical signal output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463988" y="3573016"/>
            <a:ext cx="44644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Stably operation at sufficient HV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008000"/>
                </a:solidFill>
              </a:rPr>
              <a:t>Good quality luminosity measurement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3508" y="5517232"/>
            <a:ext cx="4212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Transient current technique measurements show bulk polarization after irradiation as likely cause for instabilities.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992" y="4185084"/>
            <a:ext cx="2052228" cy="132828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8224" y="4185084"/>
            <a:ext cx="2411760" cy="1332507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4499992" y="5481228"/>
            <a:ext cx="226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pCVD</a:t>
            </a:r>
            <a:r>
              <a:rPr lang="en-US" sz="1600" dirty="0" smtClean="0"/>
              <a:t> lab tests:</a:t>
            </a:r>
          </a:p>
          <a:p>
            <a:r>
              <a:rPr lang="en-US" sz="1600" dirty="0" smtClean="0"/>
              <a:t>Stable operation at 1000V for many hours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732240" y="5481228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Luminosity 2017:</a:t>
            </a:r>
          </a:p>
          <a:p>
            <a:r>
              <a:rPr lang="en-US" sz="1600" dirty="0" smtClean="0"/>
              <a:t>BCM1F within 2% of reference measurement</a:t>
            </a:r>
          </a:p>
        </p:txBody>
      </p:sp>
      <p:pic>
        <p:nvPicPr>
          <p:cNvPr id="89" name="Picture 88" descr="Cshape-3-3-Sensor1-1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" t="13734" r="11673" b="13736"/>
          <a:stretch/>
        </p:blipFill>
        <p:spPr>
          <a:xfrm>
            <a:off x="1583668" y="1592796"/>
            <a:ext cx="1065386" cy="6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18286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4x3_en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4x3_en.potx" id="{51754F12-845D-420B-AB53-6ECE258B1142}" vid="{4CCF466B-B80F-4A2E-A28E-BB841104F7FB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DESY_PowerPoint_4x3_en.potx</Template>
  <TotalTime>92</TotalTime>
  <Words>148</Words>
  <Application>Microsoft Macintosh PowerPoint</Application>
  <PresentationFormat>On-screen Show (4:3)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DESY_PowerPoint_4x3_en</vt:lpstr>
      <vt:lpstr>The new Fast Beam Condition Monitor using diamond sensors for luminosity measurement at CMS.  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DESY</dc:title>
  <dc:creator>DESY</dc:creator>
  <cp:lastModifiedBy>Moritz Guthoff</cp:lastModifiedBy>
  <cp:revision>42</cp:revision>
  <dcterms:created xsi:type="dcterms:W3CDTF">2017-05-24T19:04:53Z</dcterms:created>
  <dcterms:modified xsi:type="dcterms:W3CDTF">2018-05-24T13:07:38Z</dcterms:modified>
</cp:coreProperties>
</file>