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1339513" cy="7775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0464" y="1272531"/>
            <a:ext cx="963858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439" y="4083977"/>
            <a:ext cx="850463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DB1-56FD-4515-9A73-4E4A2E958B1E}" type="datetimeFigureOut">
              <a:rPr lang="en-IN" smtClean="0"/>
              <a:t>24-05-2018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8302-EE84-4B45-A6D6-11A565F37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627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DB1-56FD-4515-9A73-4E4A2E958B1E}" type="datetimeFigureOut">
              <a:rPr lang="en-IN" smtClean="0"/>
              <a:t>24-05-2018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8302-EE84-4B45-A6D6-11A565F37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81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14840" y="413978"/>
            <a:ext cx="2445082" cy="65894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92" y="413978"/>
            <a:ext cx="7193504" cy="65894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DB1-56FD-4515-9A73-4E4A2E958B1E}" type="datetimeFigureOut">
              <a:rPr lang="en-IN" smtClean="0"/>
              <a:t>24-05-2018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8302-EE84-4B45-A6D6-11A565F37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46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DB1-56FD-4515-9A73-4E4A2E958B1E}" type="datetimeFigureOut">
              <a:rPr lang="en-IN" smtClean="0"/>
              <a:t>24-05-2018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8302-EE84-4B45-A6D6-11A565F37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849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86" y="1938496"/>
            <a:ext cx="9780330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86" y="5203518"/>
            <a:ext cx="9780330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DB1-56FD-4515-9A73-4E4A2E958B1E}" type="datetimeFigureOut">
              <a:rPr lang="en-IN" smtClean="0"/>
              <a:t>24-05-2018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8302-EE84-4B45-A6D6-11A565F37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823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2" y="2069887"/>
            <a:ext cx="4819293" cy="4933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0628" y="2069887"/>
            <a:ext cx="4819293" cy="4933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DB1-56FD-4515-9A73-4E4A2E958B1E}" type="datetimeFigureOut">
              <a:rPr lang="en-IN" smtClean="0"/>
              <a:t>24-05-2018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8302-EE84-4B45-A6D6-11A565F37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919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68" y="413979"/>
            <a:ext cx="9780330" cy="15029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070" y="1906097"/>
            <a:ext cx="4797145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070" y="2840245"/>
            <a:ext cx="4797145" cy="4177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40629" y="1906097"/>
            <a:ext cx="4820770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40629" y="2840245"/>
            <a:ext cx="4820770" cy="4177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DB1-56FD-4515-9A73-4E4A2E958B1E}" type="datetimeFigureOut">
              <a:rPr lang="en-IN" smtClean="0"/>
              <a:t>24-05-2018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8302-EE84-4B45-A6D6-11A565F37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704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DB1-56FD-4515-9A73-4E4A2E958B1E}" type="datetimeFigureOut">
              <a:rPr lang="en-IN" smtClean="0"/>
              <a:t>24-05-2018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8302-EE84-4B45-A6D6-11A565F37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647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DB1-56FD-4515-9A73-4E4A2E958B1E}" type="datetimeFigureOut">
              <a:rPr lang="en-IN" smtClean="0"/>
              <a:t>24-05-2018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8302-EE84-4B45-A6D6-11A565F37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75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69" y="518372"/>
            <a:ext cx="3657288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770" y="1119540"/>
            <a:ext cx="5740628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069" y="2332673"/>
            <a:ext cx="3657288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DB1-56FD-4515-9A73-4E4A2E958B1E}" type="datetimeFigureOut">
              <a:rPr lang="en-IN" smtClean="0"/>
              <a:t>24-05-2018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8302-EE84-4B45-A6D6-11A565F37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181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69" y="518372"/>
            <a:ext cx="3657288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20770" y="1119540"/>
            <a:ext cx="5740628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069" y="2332673"/>
            <a:ext cx="3657288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BDB1-56FD-4515-9A73-4E4A2E958B1E}" type="datetimeFigureOut">
              <a:rPr lang="en-IN" smtClean="0"/>
              <a:t>24-05-2018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8302-EE84-4B45-A6D6-11A565F37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433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592" y="413979"/>
            <a:ext cx="9780330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592" y="2069887"/>
            <a:ext cx="9780330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592" y="7206808"/>
            <a:ext cx="2551390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4BDB1-56FD-4515-9A73-4E4A2E958B1E}" type="datetimeFigureOut">
              <a:rPr lang="en-IN" smtClean="0"/>
              <a:t>24-05-2018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6214" y="7206808"/>
            <a:ext cx="3827086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531" y="7206808"/>
            <a:ext cx="2551390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48302-EE84-4B45-A6D6-11A565F373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07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4DE836E-F82E-48E6-883F-77B4269D8B8F}"/>
              </a:ext>
            </a:extLst>
          </p:cNvPr>
          <p:cNvGrpSpPr/>
          <p:nvPr/>
        </p:nvGrpSpPr>
        <p:grpSpPr>
          <a:xfrm>
            <a:off x="67999" y="79301"/>
            <a:ext cx="11192013" cy="1368984"/>
            <a:chOff x="67999" y="79301"/>
            <a:chExt cx="11192013" cy="136898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BC55D5-C472-4259-B9E2-8BA3373F6B7C}"/>
                </a:ext>
              </a:extLst>
            </p:cNvPr>
            <p:cNvSpPr/>
            <p:nvPr/>
          </p:nvSpPr>
          <p:spPr>
            <a:xfrm>
              <a:off x="67999" y="79301"/>
              <a:ext cx="11192013" cy="13285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041475-7F42-4D3C-BA3B-95D5855F3621}"/>
                </a:ext>
              </a:extLst>
            </p:cNvPr>
            <p:cNvSpPr txBox="1"/>
            <p:nvPr/>
          </p:nvSpPr>
          <p:spPr>
            <a:xfrm>
              <a:off x="1224362" y="124846"/>
              <a:ext cx="98414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Development of an automated and programmable characterization system</a:t>
              </a:r>
            </a:p>
            <a:p>
              <a:pPr algn="ctr"/>
              <a:r>
                <a:rPr lang="en-IN" sz="2400" b="1" dirty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for silicon multi-strip sensors</a:t>
              </a:r>
            </a:p>
            <a:p>
              <a:pPr algn="ctr"/>
              <a:r>
                <a:rPr lang="en-US" sz="1600" b="1" u="sng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G</a:t>
              </a:r>
              <a:r>
                <a:rPr lang="en-IN" sz="1600" b="1" u="sng" dirty="0" err="1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eetika</a:t>
              </a:r>
              <a:r>
                <a:rPr lang="en-IN" sz="1600" b="1" u="sng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Jain</a:t>
              </a:r>
              <a:r>
                <a:rPr lang="en-IN" sz="1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IN" sz="1600" b="1" dirty="0" err="1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Chakresh</a:t>
              </a:r>
              <a:r>
                <a:rPr lang="en-IN" sz="1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 Jain, Ajay Kumar, Abhijeet Sisodia, Mansi Saxena, Surabhi Sharma, Ashutosh Bhardwaj, Kirti Ranjan</a:t>
              </a:r>
            </a:p>
            <a:p>
              <a:pPr algn="ctr"/>
              <a:r>
                <a:rPr lang="en-IN" sz="16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Centre for Detector &amp; Related Software Technology, Department of Physics &amp; Astrophysics, University of Delhi, INDIA</a:t>
              </a: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58E138A-56A1-412C-A95A-075524CD345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79883" y="172290"/>
              <a:ext cx="975708" cy="83713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A5ACBA-FE77-4E13-99DB-2D1BDB45EE75}"/>
              </a:ext>
            </a:extLst>
          </p:cNvPr>
          <p:cNvSpPr/>
          <p:nvPr/>
        </p:nvSpPr>
        <p:spPr>
          <a:xfrm>
            <a:off x="67999" y="6080451"/>
            <a:ext cx="3139498" cy="150810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IN" b="1" u="sng" dirty="0">
                <a:solidFill>
                  <a:srgbClr val="FFC000"/>
                </a:solidFill>
              </a:rPr>
              <a:t>Sensor Tested on System</a:t>
            </a:r>
            <a:r>
              <a:rPr lang="en-IN" b="1" dirty="0">
                <a:solidFill>
                  <a:srgbClr val="FFC000"/>
                </a:solidFill>
              </a:rPr>
              <a:t>:</a:t>
            </a:r>
          </a:p>
          <a:p>
            <a:pPr algn="just"/>
            <a:r>
              <a:rPr lang="en-US" dirty="0"/>
              <a:t>Bharat Electronics Limited, </a:t>
            </a:r>
            <a:r>
              <a:rPr lang="en-US" b="1" dirty="0"/>
              <a:t>India fabricated</a:t>
            </a:r>
          </a:p>
          <a:p>
            <a:pPr algn="just"/>
            <a:r>
              <a:rPr lang="en-US" dirty="0"/>
              <a:t>p-on-n, poly-silicon resistor biased &amp; AC-coupled</a:t>
            </a:r>
          </a:p>
          <a:p>
            <a:pPr algn="just"/>
            <a:endParaRPr lang="en-US" sz="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B69536-B1B9-4EF6-883C-46727CEA632A}"/>
              </a:ext>
            </a:extLst>
          </p:cNvPr>
          <p:cNvSpPr/>
          <p:nvPr/>
        </p:nvSpPr>
        <p:spPr>
          <a:xfrm>
            <a:off x="112968" y="1513902"/>
            <a:ext cx="5605907" cy="126188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Tracker system constitutes mostly of silicon sensors</a:t>
            </a:r>
          </a:p>
          <a:p>
            <a:pPr algn="just"/>
            <a:r>
              <a:rPr lang="en-US" altLang="en-US" dirty="0">
                <a:solidFill>
                  <a:schemeClr val="tx1"/>
                </a:solidFill>
              </a:rPr>
              <a:t>To maintain</a:t>
            </a:r>
            <a:r>
              <a:rPr lang="en-IN" dirty="0"/>
              <a:t> physics performance in radiation environment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IN" dirty="0">
                <a:sym typeface="Wingdings" panose="05000000000000000000" pitchFamily="2" charset="2"/>
              </a:rPr>
              <a:t>S</a:t>
            </a:r>
            <a:r>
              <a:rPr lang="en-IN" dirty="0"/>
              <a:t>tringent constraints on sensor tolerance criteria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Also difficult</a:t>
            </a:r>
            <a:r>
              <a:rPr lang="en-US" dirty="0"/>
              <a:t> to replace faulty sensors, if any</a:t>
            </a:r>
          </a:p>
          <a:p>
            <a:pPr algn="just"/>
            <a:endParaRPr lang="en-US" sz="200" dirty="0"/>
          </a:p>
          <a:p>
            <a:pPr algn="just"/>
            <a:endParaRPr lang="en-US" altLang="en-US" sz="200" dirty="0">
              <a:solidFill>
                <a:srgbClr val="0070C0"/>
              </a:solidFill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85505694-0726-4933-8055-7B4F7980B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835" y="5584747"/>
            <a:ext cx="1757462" cy="21057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7944E6-B3F7-4C37-AFA0-EC9137C44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58" y="2887710"/>
            <a:ext cx="4822496" cy="298004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CA8A81D-644B-48A7-BC1C-768A4995F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951" y="6080451"/>
            <a:ext cx="1443114" cy="14824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BF4589-C139-46A7-8C3C-016B9590F844}"/>
                  </a:ext>
                </a:extLst>
              </p:cNvPr>
              <p:cNvSpPr txBox="1"/>
              <p:nvPr/>
            </p:nvSpPr>
            <p:spPr>
              <a:xfrm>
                <a:off x="5176437" y="2879856"/>
                <a:ext cx="5928592" cy="2585323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u="sng" dirty="0">
                    <a:solidFill>
                      <a:srgbClr val="0070C0"/>
                    </a:solidFill>
                  </a:rPr>
                  <a:t>Some ‘Highlights’ of the System</a:t>
                </a:r>
              </a:p>
              <a:p>
                <a:pPr algn="just"/>
                <a:r>
                  <a:rPr lang="en-US" dirty="0"/>
                  <a:t>(</a:t>
                </a:r>
                <a:r>
                  <a:rPr lang="en-US" dirty="0" err="1"/>
                  <a:t>i</a:t>
                </a:r>
                <a:r>
                  <a:rPr lang="en-US" dirty="0"/>
                  <a:t>) EM shielded, dark measurement chamber</a:t>
                </a:r>
              </a:p>
              <a:p>
                <a:pPr algn="just"/>
                <a:r>
                  <a:rPr lang="en-US" dirty="0"/>
                  <a:t>(ii) M</a:t>
                </a:r>
                <a:r>
                  <a:rPr lang="en-IN" dirty="0" err="1"/>
                  <a:t>otorized</a:t>
                </a:r>
                <a:r>
                  <a:rPr lang="en-IN" dirty="0"/>
                  <a:t> chuck movement in XYZ</a:t>
                </a:r>
                <a14:m>
                  <m:oMath xmlns:m="http://schemas.openxmlformats.org/officeDocument/2006/math">
                    <m:r>
                      <a:rPr lang="en-IN"/>
                      <m:t>𝜃</m:t>
                    </m:r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(iii) 2 micro-positioners attached to chuck to maintain reverse bias condition</a:t>
                </a:r>
              </a:p>
              <a:p>
                <a:pPr algn="just"/>
                <a:r>
                  <a:rPr lang="en-US" dirty="0"/>
                  <a:t>(iv) Control over temperature &amp; humidity</a:t>
                </a:r>
              </a:p>
              <a:p>
                <a:pPr algn="just"/>
                <a:r>
                  <a:rPr lang="en-US" dirty="0"/>
                  <a:t>(v) Voltage capability of 1.5 kV</a:t>
                </a:r>
              </a:p>
              <a:p>
                <a:pPr algn="just"/>
                <a:r>
                  <a:rPr lang="en-US" dirty="0"/>
                  <a:t>(vi) Measuring range: Current (</a:t>
                </a:r>
                <a:r>
                  <a:rPr lang="en-US" dirty="0" err="1"/>
                  <a:t>pA</a:t>
                </a:r>
                <a:r>
                  <a:rPr lang="en-US" dirty="0"/>
                  <a:t>-mA), Capacitance (pF-µF)</a:t>
                </a:r>
              </a:p>
              <a:p>
                <a:pPr algn="just"/>
                <a:r>
                  <a:rPr lang="en-US" dirty="0"/>
                  <a:t>(vii) Interfacing through ‘</a:t>
                </a:r>
                <a:r>
                  <a:rPr lang="en-IN" dirty="0"/>
                  <a:t>Automated Characterization Suite’</a:t>
                </a:r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BF4589-C139-46A7-8C3C-016B9590F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437" y="2879856"/>
                <a:ext cx="5928592" cy="2585323"/>
              </a:xfrm>
              <a:prstGeom prst="rect">
                <a:avLst/>
              </a:prstGeom>
              <a:blipFill>
                <a:blip r:embed="rId6"/>
                <a:stretch>
                  <a:fillRect l="-613" t="-698" r="-511" b="-1860"/>
                </a:stretch>
              </a:blipFill>
              <a:ln w="28575"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7">
            <a:extLst>
              <a:ext uri="{FF2B5EF4-FFF2-40B4-BE49-F238E27FC236}">
                <a16:creationId xmlns:a16="http://schemas.microsoft.com/office/drawing/2014/main" id="{0771C085-4C91-46D8-8414-56B983E8D29D}"/>
              </a:ext>
            </a:extLst>
          </p:cNvPr>
          <p:cNvSpPr/>
          <p:nvPr/>
        </p:nvSpPr>
        <p:spPr>
          <a:xfrm>
            <a:off x="4897465" y="5584747"/>
            <a:ext cx="4553464" cy="2105788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u="sng" dirty="0">
                <a:solidFill>
                  <a:srgbClr val="FFC000"/>
                </a:solidFill>
              </a:rPr>
              <a:t>Silicon Multi-Strip Parameters to be monitored</a:t>
            </a:r>
          </a:p>
          <a:p>
            <a:pPr algn="just"/>
            <a:r>
              <a:rPr lang="en-US" sz="1500" b="1" dirty="0"/>
              <a:t>Environmental conditions (#2) : </a:t>
            </a:r>
            <a:r>
              <a:rPr lang="en-US" sz="1500" dirty="0"/>
              <a:t>Temperature,  Humidity</a:t>
            </a:r>
          </a:p>
          <a:p>
            <a:pPr algn="just"/>
            <a:r>
              <a:rPr lang="en-US" sz="1500" b="1" dirty="0"/>
              <a:t>Global Measurements (#2) : </a:t>
            </a:r>
            <a:r>
              <a:rPr lang="en-US" sz="1500" dirty="0"/>
              <a:t>Total Leakage Current,  Backplane Capacitance</a:t>
            </a:r>
          </a:p>
          <a:p>
            <a:pPr algn="just"/>
            <a:r>
              <a:rPr lang="en-US" sz="1500" b="1" dirty="0"/>
              <a:t>Strip Parameters (#4) : </a:t>
            </a:r>
            <a:r>
              <a:rPr lang="en-US" sz="1500" dirty="0"/>
              <a:t>Strip Leakage Current, Poly-silicon Resistance, Dielectric Current,  Coupling Capacitance</a:t>
            </a:r>
          </a:p>
          <a:p>
            <a:pPr algn="just"/>
            <a:r>
              <a:rPr lang="en-US" sz="1500" b="1" dirty="0"/>
              <a:t>Inter-Strip Scans (#2) : </a:t>
            </a:r>
            <a:r>
              <a:rPr lang="en-US" sz="1500" dirty="0"/>
              <a:t>Inter-strip Resistance, Inter-strip Capacitance</a:t>
            </a:r>
            <a:endParaRPr lang="en-IN" sz="1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D098B-1746-4459-BF5E-07FA5530D53E}"/>
              </a:ext>
            </a:extLst>
          </p:cNvPr>
          <p:cNvSpPr/>
          <p:nvPr/>
        </p:nvSpPr>
        <p:spPr>
          <a:xfrm>
            <a:off x="5827363" y="1529182"/>
            <a:ext cx="5432649" cy="123110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Motivation for Development of System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n-IN" dirty="0">
                <a:solidFill>
                  <a:schemeClr val="tx1"/>
                </a:solidFill>
              </a:rPr>
              <a:t>Crucial to ‘Quality Assure’ the sensors!</a:t>
            </a:r>
            <a:endParaRPr lang="en-US" sz="2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University of D</a:t>
            </a:r>
            <a:r>
              <a:rPr lang="en-IN" dirty="0">
                <a:solidFill>
                  <a:schemeClr val="tx1"/>
                </a:solidFill>
              </a:rPr>
              <a:t>elhi motivated to develop an Automated &amp; Programmable Characterization System.</a:t>
            </a:r>
          </a:p>
          <a:p>
            <a:pPr algn="just"/>
            <a:endParaRPr lang="en-US" altLang="en-US" sz="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C7089E-33C9-4156-A695-F5044B175A8A}"/>
              </a:ext>
            </a:extLst>
          </p:cNvPr>
          <p:cNvCxnSpPr/>
          <p:nvPr/>
        </p:nvCxnSpPr>
        <p:spPr>
          <a:xfrm>
            <a:off x="2882685" y="6245817"/>
            <a:ext cx="60443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500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267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Geetika Jain</dc:creator>
  <cp:lastModifiedBy>Geetika Jain</cp:lastModifiedBy>
  <cp:revision>27</cp:revision>
  <dcterms:created xsi:type="dcterms:W3CDTF">2018-05-24T09:24:39Z</dcterms:created>
  <dcterms:modified xsi:type="dcterms:W3CDTF">2018-05-24T16:05:11Z</dcterms:modified>
</cp:coreProperties>
</file>