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1339513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464" y="1272531"/>
            <a:ext cx="9638586" cy="2707052"/>
          </a:xfrm>
        </p:spPr>
        <p:txBody>
          <a:bodyPr anchor="b"/>
          <a:lstStyle>
            <a:lvl1pPr algn="ctr">
              <a:defRPr sz="68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39" y="4083977"/>
            <a:ext cx="8504635" cy="1877297"/>
          </a:xfrm>
        </p:spPr>
        <p:txBody>
          <a:bodyPr/>
          <a:lstStyle>
            <a:lvl1pPr marL="0" indent="0" algn="ctr">
              <a:buNone/>
              <a:defRPr sz="2721"/>
            </a:lvl1pPr>
            <a:lvl2pPr marL="518373" indent="0" algn="ctr">
              <a:buNone/>
              <a:defRPr sz="2268"/>
            </a:lvl2pPr>
            <a:lvl3pPr marL="1036747" indent="0" algn="ctr">
              <a:buNone/>
              <a:defRPr sz="2041"/>
            </a:lvl3pPr>
            <a:lvl4pPr marL="1555120" indent="0" algn="ctr">
              <a:buNone/>
              <a:defRPr sz="1814"/>
            </a:lvl4pPr>
            <a:lvl5pPr marL="2073493" indent="0" algn="ctr">
              <a:buNone/>
              <a:defRPr sz="1814"/>
            </a:lvl5pPr>
            <a:lvl6pPr marL="2591867" indent="0" algn="ctr">
              <a:buNone/>
              <a:defRPr sz="1814"/>
            </a:lvl6pPr>
            <a:lvl7pPr marL="3110240" indent="0" algn="ctr">
              <a:buNone/>
              <a:defRPr sz="1814"/>
            </a:lvl7pPr>
            <a:lvl8pPr marL="3628614" indent="0" algn="ctr">
              <a:buNone/>
              <a:defRPr sz="1814"/>
            </a:lvl8pPr>
            <a:lvl9pPr marL="4146987" indent="0" algn="ctr">
              <a:buNone/>
              <a:defRPr sz="181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27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81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4840" y="413978"/>
            <a:ext cx="2445082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592" y="413978"/>
            <a:ext cx="7193504" cy="65894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6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849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686" y="1938496"/>
            <a:ext cx="9780330" cy="3234423"/>
          </a:xfrm>
        </p:spPr>
        <p:txBody>
          <a:bodyPr anchor="b"/>
          <a:lstStyle>
            <a:lvl1pPr>
              <a:defRPr sz="68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686" y="5203518"/>
            <a:ext cx="9780330" cy="1700906"/>
          </a:xfrm>
        </p:spPr>
        <p:txBody>
          <a:bodyPr/>
          <a:lstStyle>
            <a:lvl1pPr marL="0" indent="0">
              <a:buNone/>
              <a:defRPr sz="2721">
                <a:solidFill>
                  <a:schemeClr val="tx1"/>
                </a:solidFill>
              </a:defRPr>
            </a:lvl1pPr>
            <a:lvl2pPr marL="51837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2pPr>
            <a:lvl3pPr marL="1036747" indent="0">
              <a:buNone/>
              <a:defRPr sz="2041">
                <a:solidFill>
                  <a:schemeClr val="tx1">
                    <a:tint val="75000"/>
                  </a:schemeClr>
                </a:solidFill>
              </a:defRPr>
            </a:lvl3pPr>
            <a:lvl4pPr marL="155512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4pPr>
            <a:lvl5pPr marL="2073493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5pPr>
            <a:lvl6pPr marL="2591867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6pPr>
            <a:lvl7pPr marL="311024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7pPr>
            <a:lvl8pPr marL="3628614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8pPr>
            <a:lvl9pPr marL="4146987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23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592" y="2069887"/>
            <a:ext cx="4819293" cy="4933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628" y="2069887"/>
            <a:ext cx="4819293" cy="4933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919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8" y="413979"/>
            <a:ext cx="9780330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70" y="1906097"/>
            <a:ext cx="4797145" cy="934148"/>
          </a:xfrm>
        </p:spPr>
        <p:txBody>
          <a:bodyPr anchor="b"/>
          <a:lstStyle>
            <a:lvl1pPr marL="0" indent="0">
              <a:buNone/>
              <a:defRPr sz="2721" b="1"/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070" y="2840245"/>
            <a:ext cx="4797145" cy="4177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0629" y="1906097"/>
            <a:ext cx="4820770" cy="934148"/>
          </a:xfrm>
        </p:spPr>
        <p:txBody>
          <a:bodyPr anchor="b"/>
          <a:lstStyle>
            <a:lvl1pPr marL="0" indent="0">
              <a:buNone/>
              <a:defRPr sz="2721" b="1"/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0629" y="2840245"/>
            <a:ext cx="4820770" cy="4177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0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4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7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518372"/>
            <a:ext cx="3657288" cy="1814301"/>
          </a:xfrm>
        </p:spPr>
        <p:txBody>
          <a:bodyPr anchor="b"/>
          <a:lstStyle>
            <a:lvl1pPr>
              <a:defRPr sz="36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770" y="1119540"/>
            <a:ext cx="5740628" cy="5525698"/>
          </a:xfrm>
        </p:spPr>
        <p:txBody>
          <a:bodyPr/>
          <a:lstStyle>
            <a:lvl1pPr>
              <a:defRPr sz="3628"/>
            </a:lvl1pPr>
            <a:lvl2pPr>
              <a:defRPr sz="3175"/>
            </a:lvl2pPr>
            <a:lvl3pPr>
              <a:defRPr sz="2721"/>
            </a:lvl3pPr>
            <a:lvl4pPr>
              <a:defRPr sz="2268"/>
            </a:lvl4pPr>
            <a:lvl5pPr>
              <a:defRPr sz="2268"/>
            </a:lvl5pPr>
            <a:lvl6pPr>
              <a:defRPr sz="2268"/>
            </a:lvl6pPr>
            <a:lvl7pPr>
              <a:defRPr sz="2268"/>
            </a:lvl7pPr>
            <a:lvl8pPr>
              <a:defRPr sz="2268"/>
            </a:lvl8pPr>
            <a:lvl9pPr>
              <a:defRPr sz="226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2332673"/>
            <a:ext cx="3657288" cy="4321564"/>
          </a:xfrm>
        </p:spPr>
        <p:txBody>
          <a:bodyPr/>
          <a:lstStyle>
            <a:lvl1pPr marL="0" indent="0">
              <a:buNone/>
              <a:defRPr sz="1814"/>
            </a:lvl1pPr>
            <a:lvl2pPr marL="518373" indent="0">
              <a:buNone/>
              <a:defRPr sz="1587"/>
            </a:lvl2pPr>
            <a:lvl3pPr marL="1036747" indent="0">
              <a:buNone/>
              <a:defRPr sz="1361"/>
            </a:lvl3pPr>
            <a:lvl4pPr marL="1555120" indent="0">
              <a:buNone/>
              <a:defRPr sz="1134"/>
            </a:lvl4pPr>
            <a:lvl5pPr marL="2073493" indent="0">
              <a:buNone/>
              <a:defRPr sz="1134"/>
            </a:lvl5pPr>
            <a:lvl6pPr marL="2591867" indent="0">
              <a:buNone/>
              <a:defRPr sz="1134"/>
            </a:lvl6pPr>
            <a:lvl7pPr marL="3110240" indent="0">
              <a:buNone/>
              <a:defRPr sz="1134"/>
            </a:lvl7pPr>
            <a:lvl8pPr marL="3628614" indent="0">
              <a:buNone/>
              <a:defRPr sz="1134"/>
            </a:lvl8pPr>
            <a:lvl9pPr marL="4146987" indent="0">
              <a:buNone/>
              <a:defRPr sz="113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81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518372"/>
            <a:ext cx="3657288" cy="1814301"/>
          </a:xfrm>
        </p:spPr>
        <p:txBody>
          <a:bodyPr anchor="b"/>
          <a:lstStyle>
            <a:lvl1pPr>
              <a:defRPr sz="36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20770" y="1119540"/>
            <a:ext cx="5740628" cy="5525698"/>
          </a:xfrm>
        </p:spPr>
        <p:txBody>
          <a:bodyPr anchor="t"/>
          <a:lstStyle>
            <a:lvl1pPr marL="0" indent="0">
              <a:buNone/>
              <a:defRPr sz="3628"/>
            </a:lvl1pPr>
            <a:lvl2pPr marL="518373" indent="0">
              <a:buNone/>
              <a:defRPr sz="3175"/>
            </a:lvl2pPr>
            <a:lvl3pPr marL="1036747" indent="0">
              <a:buNone/>
              <a:defRPr sz="2721"/>
            </a:lvl3pPr>
            <a:lvl4pPr marL="1555120" indent="0">
              <a:buNone/>
              <a:defRPr sz="2268"/>
            </a:lvl4pPr>
            <a:lvl5pPr marL="2073493" indent="0">
              <a:buNone/>
              <a:defRPr sz="2268"/>
            </a:lvl5pPr>
            <a:lvl6pPr marL="2591867" indent="0">
              <a:buNone/>
              <a:defRPr sz="2268"/>
            </a:lvl6pPr>
            <a:lvl7pPr marL="3110240" indent="0">
              <a:buNone/>
              <a:defRPr sz="2268"/>
            </a:lvl7pPr>
            <a:lvl8pPr marL="3628614" indent="0">
              <a:buNone/>
              <a:defRPr sz="2268"/>
            </a:lvl8pPr>
            <a:lvl9pPr marL="4146987" indent="0">
              <a:buNone/>
              <a:defRPr sz="226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2332673"/>
            <a:ext cx="3657288" cy="4321564"/>
          </a:xfrm>
        </p:spPr>
        <p:txBody>
          <a:bodyPr/>
          <a:lstStyle>
            <a:lvl1pPr marL="0" indent="0">
              <a:buNone/>
              <a:defRPr sz="1814"/>
            </a:lvl1pPr>
            <a:lvl2pPr marL="518373" indent="0">
              <a:buNone/>
              <a:defRPr sz="1587"/>
            </a:lvl2pPr>
            <a:lvl3pPr marL="1036747" indent="0">
              <a:buNone/>
              <a:defRPr sz="1361"/>
            </a:lvl3pPr>
            <a:lvl4pPr marL="1555120" indent="0">
              <a:buNone/>
              <a:defRPr sz="1134"/>
            </a:lvl4pPr>
            <a:lvl5pPr marL="2073493" indent="0">
              <a:buNone/>
              <a:defRPr sz="1134"/>
            </a:lvl5pPr>
            <a:lvl6pPr marL="2591867" indent="0">
              <a:buNone/>
              <a:defRPr sz="1134"/>
            </a:lvl6pPr>
            <a:lvl7pPr marL="3110240" indent="0">
              <a:buNone/>
              <a:defRPr sz="1134"/>
            </a:lvl7pPr>
            <a:lvl8pPr marL="3628614" indent="0">
              <a:buNone/>
              <a:defRPr sz="1134"/>
            </a:lvl8pPr>
            <a:lvl9pPr marL="4146987" indent="0">
              <a:buNone/>
              <a:defRPr sz="113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43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592" y="413979"/>
            <a:ext cx="9780330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592" y="2069887"/>
            <a:ext cx="9780330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592" y="7206808"/>
            <a:ext cx="255139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4BDB1-56FD-4515-9A73-4E4A2E958B1E}" type="datetimeFigureOut">
              <a:rPr lang="en-IN" smtClean="0"/>
              <a:t>24-05-2018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6214" y="7206808"/>
            <a:ext cx="3827086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531" y="7206808"/>
            <a:ext cx="255139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8302-EE84-4B45-A6D6-11A565F373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07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36747" rtl="0" eaLnBrk="1" latinLnBrk="0" hangingPunct="1">
        <a:lnSpc>
          <a:spcPct val="90000"/>
        </a:lnSpc>
        <a:spcBef>
          <a:spcPct val="0"/>
        </a:spcBef>
        <a:buNone/>
        <a:defRPr sz="49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187" indent="-259187" algn="l" defTabSz="1036747" rtl="0" eaLnBrk="1" latinLnBrk="0" hangingPunct="1">
        <a:lnSpc>
          <a:spcPct val="90000"/>
        </a:lnSpc>
        <a:spcBef>
          <a:spcPts val="1134"/>
        </a:spcBef>
        <a:buFont typeface="Arial" panose="020B0604020202020204" pitchFamily="34" charset="0"/>
        <a:buChar char="•"/>
        <a:defRPr sz="3175" kern="1200">
          <a:solidFill>
            <a:schemeClr val="tx1"/>
          </a:solidFill>
          <a:latin typeface="+mn-lt"/>
          <a:ea typeface="+mn-ea"/>
          <a:cs typeface="+mn-cs"/>
        </a:defRPr>
      </a:lvl1pPr>
      <a:lvl2pPr marL="77756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295933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814307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4pPr>
      <a:lvl5pPr marL="233268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5pPr>
      <a:lvl6pPr marL="2851053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6pPr>
      <a:lvl7pPr marL="3369427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7pPr>
      <a:lvl8pPr marL="3887800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8pPr>
      <a:lvl9pPr marL="4406174" indent="-259187" algn="l" defTabSz="1036747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1pPr>
      <a:lvl2pPr marL="518373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1036747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3pPr>
      <a:lvl4pPr marL="1555120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4pPr>
      <a:lvl5pPr marL="2073493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5pPr>
      <a:lvl6pPr marL="2591867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6pPr>
      <a:lvl7pPr marL="3110240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7pPr>
      <a:lvl8pPr marL="3628614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8pPr>
      <a:lvl9pPr marL="4146987" algn="l" defTabSz="1036747" rtl="0" eaLnBrk="1" latinLnBrk="0" hangingPunct="1">
        <a:defRPr sz="20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84DE836E-F82E-48E6-883F-77B4269D8B8F}"/>
              </a:ext>
            </a:extLst>
          </p:cNvPr>
          <p:cNvGrpSpPr/>
          <p:nvPr/>
        </p:nvGrpSpPr>
        <p:grpSpPr>
          <a:xfrm>
            <a:off x="67999" y="79302"/>
            <a:ext cx="11192013" cy="1054104"/>
            <a:chOff x="67999" y="79302"/>
            <a:chExt cx="11192013" cy="105410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BBC55D5-C472-4259-B9E2-8BA3373F6B7C}"/>
                </a:ext>
              </a:extLst>
            </p:cNvPr>
            <p:cNvSpPr/>
            <p:nvPr/>
          </p:nvSpPr>
          <p:spPr>
            <a:xfrm>
              <a:off x="67999" y="79302"/>
              <a:ext cx="11192013" cy="1054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D041475-7F42-4D3C-BA3B-95D5855F3621}"/>
                </a:ext>
              </a:extLst>
            </p:cNvPr>
            <p:cNvSpPr txBox="1"/>
            <p:nvPr/>
          </p:nvSpPr>
          <p:spPr>
            <a:xfrm>
              <a:off x="1224362" y="124846"/>
              <a:ext cx="98414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b="1" dirty="0">
                  <a:solidFill>
                    <a:srgbClr val="C00000"/>
                  </a:solidFill>
                  <a:latin typeface="+mj-lt"/>
                  <a:cs typeface="Times New Roman" panose="02020603050405020304" pitchFamily="18" charset="0"/>
                </a:rPr>
                <a:t>Radiation hardness investigation of thin and low resistivity bulk Si detectors</a:t>
              </a:r>
            </a:p>
            <a:p>
              <a:pPr algn="ctr"/>
              <a:r>
                <a:rPr lang="en-US" sz="1600" b="1" u="sng" dirty="0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G</a:t>
              </a:r>
              <a:r>
                <a:rPr lang="en-IN" sz="1600" b="1" u="sng" dirty="0" err="1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eetika</a:t>
              </a:r>
              <a:r>
                <a:rPr lang="en-IN" sz="1600" b="1" u="sng" dirty="0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 Jain</a:t>
              </a:r>
              <a:r>
                <a:rPr lang="en-IN" sz="1600" b="1" dirty="0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, Surabhi Sharma, </a:t>
              </a:r>
              <a:r>
                <a:rPr lang="en-IN" sz="1600" b="1" dirty="0" err="1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Chakresh</a:t>
              </a:r>
              <a:r>
                <a:rPr lang="en-IN" sz="1600" b="1" dirty="0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 Jain, Ashutosh Bhardwaj, Kirti Ranjan</a:t>
              </a:r>
            </a:p>
            <a:p>
              <a:pPr algn="ctr"/>
              <a:r>
                <a:rPr lang="en-IN" sz="1600" b="1" dirty="0">
                  <a:solidFill>
                    <a:srgbClr val="00B050"/>
                  </a:solidFill>
                  <a:latin typeface="+mj-lt"/>
                  <a:cs typeface="Times New Roman" panose="02020603050405020304" pitchFamily="18" charset="0"/>
                </a:rPr>
                <a:t>Centre for Detector &amp; Related Software Technology, Department of Physics &amp; Astrophysics, University of Delhi, INDIA</a:t>
              </a:r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758E138A-56A1-412C-A95A-075524CD3457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9883" y="172290"/>
              <a:ext cx="975708" cy="837131"/>
            </a:xfrm>
            <a:prstGeom prst="rect">
              <a:avLst/>
            </a:prstGeom>
            <a:ln>
              <a:noFill/>
            </a:ln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8A5ACBA-FE77-4E13-99DB-2D1BDB45EE75}"/>
                  </a:ext>
                </a:extLst>
              </p:cNvPr>
              <p:cNvSpPr/>
              <p:nvPr/>
            </p:nvSpPr>
            <p:spPr>
              <a:xfrm>
                <a:off x="129992" y="1284364"/>
                <a:ext cx="8502564" cy="1446550"/>
              </a:xfrm>
              <a:prstGeom prst="rect">
                <a:avLst/>
              </a:prstGeom>
              <a:ln w="381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/>
                <a:r>
                  <a:rPr lang="en-IN" b="1" u="sng" dirty="0">
                    <a:solidFill>
                      <a:srgbClr val="FFC000"/>
                    </a:solidFill>
                  </a:rPr>
                  <a:t>Motivation for Study</a:t>
                </a:r>
                <a:r>
                  <a:rPr lang="en-IN" b="1" dirty="0">
                    <a:solidFill>
                      <a:schemeClr val="accent4">
                        <a:lumMod val="50000"/>
                      </a:schemeClr>
                    </a:solidFill>
                  </a:rPr>
                  <a:t>:</a:t>
                </a:r>
                <a:r>
                  <a:rPr lang="en-IN" b="1" dirty="0"/>
                  <a:t> </a:t>
                </a:r>
                <a:r>
                  <a:rPr lang="en-IN" dirty="0"/>
                  <a:t>Si detectors placed close to particle collision point</a:t>
                </a:r>
              </a:p>
              <a:p>
                <a:pPr algn="just"/>
                <a:r>
                  <a:rPr lang="en-IN" dirty="0">
                    <a:sym typeface="Wingdings" panose="05000000000000000000" pitchFamily="2" charset="2"/>
                  </a:rPr>
                  <a:t> Damage to charge collection properties by harsh radiation environment</a:t>
                </a:r>
              </a:p>
              <a:p>
                <a:pPr algn="just"/>
                <a:endParaRPr lang="en-US" sz="700" dirty="0">
                  <a:sym typeface="Wingdings" panose="05000000000000000000" pitchFamily="2" charset="2"/>
                </a:endParaRPr>
              </a:p>
              <a:p>
                <a:pPr algn="just"/>
                <a:r>
                  <a:rPr lang="en-US" b="1" dirty="0">
                    <a:solidFill>
                      <a:srgbClr val="FF0000"/>
                    </a:solidFill>
                  </a:rPr>
                  <a:t>Development of new Si detector technology mandatory!!</a:t>
                </a:r>
              </a:p>
              <a:p>
                <a:pPr algn="just"/>
                <a:endParaRPr lang="en-IN" sz="700" b="1" u="sng" dirty="0">
                  <a:solidFill>
                    <a:srgbClr val="00B050"/>
                  </a:solidFill>
                </a:endParaRPr>
              </a:p>
              <a:p>
                <a:pPr algn="just"/>
                <a:r>
                  <a:rPr lang="en-IN" b="1" dirty="0">
                    <a:solidFill>
                      <a:srgbClr val="00B050"/>
                    </a:solidFill>
                  </a:rPr>
                  <a:t>Possible candidate: </a:t>
                </a:r>
                <a:r>
                  <a:rPr lang="en-US" b="1" u="sng" dirty="0"/>
                  <a:t>Low resistivity or High bulk doping concentration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u="sng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u="sng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u="sng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b="1" u="sng" dirty="0"/>
                  <a:t>) Si substrate</a:t>
                </a:r>
              </a:p>
              <a:p>
                <a:pPr algn="just"/>
                <a:endParaRPr lang="en-US" sz="2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8A5ACBA-FE77-4E13-99DB-2D1BDB45EE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92" y="1284364"/>
                <a:ext cx="8502564" cy="1446550"/>
              </a:xfrm>
              <a:prstGeom prst="rect">
                <a:avLst/>
              </a:prstGeom>
              <a:blipFill>
                <a:blip r:embed="rId3"/>
                <a:stretch>
                  <a:fillRect l="-357" t="-1235" b="-2469"/>
                </a:stretch>
              </a:blipFill>
              <a:ln w="38100"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F977BF14-009F-40F6-A524-C5968FFA5F33}"/>
              </a:ext>
            </a:extLst>
          </p:cNvPr>
          <p:cNvSpPr/>
          <p:nvPr/>
        </p:nvSpPr>
        <p:spPr>
          <a:xfrm>
            <a:off x="2665297" y="3212574"/>
            <a:ext cx="5993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u="sng" dirty="0"/>
              <a:t>Investigation Technique Used</a:t>
            </a:r>
            <a:r>
              <a:rPr lang="en-IN" b="1" dirty="0"/>
              <a:t>: </a:t>
            </a:r>
            <a:r>
              <a:rPr lang="en-US" dirty="0"/>
              <a:t>TCAD Silvaco Simulation Tool!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B6C683-3723-4A76-A523-7445BA47FFBB}"/>
              </a:ext>
            </a:extLst>
          </p:cNvPr>
          <p:cNvSpPr/>
          <p:nvPr/>
        </p:nvSpPr>
        <p:spPr>
          <a:xfrm>
            <a:off x="2743200" y="3751558"/>
            <a:ext cx="5873857" cy="150810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Non-Irradiated</a:t>
            </a:r>
            <a:r>
              <a:rPr lang="en-US" u="sng" dirty="0">
                <a:solidFill>
                  <a:srgbClr val="0070C0"/>
                </a:solidFill>
              </a:rPr>
              <a:t> </a:t>
            </a:r>
            <a:r>
              <a:rPr lang="en-US" u="sng" dirty="0" err="1">
                <a:solidFill>
                  <a:srgbClr val="0070C0"/>
                </a:solidFill>
              </a:rPr>
              <a:t>Behaviour</a:t>
            </a:r>
            <a:r>
              <a:rPr lang="en-US" u="sng" dirty="0">
                <a:solidFill>
                  <a:srgbClr val="0070C0"/>
                </a:solidFill>
              </a:rPr>
              <a:t> of low </a:t>
            </a:r>
            <a:r>
              <a:rPr lang="en-US" u="sng" dirty="0" err="1">
                <a:solidFill>
                  <a:srgbClr val="0070C0"/>
                </a:solidFill>
              </a:rPr>
              <a:t>resisitivity</a:t>
            </a:r>
            <a:r>
              <a:rPr lang="en-US" u="sng" dirty="0">
                <a:solidFill>
                  <a:srgbClr val="0070C0"/>
                </a:solidFill>
              </a:rPr>
              <a:t> substrate</a:t>
            </a:r>
          </a:p>
          <a:p>
            <a:pPr algn="just"/>
            <a:r>
              <a:rPr lang="en-US" dirty="0"/>
              <a:t>High charge collection  observed at large </a:t>
            </a:r>
            <a:r>
              <a:rPr lang="en-US" i="1" dirty="0" err="1"/>
              <a:t>N</a:t>
            </a:r>
            <a:r>
              <a:rPr lang="en-US" i="1" baseline="-25000" dirty="0" err="1"/>
              <a:t>b</a:t>
            </a:r>
            <a:r>
              <a:rPr lang="en-US" dirty="0"/>
              <a:t> after a certain applied bias voltage.</a:t>
            </a:r>
          </a:p>
          <a:p>
            <a:pPr algn="just"/>
            <a:r>
              <a:rPr lang="en-US" b="1" dirty="0"/>
              <a:t>Reason:</a:t>
            </a:r>
            <a:r>
              <a:rPr lang="en-US" dirty="0"/>
              <a:t> </a:t>
            </a:r>
            <a:r>
              <a:rPr lang="en-US" dirty="0" err="1"/>
              <a:t>E.field</a:t>
            </a:r>
            <a:r>
              <a:rPr lang="en-US" dirty="0"/>
              <a:t> peaks at frontside due to stronger PN junction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leads to charge multiplication, thereby high CC.</a:t>
            </a:r>
          </a:p>
          <a:p>
            <a:pPr algn="just"/>
            <a:endParaRPr lang="en-US" sz="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B69536-B1B9-4EF6-883C-46727CEA632A}"/>
              </a:ext>
            </a:extLst>
          </p:cNvPr>
          <p:cNvSpPr/>
          <p:nvPr/>
        </p:nvSpPr>
        <p:spPr>
          <a:xfrm>
            <a:off x="2763953" y="6062992"/>
            <a:ext cx="5837606" cy="150810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Irradiated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Behaviour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of low </a:t>
            </a:r>
            <a:r>
              <a:rPr lang="en-US" u="sng" dirty="0" err="1">
                <a:solidFill>
                  <a:schemeClr val="accent2">
                    <a:lumMod val="75000"/>
                  </a:schemeClr>
                </a:solidFill>
              </a:rPr>
              <a:t>resisitivity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 substrate</a:t>
            </a:r>
          </a:p>
          <a:p>
            <a:pPr algn="just"/>
            <a:r>
              <a:rPr lang="en-US" altLang="en-US" dirty="0">
                <a:solidFill>
                  <a:schemeClr val="tx1"/>
                </a:solidFill>
              </a:rPr>
              <a:t>CC decreases with fluence but with a characteristic peak in CC before gradually decreasing. This is an observed characteristic for low resistivity substrates – </a:t>
            </a:r>
            <a:r>
              <a:rPr lang="en-US" altLang="en-US" dirty="0" err="1">
                <a:solidFill>
                  <a:schemeClr val="tx1"/>
                </a:solidFill>
              </a:rPr>
              <a:t>eg</a:t>
            </a:r>
            <a:r>
              <a:rPr lang="en-US" altLang="en-US" dirty="0">
                <a:solidFill>
                  <a:schemeClr val="tx1"/>
                </a:solidFill>
              </a:rPr>
              <a:t>. HVCMOS.</a:t>
            </a:r>
          </a:p>
          <a:p>
            <a:pPr algn="just"/>
            <a:r>
              <a:rPr lang="en-US" altLang="en-US" b="1" dirty="0">
                <a:solidFill>
                  <a:schemeClr val="tx1"/>
                </a:solidFill>
              </a:rPr>
              <a:t>RADIATION HARDER THAN HIGH RESISTIVITY SUBSTRATE!*</a:t>
            </a:r>
          </a:p>
          <a:p>
            <a:pPr algn="just"/>
            <a:endParaRPr lang="en-US" altLang="en-US" sz="200" dirty="0">
              <a:solidFill>
                <a:schemeClr val="tx1"/>
              </a:solidFill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85505694-0726-4933-8055-7B4F7980B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4599" y="5643921"/>
            <a:ext cx="1658720" cy="19874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C5D2461-A404-40C9-83FA-43E4E16081F3}"/>
                  </a:ext>
                </a:extLst>
              </p:cNvPr>
              <p:cNvSpPr txBox="1"/>
              <p:nvPr/>
            </p:nvSpPr>
            <p:spPr>
              <a:xfrm>
                <a:off x="2780141" y="5628376"/>
                <a:ext cx="34983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</a:rPr>
                  <a:t>For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N</a:t>
                </a:r>
                <a:r>
                  <a:rPr lang="en-US" sz="1400" b="1" baseline="-25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3 x 10</a:t>
                </a:r>
                <a:r>
                  <a:rPr lang="en-US" sz="1400" b="1" baseline="30000" dirty="0">
                    <a:solidFill>
                      <a:srgbClr val="FF0000"/>
                    </a:solidFill>
                  </a:rPr>
                  <a:t>14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cm</a:t>
                </a:r>
                <a:r>
                  <a:rPr lang="en-US" sz="1400" b="1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400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resistivity = 44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</m:oMath>
                </a14:m>
                <a:r>
                  <a:rPr lang="en-IN" sz="1400" b="1" dirty="0">
                    <a:solidFill>
                      <a:srgbClr val="FF0000"/>
                    </a:solidFill>
                  </a:rPr>
                  <a:t>.cm</a:t>
                </a: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C5D2461-A404-40C9-83FA-43E4E1608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141" y="5628376"/>
                <a:ext cx="3498330" cy="307777"/>
              </a:xfrm>
              <a:prstGeom prst="rect">
                <a:avLst/>
              </a:prstGeom>
              <a:blipFill>
                <a:blip r:embed="rId5"/>
                <a:stretch>
                  <a:fillRect l="-523" t="-1961" b="-215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9BC416D6-9BA9-4C9F-A18F-EFE0E489958C}"/>
              </a:ext>
            </a:extLst>
          </p:cNvPr>
          <p:cNvGrpSpPr/>
          <p:nvPr/>
        </p:nvGrpSpPr>
        <p:grpSpPr>
          <a:xfrm>
            <a:off x="8656816" y="1222303"/>
            <a:ext cx="2568804" cy="1832104"/>
            <a:chOff x="8656816" y="1284295"/>
            <a:chExt cx="2568804" cy="1832104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C69F55A-480B-4834-9D8A-84A658FCFA83}"/>
                </a:ext>
              </a:extLst>
            </p:cNvPr>
            <p:cNvGrpSpPr/>
            <p:nvPr/>
          </p:nvGrpSpPr>
          <p:grpSpPr>
            <a:xfrm>
              <a:off x="8795316" y="1284295"/>
              <a:ext cx="2430304" cy="1658779"/>
              <a:chOff x="8795316" y="1284295"/>
              <a:chExt cx="2430304" cy="1658779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59A9E152-70A0-4B59-8AC9-B2299D00B1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95316" y="1284295"/>
                <a:ext cx="2430304" cy="16587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0201F6A5-F9B9-46AE-8E6F-4F1F1B8563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78705" y="1717731"/>
                <a:ext cx="0" cy="839489"/>
              </a:xfrm>
              <a:prstGeom prst="straightConnector1">
                <a:avLst/>
              </a:prstGeom>
              <a:ln w="38100">
                <a:headEnd type="triangl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4DF1BA6-A874-4B03-B565-A8DB0820A205}"/>
                </a:ext>
              </a:extLst>
            </p:cNvPr>
            <p:cNvSpPr txBox="1"/>
            <p:nvPr/>
          </p:nvSpPr>
          <p:spPr>
            <a:xfrm>
              <a:off x="9701938" y="2839400"/>
              <a:ext cx="67839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Fluence</a:t>
              </a:r>
              <a:endParaRPr lang="en-IN" sz="1200" b="1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B35DD78-9C6E-4083-BA18-474D3B33D265}"/>
                </a:ext>
              </a:extLst>
            </p:cNvPr>
            <p:cNvSpPr txBox="1"/>
            <p:nvPr/>
          </p:nvSpPr>
          <p:spPr>
            <a:xfrm rot="16200000">
              <a:off x="8062839" y="1966990"/>
              <a:ext cx="14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Charge Collected (e)</a:t>
              </a:r>
              <a:endParaRPr lang="en-IN" sz="1200" b="1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8ECFCD0-0734-416F-8CDD-E325D08A38D6}"/>
              </a:ext>
            </a:extLst>
          </p:cNvPr>
          <p:cNvGrpSpPr/>
          <p:nvPr/>
        </p:nvGrpSpPr>
        <p:grpSpPr>
          <a:xfrm>
            <a:off x="-24006" y="3426175"/>
            <a:ext cx="2568803" cy="2151801"/>
            <a:chOff x="-24006" y="3426175"/>
            <a:chExt cx="2568803" cy="215180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D8B043B-8577-471B-B175-7D77F162E50E}"/>
                </a:ext>
              </a:extLst>
            </p:cNvPr>
            <p:cNvGrpSpPr/>
            <p:nvPr/>
          </p:nvGrpSpPr>
          <p:grpSpPr>
            <a:xfrm>
              <a:off x="76715" y="3426175"/>
              <a:ext cx="2468082" cy="1962703"/>
              <a:chOff x="76715" y="3178207"/>
              <a:chExt cx="2468082" cy="1962703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A6E2D5D0-6455-49A9-A87C-9C6C8682C0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4493" y="3482131"/>
                <a:ext cx="2430304" cy="16587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D2E6597F-DEF2-4A6F-9EB2-507D5B5EB35A}"/>
                      </a:ext>
                    </a:extLst>
                  </p:cNvPr>
                  <p:cNvSpPr txBox="1"/>
                  <p:nvPr/>
                </p:nvSpPr>
                <p:spPr>
                  <a:xfrm>
                    <a:off x="76715" y="3178207"/>
                    <a:ext cx="130458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>
                        <a:solidFill>
                          <a:srgbClr val="FF0000"/>
                        </a:solidFill>
                      </a:rPr>
                      <a:t>For d = 100 </a:t>
                    </a:r>
                    <a14:m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oMath>
                    </a14:m>
                    <a:r>
                      <a:rPr lang="en-IN" sz="1400" b="1" dirty="0">
                        <a:solidFill>
                          <a:srgbClr val="FF0000"/>
                        </a:solidFill>
                      </a:rPr>
                      <a:t>m</a:t>
                    </a:r>
                  </a:p>
                </p:txBody>
              </p:sp>
            </mc:Choice>
            <mc:Fallback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D2E6597F-DEF2-4A6F-9EB2-507D5B5EB35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5" y="3178207"/>
                    <a:ext cx="1304588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402" t="-3922" r="-467"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I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3F39D827-B06E-4A8A-BBDE-26AC6CD3FB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99655" y="3828078"/>
                <a:ext cx="0" cy="97639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86A85F5-369C-4032-A4A6-769E775DE71C}"/>
                </a:ext>
              </a:extLst>
            </p:cNvPr>
            <p:cNvSpPr txBox="1"/>
            <p:nvPr/>
          </p:nvSpPr>
          <p:spPr>
            <a:xfrm>
              <a:off x="943954" y="5300977"/>
              <a:ext cx="66652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Voltage</a:t>
              </a:r>
              <a:endParaRPr lang="en-IN" sz="1200" b="1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D26580C-176E-4B56-B444-A77754693F84}"/>
                </a:ext>
              </a:extLst>
            </p:cNvPr>
            <p:cNvSpPr txBox="1"/>
            <p:nvPr/>
          </p:nvSpPr>
          <p:spPr>
            <a:xfrm rot="16200000">
              <a:off x="-617983" y="4411673"/>
              <a:ext cx="14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Charge Collected (e)</a:t>
              </a:r>
              <a:endParaRPr lang="en-IN" sz="1200" b="1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9FC43E0-9997-42DC-A965-055FE662F2AE}"/>
              </a:ext>
            </a:extLst>
          </p:cNvPr>
          <p:cNvGrpSpPr/>
          <p:nvPr/>
        </p:nvGrpSpPr>
        <p:grpSpPr>
          <a:xfrm>
            <a:off x="-57585" y="5671004"/>
            <a:ext cx="2602382" cy="2100584"/>
            <a:chOff x="-57585" y="5671004"/>
            <a:chExt cx="2602382" cy="2100584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A1793BA-FAAC-4681-A90A-78FF581CA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4493" y="5938621"/>
              <a:ext cx="2430304" cy="165877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723049B2-E11A-48FF-918A-CC2465264C4C}"/>
                </a:ext>
              </a:extLst>
            </p:cNvPr>
            <p:cNvGrpSpPr/>
            <p:nvPr/>
          </p:nvGrpSpPr>
          <p:grpSpPr>
            <a:xfrm>
              <a:off x="569976" y="5671004"/>
              <a:ext cx="1622653" cy="401474"/>
              <a:chOff x="490780" y="5317403"/>
              <a:chExt cx="1622653" cy="401474"/>
            </a:xfrm>
          </p:grpSpPr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E40EC9B9-EA1B-4C34-BB32-164E8FC7A9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0780" y="5317403"/>
                <a:ext cx="1069378" cy="401474"/>
              </a:xfrm>
              <a:prstGeom prst="straightConnector1">
                <a:avLst/>
              </a:prstGeom>
              <a:ln w="38100">
                <a:headEnd type="triangl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4074B85A-03F8-47AF-9012-568FFDEFB2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60158" y="5410391"/>
                <a:ext cx="206649" cy="30848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1F4B149F-D027-4813-80D5-0017E065B0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66807" y="5428661"/>
                <a:ext cx="346626" cy="135973"/>
              </a:xfrm>
              <a:prstGeom prst="straightConnector1">
                <a:avLst/>
              </a:prstGeom>
              <a:ln w="38100">
                <a:headEnd type="triangl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D0E793-5CE7-4349-A693-B0B6E2457417}"/>
                </a:ext>
              </a:extLst>
            </p:cNvPr>
            <p:cNvSpPr txBox="1"/>
            <p:nvPr/>
          </p:nvSpPr>
          <p:spPr>
            <a:xfrm>
              <a:off x="943955" y="7494589"/>
              <a:ext cx="67839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Fluence</a:t>
              </a:r>
              <a:endParaRPr lang="en-IN" sz="1200" b="1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43768EC-8A2C-42CD-8759-C525581E7E38}"/>
                </a:ext>
              </a:extLst>
            </p:cNvPr>
            <p:cNvSpPr txBox="1"/>
            <p:nvPr/>
          </p:nvSpPr>
          <p:spPr>
            <a:xfrm rot="16200000">
              <a:off x="-651562" y="6609848"/>
              <a:ext cx="14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Charge Collected (e)</a:t>
              </a:r>
              <a:endParaRPr lang="en-IN" sz="1200" b="1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7D14EB6-F14C-4CA7-8338-5844C6D12E03}"/>
              </a:ext>
            </a:extLst>
          </p:cNvPr>
          <p:cNvGrpSpPr/>
          <p:nvPr/>
        </p:nvGrpSpPr>
        <p:grpSpPr>
          <a:xfrm>
            <a:off x="8653537" y="3412519"/>
            <a:ext cx="2624065" cy="2138614"/>
            <a:chOff x="8653537" y="3412519"/>
            <a:chExt cx="2624065" cy="213861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734D13C-93FF-435B-B65F-BD5BC112766C}"/>
                </a:ext>
              </a:extLst>
            </p:cNvPr>
            <p:cNvGrpSpPr/>
            <p:nvPr/>
          </p:nvGrpSpPr>
          <p:grpSpPr>
            <a:xfrm>
              <a:off x="8826312" y="3412519"/>
              <a:ext cx="2451290" cy="1952839"/>
              <a:chOff x="8795316" y="3164551"/>
              <a:chExt cx="2451290" cy="1952839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37C5DB2-8E30-49D7-9A77-3C2415FC03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95316" y="3458611"/>
                <a:ext cx="2430304" cy="16587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AE0698-E41A-44C4-A4B3-3E19E2B3850B}"/>
                  </a:ext>
                </a:extLst>
              </p:cNvPr>
              <p:cNvSpPr txBox="1"/>
              <p:nvPr/>
            </p:nvSpPr>
            <p:spPr>
              <a:xfrm>
                <a:off x="10435871" y="3164551"/>
                <a:ext cx="8107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</a:rPr>
                  <a:t>At 500 V</a:t>
                </a:r>
                <a:endParaRPr lang="en-IN" sz="1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E2B0D1BA-8259-448A-BB16-FA632FEFFD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05994" y="3998564"/>
                <a:ext cx="0" cy="43395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440DE7F-5A13-4355-9668-C3F806ED2258}"/>
                </a:ext>
              </a:extLst>
            </p:cNvPr>
            <p:cNvSpPr txBox="1"/>
            <p:nvPr/>
          </p:nvSpPr>
          <p:spPr>
            <a:xfrm>
              <a:off x="9006279" y="5274134"/>
              <a:ext cx="211134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Distance along detector depth</a:t>
              </a:r>
              <a:endParaRPr lang="en-IN" sz="1200" b="1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75CD059-B762-4BC9-BA97-96C779F9D867}"/>
                </a:ext>
              </a:extLst>
            </p:cNvPr>
            <p:cNvSpPr txBox="1"/>
            <p:nvPr/>
          </p:nvSpPr>
          <p:spPr>
            <a:xfrm rot="16200000">
              <a:off x="8013747" y="4393544"/>
              <a:ext cx="155658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Electric Field (V.cm</a:t>
              </a:r>
              <a:r>
                <a:rPr lang="en-US" sz="1200" b="1" baseline="30000" dirty="0"/>
                <a:t>-1</a:t>
              </a:r>
              <a:r>
                <a:rPr lang="en-US" sz="1200" b="1" dirty="0"/>
                <a:t>)</a:t>
              </a:r>
              <a:endParaRPr lang="en-IN" sz="12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60F1E99-4176-4FD2-9235-9B6DA8C87F82}"/>
                  </a:ext>
                </a:extLst>
              </p:cNvPr>
              <p:cNvSpPr txBox="1"/>
              <p:nvPr/>
            </p:nvSpPr>
            <p:spPr>
              <a:xfrm>
                <a:off x="5058838" y="2746630"/>
                <a:ext cx="35848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rgbClr val="FF0000"/>
                    </a:solidFill>
                  </a:rPr>
                  <a:t>For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N</a:t>
                </a:r>
                <a:r>
                  <a:rPr lang="en-US" sz="1400" b="1" baseline="-25000" dirty="0" err="1">
                    <a:solidFill>
                      <a:srgbClr val="FF0000"/>
                    </a:solidFill>
                  </a:rPr>
                  <a:t>b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1 x 10</a:t>
                </a:r>
                <a:r>
                  <a:rPr lang="en-US" sz="1400" b="1" baseline="30000" dirty="0">
                    <a:solidFill>
                      <a:srgbClr val="FF0000"/>
                    </a:solidFill>
                  </a:rPr>
                  <a:t>12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cm</a:t>
                </a:r>
                <a:r>
                  <a:rPr lang="en-US" sz="1400" b="1" baseline="30000" dirty="0">
                    <a:solidFill>
                      <a:srgbClr val="FF0000"/>
                    </a:solidFill>
                  </a:rPr>
                  <a:t>-3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1400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resistivity = 13 k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Ω</m:t>
                    </m:r>
                  </m:oMath>
                </a14:m>
                <a:r>
                  <a:rPr lang="en-IN" sz="1400" b="1" dirty="0">
                    <a:solidFill>
                      <a:srgbClr val="FF0000"/>
                    </a:solidFill>
                  </a:rPr>
                  <a:t>.cm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60F1E99-4176-4FD2-9235-9B6DA8C87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838" y="2746630"/>
                <a:ext cx="3584892" cy="307777"/>
              </a:xfrm>
              <a:prstGeom prst="rect">
                <a:avLst/>
              </a:prstGeom>
              <a:blipFill>
                <a:blip r:embed="rId11"/>
                <a:stretch>
                  <a:fillRect l="-510" t="-4000" b="-22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50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251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Geetika Jain</dc:creator>
  <cp:lastModifiedBy>Geetika Jain</cp:lastModifiedBy>
  <cp:revision>15</cp:revision>
  <dcterms:created xsi:type="dcterms:W3CDTF">2018-05-24T09:24:39Z</dcterms:created>
  <dcterms:modified xsi:type="dcterms:W3CDTF">2018-05-24T14:20:55Z</dcterms:modified>
</cp:coreProperties>
</file>