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4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3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1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58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7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5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3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53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08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94A8-DD6A-6041-BB98-C20B494CDD90}" type="datetimeFigureOut">
              <a:rPr lang="fr-FR" smtClean="0"/>
              <a:t>24/05/18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2817-543F-6F45-AF08-238C39542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23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7198" y="811367"/>
            <a:ext cx="8398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Giovanni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Calderini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Marco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Bomben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Louis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D’Eramo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Audrey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Ducourthial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Ilaria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Luise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Giovanni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Marchiori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Alvise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Bagolini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Maurizio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Boscardin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Sabina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Ronchin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sz="1400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Nicola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Zorzi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Luciano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Bosisio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Gian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-Franco </a:t>
            </a:r>
            <a:endParaRPr lang="en-US" sz="1400" cap="small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Dalla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betta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,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Nanni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Darbo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Gabriele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Giacomini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Marco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Meschini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Alberto </a:t>
            </a:r>
            <a:r>
              <a:rPr lang="en-US" sz="1400" cap="small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Messineo</a:t>
            </a:r>
            <a:r>
              <a:rPr lang="en-US" sz="1400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en-US" sz="1400" b="0" i="0" cap="small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1153"/>
          <p:cNvSpPr>
            <a:spLocks noChangeArrowheads="1"/>
          </p:cNvSpPr>
          <p:nvPr/>
        </p:nvSpPr>
        <p:spPr bwMode="auto">
          <a:xfrm>
            <a:off x="228600" y="0"/>
            <a:ext cx="7233111" cy="84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328" tIns="51166" rIns="102328" bIns="51166">
            <a:spAutoFit/>
          </a:bodyPr>
          <a:lstStyle>
            <a:lvl1pPr algn="l" defTabSz="847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36588" algn="l" defTabSz="847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70000" algn="l" defTabSz="847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6588" algn="l" defTabSz="847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1588" algn="l" defTabSz="847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98788" defTabSz="847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55988" defTabSz="847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3188" defTabSz="847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0388" defTabSz="847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Active-edge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FBK-INFN-LPNHE thin n-on-p pixel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sensors for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the upgrade of the ATLAS Inner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Tracker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8" name="Image 47" descr="Screen Shot 2018-05-24 at 01.0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2012950"/>
            <a:ext cx="3698875" cy="142010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49" name="ZoneTexte 48"/>
          <p:cNvSpPr txBox="1"/>
          <p:nvPr/>
        </p:nvSpPr>
        <p:spPr>
          <a:xfrm>
            <a:off x="936625" y="1590274"/>
            <a:ext cx="28272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FBK active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edge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6" name="Grouper 85"/>
          <p:cNvGrpSpPr/>
          <p:nvPr/>
        </p:nvGrpSpPr>
        <p:grpSpPr>
          <a:xfrm>
            <a:off x="201365" y="3887026"/>
            <a:ext cx="3575251" cy="2743103"/>
            <a:chOff x="201365" y="3556826"/>
            <a:chExt cx="3575251" cy="2743103"/>
          </a:xfrm>
        </p:grpSpPr>
        <p:sp>
          <p:nvSpPr>
            <p:cNvPr id="67" name="TextBox 153"/>
            <p:cNvSpPr txBox="1"/>
            <p:nvPr/>
          </p:nvSpPr>
          <p:spPr>
            <a:xfrm>
              <a:off x="498700" y="4072724"/>
              <a:ext cx="5095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CLIC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pic>
          <p:nvPicPr>
            <p:cNvPr id="85" name="Image 84" descr="Screen Shot 2018-05-24 at 01.06.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31" y="3821125"/>
              <a:ext cx="2698444" cy="2478804"/>
            </a:xfrm>
            <a:prstGeom prst="rect">
              <a:avLst/>
            </a:prstGeom>
          </p:spPr>
        </p:pic>
        <p:sp>
          <p:nvSpPr>
            <p:cNvPr id="57" name="TextBox 133"/>
            <p:cNvSpPr txBox="1"/>
            <p:nvPr/>
          </p:nvSpPr>
          <p:spPr>
            <a:xfrm>
              <a:off x="201365" y="4736272"/>
              <a:ext cx="98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LPHNE </a:t>
              </a:r>
              <a:r>
                <a:rPr lang="en-US" sz="1200" dirty="0" smtClean="0">
                  <a:solidFill>
                    <a:srgbClr val="FF0000"/>
                  </a:solidFill>
                </a:rPr>
                <a:t>FE-I4 </a:t>
              </a:r>
              <a:r>
                <a:rPr lang="en-US" sz="1200" dirty="0" smtClean="0">
                  <a:solidFill>
                    <a:srgbClr val="FF0000"/>
                  </a:solidFill>
                </a:rPr>
                <a:t>ALPINE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132"/>
            <p:cNvSpPr txBox="1"/>
            <p:nvPr/>
          </p:nvSpPr>
          <p:spPr>
            <a:xfrm>
              <a:off x="1186553" y="3821125"/>
              <a:ext cx="49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FEI4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151"/>
            <p:cNvSpPr txBox="1"/>
            <p:nvPr/>
          </p:nvSpPr>
          <p:spPr>
            <a:xfrm>
              <a:off x="848761" y="5719641"/>
              <a:ext cx="511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FCP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4"/>
            <p:cNvSpPr txBox="1"/>
            <p:nvPr/>
          </p:nvSpPr>
          <p:spPr>
            <a:xfrm>
              <a:off x="1540603" y="3736652"/>
              <a:ext cx="547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HGTD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138"/>
            <p:cNvSpPr txBox="1"/>
            <p:nvPr/>
          </p:nvSpPr>
          <p:spPr>
            <a:xfrm>
              <a:off x="2678644" y="3748152"/>
              <a:ext cx="452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R4S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144"/>
            <p:cNvSpPr txBox="1"/>
            <p:nvPr/>
          </p:nvSpPr>
          <p:spPr>
            <a:xfrm>
              <a:off x="3166218" y="4269973"/>
              <a:ext cx="610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RD53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154"/>
            <p:cNvSpPr txBox="1"/>
            <p:nvPr/>
          </p:nvSpPr>
          <p:spPr>
            <a:xfrm>
              <a:off x="3016446" y="3811651"/>
              <a:ext cx="69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CHIPIX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134"/>
            <p:cNvSpPr txBox="1"/>
            <p:nvPr/>
          </p:nvSpPr>
          <p:spPr>
            <a:xfrm>
              <a:off x="3171011" y="5408813"/>
              <a:ext cx="542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RD53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135"/>
            <p:cNvSpPr txBox="1"/>
            <p:nvPr/>
          </p:nvSpPr>
          <p:spPr>
            <a:xfrm>
              <a:off x="2087898" y="3556826"/>
              <a:ext cx="5277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PSI46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7" name="ZoneTexte 86"/>
          <p:cNvSpPr txBox="1"/>
          <p:nvPr/>
        </p:nvSpPr>
        <p:spPr>
          <a:xfrm>
            <a:off x="536800" y="3615486"/>
            <a:ext cx="36377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common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ATLAS-CMS production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5284312" y="1615674"/>
            <a:ext cx="21773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staggered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trench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3" name="Grouper 112"/>
          <p:cNvGrpSpPr/>
          <p:nvPr/>
        </p:nvGrpSpPr>
        <p:grpSpPr>
          <a:xfrm>
            <a:off x="4474633" y="1997706"/>
            <a:ext cx="2755899" cy="1223861"/>
            <a:chOff x="4550833" y="1959606"/>
            <a:chExt cx="2755899" cy="1223861"/>
          </a:xfrm>
        </p:grpSpPr>
        <p:sp>
          <p:nvSpPr>
            <p:cNvPr id="111" name="Rectangle 110"/>
            <p:cNvSpPr/>
            <p:nvPr/>
          </p:nvSpPr>
          <p:spPr>
            <a:xfrm>
              <a:off x="4550833" y="1959606"/>
              <a:ext cx="2755899" cy="12238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1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629020" y="2063750"/>
              <a:ext cx="1480303" cy="1028363"/>
            </a:xfrm>
            <a:prstGeom prst="rect">
              <a:avLst/>
            </a:prstGeom>
          </p:spPr>
        </p:pic>
        <p:pic>
          <p:nvPicPr>
            <p:cNvPr id="95" name="Picture 4"/>
            <p:cNvPicPr>
              <a:picLocks noChangeAspect="1"/>
            </p:cNvPicPr>
            <p:nvPr/>
          </p:nvPicPr>
          <p:blipFill rotWithShape="1">
            <a:blip r:embed="rId5"/>
            <a:srcRect l="29218" t="8521" r="32574" b="13177"/>
            <a:stretch/>
          </p:blipFill>
          <p:spPr>
            <a:xfrm>
              <a:off x="6212567" y="2051050"/>
              <a:ext cx="999576" cy="1041063"/>
            </a:xfrm>
            <a:prstGeom prst="rect">
              <a:avLst/>
            </a:prstGeom>
          </p:spPr>
        </p:pic>
      </p:grpSp>
      <p:sp>
        <p:nvSpPr>
          <p:cNvPr id="107" name="TextBox 153"/>
          <p:cNvSpPr txBox="1"/>
          <p:nvPr/>
        </p:nvSpPr>
        <p:spPr>
          <a:xfrm>
            <a:off x="7245812" y="2038350"/>
            <a:ext cx="1898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Should avoid uncontrolled</a:t>
            </a:r>
          </a:p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detachment of the device during the removal of mechanical support (</a:t>
            </a:r>
            <a:r>
              <a:rPr lang="en-U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backthinning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8" name="Image 107" descr="edgef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21" y="3764474"/>
            <a:ext cx="2383506" cy="176652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109" name="Image 108" descr="M14_unirr_pitch1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7" y="4750349"/>
            <a:ext cx="2246989" cy="196795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10" name="ZoneTexte 109"/>
          <p:cNvSpPr txBox="1"/>
          <p:nvPr/>
        </p:nvSpPr>
        <p:spPr>
          <a:xfrm>
            <a:off x="4764235" y="3246154"/>
            <a:ext cx="34298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characterization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tests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TextBox 153"/>
          <p:cNvSpPr txBox="1"/>
          <p:nvPr/>
        </p:nvSpPr>
        <p:spPr>
          <a:xfrm>
            <a:off x="6966412" y="3623953"/>
            <a:ext cx="201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Still significant hit efficiency</a:t>
            </a:r>
          </a:p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region between pixel</a:t>
            </a:r>
          </a:p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trench</a:t>
            </a:r>
          </a:p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Few %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reduction in efficiency after </a:t>
            </a:r>
            <a:r>
              <a:rPr lang="en-US" altLang="it-IT" sz="1200" dirty="0" smtClean="0">
                <a:solidFill>
                  <a:srgbClr val="95B3D7"/>
                </a:solidFill>
              </a:rPr>
              <a:t>2.7 x 10</a:t>
            </a:r>
            <a:r>
              <a:rPr lang="en-US" altLang="it-IT" sz="1200" baseline="30000" dirty="0" smtClean="0">
                <a:solidFill>
                  <a:srgbClr val="95B3D7"/>
                </a:solidFill>
              </a:rPr>
              <a:t>15</a:t>
            </a:r>
            <a:r>
              <a:rPr lang="en-US" altLang="it-IT" sz="1200" dirty="0" smtClean="0">
                <a:solidFill>
                  <a:srgbClr val="95B3D7"/>
                </a:solidFill>
              </a:rPr>
              <a:t> </a:t>
            </a:r>
            <a:r>
              <a:rPr lang="en-US" altLang="it-IT" sz="1200" dirty="0" err="1" smtClean="0">
                <a:solidFill>
                  <a:srgbClr val="95B3D7"/>
                </a:solidFill>
              </a:rPr>
              <a:t>n</a:t>
            </a:r>
            <a:r>
              <a:rPr lang="en-US" altLang="it-IT" sz="1200" baseline="-25000" dirty="0" err="1" smtClean="0">
                <a:solidFill>
                  <a:srgbClr val="95B3D7"/>
                </a:solidFill>
              </a:rPr>
              <a:t>eq</a:t>
            </a:r>
            <a:r>
              <a:rPr lang="en-US" altLang="it-IT" sz="1200" baseline="-25000" dirty="0" smtClean="0">
                <a:solidFill>
                  <a:srgbClr val="95B3D7"/>
                </a:solidFill>
              </a:rPr>
              <a:t> </a:t>
            </a:r>
            <a:r>
              <a:rPr lang="en-US" altLang="it-IT" sz="1200" dirty="0" smtClean="0">
                <a:solidFill>
                  <a:srgbClr val="95B3D7"/>
                </a:solidFill>
              </a:rPr>
              <a:t>/ cm</a:t>
            </a:r>
            <a:r>
              <a:rPr lang="en-US" altLang="it-IT" sz="1200" baseline="30000" dirty="0" smtClean="0">
                <a:solidFill>
                  <a:srgbClr val="95B3D7"/>
                </a:solidFill>
              </a:rPr>
              <a:t>2</a:t>
            </a:r>
            <a:r>
              <a:rPr lang="en-US" sz="1200" dirty="0" smtClean="0">
                <a:solidFill>
                  <a:srgbClr val="95B3D7"/>
                </a:solidFill>
              </a:rPr>
              <a:t> </a:t>
            </a:r>
            <a:endParaRPr lang="en-US" sz="1200" dirty="0">
              <a:solidFill>
                <a:srgbClr val="95B3D7"/>
              </a:solidFill>
            </a:endParaRPr>
          </a:p>
        </p:txBody>
      </p:sp>
      <p:sp>
        <p:nvSpPr>
          <p:cNvPr id="115" name="TextBox 153"/>
          <p:cNvSpPr txBox="1"/>
          <p:nvPr/>
        </p:nvSpPr>
        <p:spPr>
          <a:xfrm>
            <a:off x="4576233" y="5703366"/>
            <a:ext cx="201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map of hit efficiency</a:t>
            </a:r>
          </a:p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edge region shows a dependence following</a:t>
            </a:r>
          </a:p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profile of the trench</a:t>
            </a:r>
          </a:p>
        </p:txBody>
      </p:sp>
      <p:pic>
        <p:nvPicPr>
          <p:cNvPr id="116" name="Image 115" descr="Fototessera_Gio_201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-1"/>
            <a:ext cx="1170981" cy="15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3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166</Words>
  <Application>Microsoft Macintosh PowerPoint</Application>
  <PresentationFormat>Présentation à l'écran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Giovanni</dc:creator>
  <cp:lastModifiedBy>Giovanni</cp:lastModifiedBy>
  <cp:revision>14</cp:revision>
  <dcterms:created xsi:type="dcterms:W3CDTF">2018-05-23T22:06:42Z</dcterms:created>
  <dcterms:modified xsi:type="dcterms:W3CDTF">2018-05-24T06:41:59Z</dcterms:modified>
</cp:coreProperties>
</file>