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73566"/>
    <a:srgbClr val="1D477A"/>
    <a:srgbClr val="1E477A"/>
    <a:srgbClr val="4373C9"/>
    <a:srgbClr val="1A4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23203" autoAdjust="0"/>
    <p:restoredTop sz="97211" autoAdjust="0"/>
  </p:normalViewPr>
  <p:slideViewPr>
    <p:cSldViewPr snapToGrid="0">
      <p:cViewPr>
        <p:scale>
          <a:sx n="103" d="100"/>
          <a:sy n="103" d="100"/>
        </p:scale>
        <p:origin x="-976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E0269-1FF1-4448-94B1-BB4E7F7E30D2}" type="datetimeFigureOut">
              <a:rPr lang="en-US" smtClean="0"/>
              <a:pPr/>
              <a:t>27.05.18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74613-8300-3149-8B22-28E1039BFD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828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D1336-294C-4797-BDD2-082B9BA590AB}" type="datetimeFigureOut">
              <a:rPr lang="en-GB" smtClean="0"/>
              <a:pPr/>
              <a:t>27.05.18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70BD2-5900-4D6B-8104-2BDF2D55EC3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7598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GB" dirty="0" smtClean="0"/>
              <a:t>	</a:t>
            </a:r>
            <a:fld id="{90AC3753-0CCC-4F15-81B1-5E56AF77E621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H. Pernegger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1800" y="6356350"/>
            <a:ext cx="3528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Hiroshima Conference 12th December 2017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921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048" y="8414"/>
            <a:ext cx="6368752" cy="703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GB" dirty="0" smtClean="0"/>
              <a:t>	</a:t>
            </a:r>
            <a:fld id="{90AC3753-0CCC-4F15-81B1-5E56AF77E621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H. Pernegger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1800" y="6356350"/>
            <a:ext cx="3528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Hiroshima Conference 12th December 2017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47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H. Pernegger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Hiroshima Conference 12th December 2017 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Same Side Corner Rectangle 9"/>
          <p:cNvSpPr/>
          <p:nvPr userDrawn="1"/>
        </p:nvSpPr>
        <p:spPr>
          <a:xfrm rot="5400000">
            <a:off x="4520373" y="-3600321"/>
            <a:ext cx="103253" cy="9144000"/>
          </a:xfrm>
          <a:prstGeom prst="snip2SameRect">
            <a:avLst>
              <a:gd name="adj1" fmla="val 6336"/>
              <a:gd name="adj2" fmla="val 0"/>
            </a:avLst>
          </a:prstGeom>
          <a:gradFill flip="none" rotWithShape="1">
            <a:gsLst>
              <a:gs pos="0">
                <a:schemeClr val="tx2"/>
              </a:gs>
              <a:gs pos="100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1072" y="0"/>
            <a:ext cx="5943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GB" dirty="0" smtClean="0"/>
              <a:t>	</a:t>
            </a:r>
            <a:fld id="{90AC3753-0CCC-4F15-81B1-5E56AF77E621}" type="slidenum">
              <a:rPr lang="en-GB" smtClean="0"/>
              <a:pPr algn="l"/>
              <a:t>‹#›</a:t>
            </a:fld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H. Pernegger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71800" y="6356350"/>
            <a:ext cx="3528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Hiroshima Conference 12th December 2017 </a:t>
            </a:r>
            <a:endParaRPr lang="en-GB" dirty="0"/>
          </a:p>
        </p:txBody>
      </p:sp>
      <p:pic>
        <p:nvPicPr>
          <p:cNvPr id="4" name="Picture 3" descr="ATLAS-Logo-Blue-RGB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455" y="98631"/>
            <a:ext cx="1408545" cy="741187"/>
          </a:xfrm>
          <a:prstGeom prst="rect">
            <a:avLst/>
          </a:prstGeom>
        </p:spPr>
      </p:pic>
      <p:pic>
        <p:nvPicPr>
          <p:cNvPr id="6" name="Picture 5" descr="CERN-logo_outline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0101" cy="87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8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200" b="1" i="0" kern="1200">
          <a:solidFill>
            <a:schemeClr val="bg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2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2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2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55Fe_unirrad_irr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872" y="4228842"/>
            <a:ext cx="3314957" cy="2209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3063" y="-273796"/>
            <a:ext cx="5604570" cy="1482037"/>
          </a:xfrm>
        </p:spPr>
        <p:txBody>
          <a:bodyPr/>
          <a:lstStyle/>
          <a:p>
            <a:r>
              <a:rPr lang="en-US" sz="2400" dirty="0" smtClean="0"/>
              <a:t>The MALTA CMOS sensor for </a:t>
            </a:r>
            <a:r>
              <a:rPr lang="en-US" sz="2400" dirty="0"/>
              <a:t>the </a:t>
            </a:r>
            <a:r>
              <a:rPr lang="en-US" sz="2400" dirty="0" smtClean="0"/>
              <a:t>ITK outer pixel layer in ATLAS</a:t>
            </a:r>
            <a:endParaRPr lang="en-GB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4217971" cy="365125"/>
          </a:xfrm>
        </p:spPr>
        <p:txBody>
          <a:bodyPr/>
          <a:lstStyle/>
          <a:p>
            <a:r>
              <a:rPr lang="en-US" dirty="0" smtClean="0"/>
              <a:t>H. </a:t>
            </a:r>
            <a:r>
              <a:rPr lang="en-US" dirty="0" smtClean="0"/>
              <a:t>Pernegger / CERN EP Department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67184" y="1067358"/>
            <a:ext cx="8870472" cy="163121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dirty="0" smtClean="0">
                <a:solidFill>
                  <a:srgbClr val="1D477A"/>
                </a:solidFill>
                <a:latin typeface="Arial"/>
                <a:cs typeface="Arial"/>
              </a:rPr>
              <a:t>Development of a </a:t>
            </a:r>
            <a:r>
              <a:rPr lang="en-GB" sz="1600" dirty="0" err="1" smtClean="0">
                <a:solidFill>
                  <a:srgbClr val="1D477A"/>
                </a:solidFill>
                <a:latin typeface="Arial"/>
                <a:cs typeface="Arial"/>
              </a:rPr>
              <a:t>radiationhard</a:t>
            </a:r>
            <a:r>
              <a:rPr lang="en-GB" sz="1600" dirty="0" smtClean="0">
                <a:solidFill>
                  <a:srgbClr val="1D477A"/>
                </a:solidFill>
                <a:latin typeface="Arial"/>
                <a:cs typeface="Arial"/>
              </a:rPr>
              <a:t> CMOS sensors with high hit-rate capability. MALTA features small electrodes to minimize capacitance, noise and power and is produced in modified TJ 180nm process for radiation hardness and fast signal response (25ns)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D477A"/>
                </a:solidFill>
                <a:latin typeface="Arial"/>
                <a:cs typeface="Arial"/>
              </a:rPr>
              <a:t>CMOS process with additional n- layer increases depletion volume → </a:t>
            </a:r>
            <a:r>
              <a:rPr lang="en-US" sz="1600" b="1" dirty="0" smtClean="0">
                <a:solidFill>
                  <a:srgbClr val="1D477A"/>
                </a:solidFill>
                <a:latin typeface="Arial"/>
                <a:cs typeface="Arial"/>
              </a:rPr>
              <a:t>fast charge collection by drift in the full bulk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D477A"/>
                </a:solidFill>
                <a:latin typeface="Arial"/>
                <a:cs typeface="Arial"/>
              </a:rPr>
              <a:t>The MALTA Sensor is a full-size 512x512 pixel sensor (36</a:t>
            </a:r>
            <a:r>
              <a:rPr lang="en-US" sz="1600" dirty="0" smtClean="0">
                <a:solidFill>
                  <a:srgbClr val="1D477A"/>
                </a:solidFill>
                <a:latin typeface="Symbol" charset="2"/>
                <a:cs typeface="Symbol" charset="2"/>
              </a:rPr>
              <a:t>m</a:t>
            </a:r>
            <a:r>
              <a:rPr lang="en-US" sz="1600" dirty="0" smtClean="0">
                <a:solidFill>
                  <a:srgbClr val="1D477A"/>
                </a:solidFill>
                <a:latin typeface="Arial"/>
                <a:cs typeface="Arial"/>
              </a:rPr>
              <a:t>m pitch) </a:t>
            </a:r>
            <a:endParaRPr lang="en-US" sz="1600" dirty="0">
              <a:solidFill>
                <a:srgbClr val="1D477A"/>
              </a:solidFill>
              <a:latin typeface="Arial"/>
              <a:cs typeface="Arial"/>
            </a:endParaRPr>
          </a:p>
        </p:txBody>
      </p:sp>
      <p:pic>
        <p:nvPicPr>
          <p:cNvPr id="13" name="Picture 12" descr="Screen Shot 2018-05-16 at 13.29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69951"/>
            <a:ext cx="2652137" cy="155385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6484" y="5260585"/>
            <a:ext cx="1665744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b="1" dirty="0">
                <a:solidFill>
                  <a:srgbClr val="173566"/>
                </a:solidFill>
              </a:rPr>
              <a:t>efficiency 97.4%</a:t>
            </a:r>
          </a:p>
          <a:p>
            <a:pPr>
              <a:spcAft>
                <a:spcPts val="420"/>
              </a:spcAft>
            </a:pPr>
            <a:r>
              <a:rPr lang="en-US" sz="1400" b="1" dirty="0">
                <a:solidFill>
                  <a:srgbClr val="173566"/>
                </a:solidFill>
              </a:rPr>
              <a:t>after 10</a:t>
            </a:r>
            <a:r>
              <a:rPr lang="en-US" sz="1400" b="1" baseline="30000" dirty="0">
                <a:solidFill>
                  <a:srgbClr val="173566"/>
                </a:solidFill>
              </a:rPr>
              <a:t>15</a:t>
            </a:r>
            <a:r>
              <a:rPr lang="en-US" sz="1400" b="1" dirty="0">
                <a:solidFill>
                  <a:srgbClr val="173566"/>
                </a:solidFill>
              </a:rPr>
              <a:t> </a:t>
            </a:r>
            <a:r>
              <a:rPr lang="en-US" sz="1400" b="1" dirty="0" err="1">
                <a:solidFill>
                  <a:srgbClr val="173566"/>
                </a:solidFill>
              </a:rPr>
              <a:t>n</a:t>
            </a:r>
            <a:r>
              <a:rPr lang="en-US" sz="1400" b="1" baseline="-25000" dirty="0" err="1">
                <a:solidFill>
                  <a:srgbClr val="173566"/>
                </a:solidFill>
              </a:rPr>
              <a:t>eq</a:t>
            </a:r>
            <a:r>
              <a:rPr lang="en-US" sz="1400" b="1" dirty="0">
                <a:solidFill>
                  <a:srgbClr val="173566"/>
                </a:solidFill>
              </a:rPr>
              <a:t>/cm</a:t>
            </a:r>
            <a:r>
              <a:rPr lang="en-US" sz="1400" b="1" baseline="30000" dirty="0">
                <a:solidFill>
                  <a:srgbClr val="173566"/>
                </a:solidFill>
              </a:rPr>
              <a:t>2</a:t>
            </a:r>
            <a:r>
              <a:rPr lang="en-US" sz="1400" b="1" dirty="0">
                <a:solidFill>
                  <a:srgbClr val="173566"/>
                </a:solidFill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81836" y="2781085"/>
            <a:ext cx="4162164" cy="1338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600" b="1" dirty="0">
                <a:solidFill>
                  <a:srgbClr val="173566"/>
                </a:solidFill>
              </a:rPr>
              <a:t>2018</a:t>
            </a:r>
            <a:r>
              <a:rPr lang="en-US" sz="1600" dirty="0">
                <a:solidFill>
                  <a:srgbClr val="173566"/>
                </a:solidFill>
              </a:rPr>
              <a:t> </a:t>
            </a:r>
            <a:r>
              <a:rPr lang="en-US" sz="1600" b="1" dirty="0" smtClean="0">
                <a:solidFill>
                  <a:srgbClr val="173566"/>
                </a:solidFill>
              </a:rPr>
              <a:t>MALTA: Low capacitance FE with high-speed asynchronous readout architecture</a:t>
            </a:r>
            <a:endParaRPr lang="en-US" sz="1600" b="1" dirty="0">
              <a:solidFill>
                <a:srgbClr val="173566"/>
              </a:solidFill>
            </a:endParaRPr>
          </a:p>
          <a:p>
            <a:pPr marL="285750" indent="-285750">
              <a:spcAft>
                <a:spcPts val="42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73566"/>
                </a:solidFill>
              </a:rPr>
              <a:t>Sensor functional - small </a:t>
            </a:r>
            <a:r>
              <a:rPr lang="en-US" sz="1600" dirty="0">
                <a:solidFill>
                  <a:srgbClr val="173566"/>
                </a:solidFill>
              </a:rPr>
              <a:t>ENC ~ 8e- and threshold dispersion ~15e- due to small </a:t>
            </a:r>
            <a:r>
              <a:rPr lang="en-US" sz="1600" dirty="0" smtClean="0">
                <a:solidFill>
                  <a:srgbClr val="173566"/>
                </a:solidFill>
              </a:rPr>
              <a:t>C</a:t>
            </a:r>
            <a:r>
              <a:rPr lang="en-US" sz="1600" baseline="-25000" dirty="0" smtClean="0">
                <a:solidFill>
                  <a:srgbClr val="173566"/>
                </a:solidFill>
              </a:rPr>
              <a:t>D</a:t>
            </a:r>
          </a:p>
          <a:p>
            <a:pPr marL="285750" indent="-285750">
              <a:spcAft>
                <a:spcPts val="42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73566"/>
                </a:solidFill>
              </a:rPr>
              <a:t>Irradiation tests on-going</a:t>
            </a:r>
            <a:endParaRPr lang="en-US" sz="1600" dirty="0">
              <a:solidFill>
                <a:srgbClr val="1735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4420" y="2336366"/>
            <a:ext cx="40076" cy="4821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>
                <a:solidFill>
                  <a:schemeClr val="accent2"/>
                </a:solidFill>
              </a:rPr>
              <a:t> </a:t>
            </a:r>
          </a:p>
          <a:p>
            <a:pPr>
              <a:spcAft>
                <a:spcPts val="420"/>
              </a:spcAft>
            </a:pP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BB90DD5-E3DA-184F-986A-9D8B38C0DF64}"/>
              </a:ext>
            </a:extLst>
          </p:cNvPr>
          <p:cNvSpPr txBox="1"/>
          <p:nvPr/>
        </p:nvSpPr>
        <p:spPr>
          <a:xfrm>
            <a:off x="7486616" y="2431314"/>
            <a:ext cx="40076" cy="4821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>
                <a:solidFill>
                  <a:schemeClr val="accent2"/>
                </a:solidFill>
              </a:rPr>
              <a:t> </a:t>
            </a:r>
          </a:p>
          <a:p>
            <a:pPr>
              <a:spcAft>
                <a:spcPts val="420"/>
              </a:spcAft>
            </a:pP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E133D58-3C2F-1C41-9841-941AF356D209}"/>
              </a:ext>
            </a:extLst>
          </p:cNvPr>
          <p:cNvSpPr txBox="1"/>
          <p:nvPr/>
        </p:nvSpPr>
        <p:spPr>
          <a:xfrm>
            <a:off x="6486492" y="5007928"/>
            <a:ext cx="11700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unirrad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baseline="30000" dirty="0">
                <a:solidFill>
                  <a:schemeClr val="accent5">
                    <a:lumMod val="75000"/>
                  </a:schemeClr>
                </a:solidFill>
              </a:rPr>
              <a:t>55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6F7E822-1E14-434E-A2AF-E82F83759220}"/>
              </a:ext>
            </a:extLst>
          </p:cNvPr>
          <p:cNvSpPr txBox="1"/>
          <p:nvPr/>
        </p:nvSpPr>
        <p:spPr>
          <a:xfrm>
            <a:off x="8057455" y="5304442"/>
            <a:ext cx="64120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dirty="0">
                <a:solidFill>
                  <a:srgbClr val="FF6600"/>
                </a:solidFill>
              </a:rPr>
              <a:t>1e15 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B2549B7-AB91-2C40-A9A2-DAFC91169FCB}"/>
              </a:ext>
            </a:extLst>
          </p:cNvPr>
          <p:cNvSpPr txBox="1"/>
          <p:nvPr/>
        </p:nvSpPr>
        <p:spPr>
          <a:xfrm>
            <a:off x="6386975" y="5551877"/>
            <a:ext cx="119578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sz="1400" dirty="0" smtClean="0"/>
              <a:t>MALTA monitor channels</a:t>
            </a:r>
            <a:endParaRPr lang="en-US" sz="1400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5299" y="9650091"/>
            <a:ext cx="2726226" cy="149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7699" y="9802491"/>
            <a:ext cx="2726226" cy="149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6" y="3042695"/>
            <a:ext cx="2607204" cy="143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1934" y="2752962"/>
            <a:ext cx="3390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73566"/>
                </a:solidFill>
              </a:rPr>
              <a:t>TJ 180nm modified process</a:t>
            </a:r>
            <a:endParaRPr lang="en-US" sz="1600" dirty="0">
              <a:solidFill>
                <a:srgbClr val="173566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1477" y="73850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10571" y="4501891"/>
            <a:ext cx="23145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73566"/>
                </a:solidFill>
              </a:rPr>
              <a:t>TJ </a:t>
            </a:r>
            <a:r>
              <a:rPr lang="en-US" sz="1600" dirty="0" smtClean="0">
                <a:solidFill>
                  <a:srgbClr val="173566"/>
                </a:solidFill>
              </a:rPr>
              <a:t>Investigator Irradiation</a:t>
            </a:r>
            <a:endParaRPr lang="en-US" sz="1600" dirty="0">
              <a:solidFill>
                <a:srgbClr val="173566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339" y="0"/>
            <a:ext cx="2016224" cy="2493033"/>
          </a:xfrm>
          <a:prstGeom prst="rect">
            <a:avLst/>
          </a:prstGeom>
        </p:spPr>
      </p:pic>
      <p:pic>
        <p:nvPicPr>
          <p:cNvPr id="39" name="Picture 38" descr="201803-114_14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981" y="2827692"/>
            <a:ext cx="1891287" cy="112886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8C3E5BD4-742A-494B-A8B0-26E667888DC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688"/>
          <a:stretch/>
        </p:blipFill>
        <p:spPr>
          <a:xfrm>
            <a:off x="2744882" y="4717577"/>
            <a:ext cx="2933525" cy="166883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0" y="2749364"/>
            <a:ext cx="2761849" cy="3735684"/>
          </a:xfrm>
          <a:prstGeom prst="rect">
            <a:avLst/>
          </a:prstGeom>
          <a:noFill/>
          <a:ln>
            <a:solidFill>
              <a:srgbClr val="1735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753963" y="2753815"/>
            <a:ext cx="6390037" cy="3743561"/>
          </a:xfrm>
          <a:prstGeom prst="rect">
            <a:avLst/>
          </a:prstGeom>
          <a:noFill/>
          <a:ln>
            <a:solidFill>
              <a:srgbClr val="1735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865896" y="4037841"/>
            <a:ext cx="22319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173566"/>
                </a:solidFill>
              </a:rPr>
              <a:t>MALTA Preliminary tests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E133D58-3C2F-1C41-9841-941AF356D209}"/>
              </a:ext>
            </a:extLst>
          </p:cNvPr>
          <p:cNvSpPr txBox="1"/>
          <p:nvPr/>
        </p:nvSpPr>
        <p:spPr>
          <a:xfrm>
            <a:off x="3013965" y="4383602"/>
            <a:ext cx="239511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Aft>
                <a:spcPts val="420"/>
              </a:spcAft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Beam profile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unirrad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</a:rPr>
              <a:t>90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Sr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1077074"/>
            <a:ext cx="9144000" cy="1659962"/>
          </a:xfrm>
          <a:prstGeom prst="rect">
            <a:avLst/>
          </a:prstGeom>
          <a:noFill/>
          <a:ln>
            <a:solidFill>
              <a:srgbClr val="1735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0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ALENT_pp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13399</TotalTime>
  <Words>165</Words>
  <Application>Microsoft Macintosh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TALENT_pptemplate</vt:lpstr>
      <vt:lpstr>The MALTA CMOS sensor for the ITK outer pixel layer in ATLAS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 Juujarvi</dc:creator>
  <cp:lastModifiedBy>Heinz Pernegger</cp:lastModifiedBy>
  <cp:revision>1289</cp:revision>
  <cp:lastPrinted>2017-12-05T21:56:21Z</cp:lastPrinted>
  <dcterms:created xsi:type="dcterms:W3CDTF">2016-07-18T08:09:43Z</dcterms:created>
  <dcterms:modified xsi:type="dcterms:W3CDTF">2018-05-27T11:34:03Z</dcterms:modified>
</cp:coreProperties>
</file>