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3" r:id="rId2"/>
  </p:sldIdLst>
  <p:sldSz cx="9217025" cy="5184775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0">
          <p15:clr>
            <a:srgbClr val="A4A3A4"/>
          </p15:clr>
        </p15:guide>
        <p15:guide id="2" orient="horz" pos="771">
          <p15:clr>
            <a:srgbClr val="A4A3A4"/>
          </p15:clr>
        </p15:guide>
        <p15:guide id="3" orient="horz" pos="1724">
          <p15:clr>
            <a:srgbClr val="A4A3A4"/>
          </p15:clr>
        </p15:guide>
        <p15:guide id="4" orient="horz" pos="1905">
          <p15:clr>
            <a:srgbClr val="A4A3A4"/>
          </p15:clr>
        </p15:guide>
        <p15:guide id="5" orient="horz" pos="3039">
          <p15:clr>
            <a:srgbClr val="A4A3A4"/>
          </p15:clr>
        </p15:guide>
        <p15:guide id="6" orient="horz" pos="3221">
          <p15:clr>
            <a:srgbClr val="A4A3A4"/>
          </p15:clr>
        </p15:guide>
        <p15:guide id="7" orient="horz" pos="182">
          <p15:clr>
            <a:srgbClr val="A4A3A4"/>
          </p15:clr>
        </p15:guide>
        <p15:guide id="8" orient="horz" pos="2858">
          <p15:clr>
            <a:srgbClr val="A4A3A4"/>
          </p15:clr>
        </p15:guide>
        <p15:guide id="9" pos="181">
          <p15:clr>
            <a:srgbClr val="A4A3A4"/>
          </p15:clr>
        </p15:guide>
        <p15:guide id="10" pos="5625">
          <p15:clr>
            <a:srgbClr val="A4A3A4"/>
          </p15:clr>
        </p15:guide>
        <p15:guide id="11" pos="2994">
          <p15:clr>
            <a:srgbClr val="A4A3A4"/>
          </p15:clr>
        </p15:guide>
        <p15:guide id="12" pos="28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703">
          <p15:clr>
            <a:srgbClr val="A4A3A4"/>
          </p15:clr>
        </p15:guide>
        <p15:guide id="2" orient="horz" pos="5057">
          <p15:clr>
            <a:srgbClr val="A4A3A4"/>
          </p15:clr>
        </p15:guide>
        <p15:guide id="3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-Benutzer" initials="MO" lastIdx="1" clrIdx="0">
    <p:extLst>
      <p:ext uri="{19B8F6BF-5375-455C-9EA6-DF929625EA0E}">
        <p15:presenceInfo xmlns:p15="http://schemas.microsoft.com/office/powerpoint/2012/main" userId="Microsoft Office-Benutz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hlink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29A"/>
    <a:srgbClr val="F0F0EB"/>
    <a:srgbClr val="FAFAF9"/>
    <a:srgbClr val="FEFAEC"/>
    <a:srgbClr val="EAB90C"/>
    <a:srgbClr val="909085"/>
    <a:srgbClr val="E8F4FE"/>
    <a:srgbClr val="D7E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 showGuides="1">
      <p:cViewPr varScale="1">
        <p:scale>
          <a:sx n="174" d="100"/>
          <a:sy n="174" d="100"/>
        </p:scale>
        <p:origin x="344" y="168"/>
      </p:cViewPr>
      <p:guideLst>
        <p:guide orient="horz" pos="590"/>
        <p:guide orient="horz" pos="771"/>
        <p:guide orient="horz" pos="1724"/>
        <p:guide orient="horz" pos="1905"/>
        <p:guide orient="horz" pos="3039"/>
        <p:guide orient="horz" pos="3221"/>
        <p:guide orient="horz" pos="182"/>
        <p:guide orient="horz" pos="2858"/>
        <p:guide pos="181"/>
        <p:guide pos="5625"/>
        <p:guide pos="2994"/>
        <p:guide pos="2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-2754" y="-96"/>
      </p:cViewPr>
      <p:guideLst>
        <p:guide orient="horz" pos="703"/>
        <p:guide orient="horz" pos="505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7232" y="35528"/>
            <a:ext cx="4896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l">
              <a:defRPr sz="1200"/>
            </a:lvl1pPr>
          </a:lstStyle>
          <a:p>
            <a:r>
              <a:rPr lang="de-DE"/>
              <a:t>Präsentationstitel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89240" y="35528"/>
            <a:ext cx="864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r">
              <a:defRPr sz="1200"/>
            </a:lvl1pPr>
          </a:lstStyle>
          <a:p>
            <a:fld id="{A04C9FDC-3A85-0747-B1BD-4416EF43B8B3}" type="datetime1">
              <a:rPr lang="de-DE" smtClean="0"/>
              <a:t>23.05.18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7232" y="8820504"/>
            <a:ext cx="5040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1200"/>
            </a:lvl1pPr>
          </a:lstStyle>
          <a:p>
            <a:r>
              <a:rPr lang="de-DE"/>
              <a:t>Autor/Veranstaltung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877272" y="8820504"/>
            <a:ext cx="576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200"/>
            </a:lvl1pPr>
          </a:lstStyle>
          <a:p>
            <a:fld id="{B40210A4-2901-42F9-8CA9-E251F67383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78950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 noChangeAspect="1"/>
          </p:cNvSpPr>
          <p:nvPr/>
        </p:nvSpPr>
        <p:spPr bwMode="auto">
          <a:xfrm>
            <a:off x="787864" y="4716016"/>
            <a:ext cx="5665472" cy="3797523"/>
          </a:xfrm>
          <a:custGeom>
            <a:avLst/>
            <a:gdLst>
              <a:gd name="T0" fmla="*/ 2000 w 2000"/>
              <a:gd name="T1" fmla="*/ 0 h 1349"/>
              <a:gd name="T2" fmla="*/ 1361 w 2000"/>
              <a:gd name="T3" fmla="*/ 0 h 1349"/>
              <a:gd name="T4" fmla="*/ 992 w 2000"/>
              <a:gd name="T5" fmla="*/ 627 h 1349"/>
              <a:gd name="T6" fmla="*/ 0 w 2000"/>
              <a:gd name="T7" fmla="*/ 1193 h 1349"/>
              <a:gd name="T8" fmla="*/ 0 w 2000"/>
              <a:gd name="T9" fmla="*/ 1349 h 1349"/>
              <a:gd name="T10" fmla="*/ 2000 w 2000"/>
              <a:gd name="T11" fmla="*/ 1349 h 1349"/>
              <a:gd name="T12" fmla="*/ 2000 w 2000"/>
              <a:gd name="T13" fmla="*/ 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0" h="1349">
                <a:moveTo>
                  <a:pt x="2000" y="0"/>
                </a:moveTo>
                <a:lnTo>
                  <a:pt x="1361" y="0"/>
                </a:lnTo>
                <a:cubicBezTo>
                  <a:pt x="1285" y="208"/>
                  <a:pt x="1168" y="419"/>
                  <a:pt x="992" y="627"/>
                </a:cubicBezTo>
                <a:cubicBezTo>
                  <a:pt x="644" y="1036"/>
                  <a:pt x="259" y="1159"/>
                  <a:pt x="0" y="1193"/>
                </a:cubicBezTo>
                <a:lnTo>
                  <a:pt x="0" y="1349"/>
                </a:lnTo>
                <a:lnTo>
                  <a:pt x="2000" y="1349"/>
                </a:lnTo>
                <a:lnTo>
                  <a:pt x="2000" y="0"/>
                </a:lnTo>
                <a:close/>
              </a:path>
            </a:pathLst>
          </a:custGeom>
          <a:solidFill>
            <a:srgbClr val="7A786C">
              <a:alpha val="1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1116013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04664" y="4716016"/>
            <a:ext cx="6048672" cy="381642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Kopfzeilenplatzhalter 1"/>
          <p:cNvSpPr>
            <a:spLocks noGrp="1"/>
          </p:cNvSpPr>
          <p:nvPr>
            <p:ph type="hdr" sz="quarter"/>
          </p:nvPr>
        </p:nvSpPr>
        <p:spPr>
          <a:xfrm>
            <a:off x="405224" y="35528"/>
            <a:ext cx="4896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l">
              <a:defRPr sz="1200"/>
            </a:lvl1pPr>
          </a:lstStyle>
          <a:p>
            <a:r>
              <a:rPr lang="de-DE"/>
              <a:t>Präsentationstitel</a:t>
            </a:r>
            <a:endParaRPr lang="de-DE" dirty="0"/>
          </a:p>
        </p:txBody>
      </p:sp>
      <p:sp>
        <p:nvSpPr>
          <p:cNvPr id="9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89240" y="35528"/>
            <a:ext cx="864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r">
              <a:defRPr sz="1200"/>
            </a:lvl1pPr>
          </a:lstStyle>
          <a:p>
            <a:fld id="{C5E5DEDB-2D2A-A942-8DFA-F894DCFB2D2D}" type="datetime1">
              <a:rPr lang="de-DE" smtClean="0"/>
              <a:t>23.05.18</a:t>
            </a:fld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4"/>
          </p:nvPr>
        </p:nvSpPr>
        <p:spPr>
          <a:xfrm>
            <a:off x="405224" y="8820504"/>
            <a:ext cx="5040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1200"/>
            </a:lvl1pPr>
          </a:lstStyle>
          <a:p>
            <a:r>
              <a:rPr lang="de-DE"/>
              <a:t>Autor/Veranstaltung</a:t>
            </a:r>
            <a:endParaRPr lang="de-DE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5"/>
          </p:nvPr>
        </p:nvSpPr>
        <p:spPr>
          <a:xfrm>
            <a:off x="5877272" y="8820504"/>
            <a:ext cx="576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200"/>
            </a:lvl1pPr>
          </a:lstStyle>
          <a:p>
            <a:fld id="{B40210A4-2901-42F9-8CA9-E251F67383C7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404813" y="5580063"/>
            <a:ext cx="611981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27082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/>
          <p:cNvGrpSpPr>
            <a:grpSpLocks noChangeAspect="1"/>
          </p:cNvGrpSpPr>
          <p:nvPr userDrawn="1"/>
        </p:nvGrpSpPr>
        <p:grpSpPr>
          <a:xfrm>
            <a:off x="3778209" y="0"/>
            <a:ext cx="5444993" cy="5184775"/>
            <a:chOff x="3778209" y="0"/>
            <a:chExt cx="5444993" cy="5184775"/>
          </a:xfrm>
        </p:grpSpPr>
        <p:pic>
          <p:nvPicPr>
            <p:cNvPr id="29" name="Grafik 2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209" y="0"/>
              <a:ext cx="5444993" cy="5184775"/>
            </a:xfrm>
            <a:prstGeom prst="rect">
              <a:avLst/>
            </a:prstGeom>
          </p:spPr>
        </p:pic>
        <p:pic>
          <p:nvPicPr>
            <p:cNvPr id="30" name="Grafik 2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771" y="1620454"/>
              <a:ext cx="1975907" cy="26532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296784" y="1584403"/>
            <a:ext cx="5040000" cy="360000"/>
          </a:xfrm>
        </p:spPr>
        <p:txBody>
          <a:bodyPr wrap="none" bIns="0" anchor="b" anchorCtr="0"/>
          <a:lstStyle>
            <a:lvl1pPr>
              <a:lnSpc>
                <a:spcPts val="2400"/>
              </a:lnSpc>
              <a:defRPr sz="24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296784" y="1944315"/>
            <a:ext cx="5040000" cy="1872000"/>
          </a:xfrm>
        </p:spPr>
        <p:txBody>
          <a:bodyPr tIns="0" bIns="0"/>
          <a:lstStyle>
            <a:lvl1pPr marL="0" indent="0" algn="l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3200" cap="all" baseline="0">
                <a:solidFill>
                  <a:schemeClr val="accent2"/>
                </a:solidFill>
                <a:latin typeface="Exo 2 Semi Bold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70" name="Gruppieren 69"/>
          <p:cNvGrpSpPr>
            <a:grpSpLocks noChangeAspect="1"/>
          </p:cNvGrpSpPr>
          <p:nvPr userDrawn="1"/>
        </p:nvGrpSpPr>
        <p:grpSpPr>
          <a:xfrm>
            <a:off x="288033" y="288203"/>
            <a:ext cx="1686518" cy="648000"/>
            <a:chOff x="7081838" y="144463"/>
            <a:chExt cx="1871662" cy="719137"/>
          </a:xfrm>
        </p:grpSpPr>
        <p:sp>
          <p:nvSpPr>
            <p:cNvPr id="7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5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7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8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9" name="Freeform 12"/>
            <p:cNvSpPr>
              <a:spLocks/>
            </p:cNvSpPr>
            <p:nvPr userDrawn="1"/>
          </p:nvSpPr>
          <p:spPr bwMode="auto">
            <a:xfrm>
              <a:off x="7081838" y="692150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0" name="Freeform 13"/>
            <p:cNvSpPr>
              <a:spLocks/>
            </p:cNvSpPr>
            <p:nvPr userDrawn="1"/>
          </p:nvSpPr>
          <p:spPr bwMode="auto">
            <a:xfrm>
              <a:off x="7207250" y="692150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Rectangle 14"/>
            <p:cNvSpPr>
              <a:spLocks noChangeArrowheads="1"/>
            </p:cNvSpPr>
            <p:nvPr userDrawn="1"/>
          </p:nvSpPr>
          <p:spPr bwMode="auto">
            <a:xfrm>
              <a:off x="7340600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2" name="Freeform 15"/>
            <p:cNvSpPr>
              <a:spLocks/>
            </p:cNvSpPr>
            <p:nvPr userDrawn="1"/>
          </p:nvSpPr>
          <p:spPr bwMode="auto">
            <a:xfrm>
              <a:off x="7378700" y="692150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16"/>
            <p:cNvSpPr>
              <a:spLocks/>
            </p:cNvSpPr>
            <p:nvPr userDrawn="1"/>
          </p:nvSpPr>
          <p:spPr bwMode="auto">
            <a:xfrm>
              <a:off x="7505700" y="692150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17"/>
            <p:cNvSpPr>
              <a:spLocks noEditPoints="1"/>
            </p:cNvSpPr>
            <p:nvPr userDrawn="1"/>
          </p:nvSpPr>
          <p:spPr bwMode="auto">
            <a:xfrm>
              <a:off x="7612063" y="690563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Freeform 18"/>
            <p:cNvSpPr>
              <a:spLocks/>
            </p:cNvSpPr>
            <p:nvPr userDrawn="1"/>
          </p:nvSpPr>
          <p:spPr bwMode="auto">
            <a:xfrm>
              <a:off x="7723188" y="688975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Rectangle 19"/>
            <p:cNvSpPr>
              <a:spLocks noChangeArrowheads="1"/>
            </p:cNvSpPr>
            <p:nvPr userDrawn="1"/>
          </p:nvSpPr>
          <p:spPr bwMode="auto">
            <a:xfrm>
              <a:off x="7834313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Freeform 20"/>
            <p:cNvSpPr>
              <a:spLocks/>
            </p:cNvSpPr>
            <p:nvPr userDrawn="1"/>
          </p:nvSpPr>
          <p:spPr bwMode="auto">
            <a:xfrm>
              <a:off x="7872413" y="692150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8" name="Freeform 21"/>
            <p:cNvSpPr>
              <a:spLocks noEditPoints="1"/>
            </p:cNvSpPr>
            <p:nvPr userDrawn="1"/>
          </p:nvSpPr>
          <p:spPr bwMode="auto">
            <a:xfrm>
              <a:off x="7969250" y="657225"/>
              <a:ext cx="114300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22"/>
            <p:cNvSpPr>
              <a:spLocks/>
            </p:cNvSpPr>
            <p:nvPr userDrawn="1"/>
          </p:nvSpPr>
          <p:spPr bwMode="auto">
            <a:xfrm>
              <a:off x="8078788" y="692150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7" name="Picture 10" descr="https://silab-redmine.physik.uni-bonn.de/images/silab/SilabLogoM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24" y="306909"/>
            <a:ext cx="1707558" cy="62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31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9" y="1223964"/>
            <a:ext cx="4176712" cy="331311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4752975" y="1223963"/>
            <a:ext cx="4176713" cy="15128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 hasCustomPrompt="1"/>
          </p:nvPr>
        </p:nvSpPr>
        <p:spPr>
          <a:xfrm>
            <a:off x="4752975" y="3024188"/>
            <a:ext cx="4176713" cy="15128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91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7338" y="1223963"/>
            <a:ext cx="4176712" cy="1512887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52975" y="1223963"/>
            <a:ext cx="4176713" cy="1512887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98598" y="3024188"/>
            <a:ext cx="4165451" cy="1512887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52975" y="3024188"/>
            <a:ext cx="4176713" cy="1512887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361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8992" y="288925"/>
            <a:ext cx="6480000" cy="6475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88992" y="1223963"/>
            <a:ext cx="8640000" cy="2952000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87337" y="4176603"/>
            <a:ext cx="8640000" cy="360000"/>
          </a:xfrm>
        </p:spPr>
        <p:txBody>
          <a:bodyPr anchor="ctr" anchorCtr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27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8992" y="288925"/>
            <a:ext cx="6480000" cy="648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88688" y="1223962"/>
            <a:ext cx="5904000" cy="3312000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480720" y="1223962"/>
            <a:ext cx="2448968" cy="331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551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mit 2-spaltig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8992" y="288925"/>
            <a:ext cx="6480000" cy="648000"/>
          </a:xfrm>
        </p:spPr>
        <p:txBody>
          <a:bodyPr anchor="b" anchorCtr="0"/>
          <a:lstStyle>
            <a:lvl1pPr algn="l">
              <a:defRPr lang="de-DE" dirty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88688" y="1223962"/>
            <a:ext cx="1871900" cy="1512888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448272" y="1223962"/>
            <a:ext cx="6481416" cy="3312000"/>
          </a:xfrm>
        </p:spPr>
        <p:txBody>
          <a:bodyPr numCol="2" spcCol="21600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287338" y="3024188"/>
            <a:ext cx="1873250" cy="1512887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421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18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96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-1" y="936626"/>
            <a:ext cx="9217025" cy="4248150"/>
          </a:xfrm>
          <a:noFill/>
        </p:spPr>
        <p:txBody>
          <a:bodyPr lIns="1296000" tIns="720000" rIns="1440000"/>
          <a:lstStyle>
            <a:lvl1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09950" algn="l"/>
              </a:tabLst>
              <a:defRPr sz="2800" baseline="0"/>
            </a:lvl1pPr>
          </a:lstStyle>
          <a:p>
            <a:pPr lvl="0"/>
            <a:r>
              <a:rPr lang="en-GB" noProof="0" dirty="0"/>
              <a:t>Thank you for your attention</a:t>
            </a:r>
          </a:p>
        </p:txBody>
      </p:sp>
      <p:sp>
        <p:nvSpPr>
          <p:cNvPr id="9" name="Textplatzhalter 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296144" y="3313113"/>
            <a:ext cx="4176712" cy="1223962"/>
          </a:xfr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DE" dirty="0"/>
              <a:t>Fabian Hügging</a:t>
            </a:r>
          </a:p>
          <a:p>
            <a:pPr lvl="0"/>
            <a:r>
              <a:rPr lang="de-DE" dirty="0" err="1"/>
              <a:t>huegging@uni-bonn.de</a:t>
            </a:r>
            <a:endParaRPr lang="de-DE" dirty="0"/>
          </a:p>
        </p:txBody>
      </p:sp>
      <p:grpSp>
        <p:nvGrpSpPr>
          <p:cNvPr id="31" name="Gruppieren 30"/>
          <p:cNvGrpSpPr>
            <a:grpSpLocks noChangeAspect="1"/>
          </p:cNvGrpSpPr>
          <p:nvPr userDrawn="1"/>
        </p:nvGrpSpPr>
        <p:grpSpPr>
          <a:xfrm>
            <a:off x="288033" y="288203"/>
            <a:ext cx="1686518" cy="648000"/>
            <a:chOff x="7081838" y="144463"/>
            <a:chExt cx="1871662" cy="719137"/>
          </a:xfrm>
        </p:grpSpPr>
        <p:sp>
          <p:nvSpPr>
            <p:cNvPr id="5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12"/>
            <p:cNvSpPr>
              <a:spLocks/>
            </p:cNvSpPr>
            <p:nvPr userDrawn="1"/>
          </p:nvSpPr>
          <p:spPr bwMode="auto">
            <a:xfrm>
              <a:off x="7081838" y="692150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13"/>
            <p:cNvSpPr>
              <a:spLocks/>
            </p:cNvSpPr>
            <p:nvPr userDrawn="1"/>
          </p:nvSpPr>
          <p:spPr bwMode="auto">
            <a:xfrm>
              <a:off x="7207250" y="692150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Rectangle 14"/>
            <p:cNvSpPr>
              <a:spLocks noChangeArrowheads="1"/>
            </p:cNvSpPr>
            <p:nvPr userDrawn="1"/>
          </p:nvSpPr>
          <p:spPr bwMode="auto">
            <a:xfrm>
              <a:off x="7340600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Freeform 15"/>
            <p:cNvSpPr>
              <a:spLocks/>
            </p:cNvSpPr>
            <p:nvPr userDrawn="1"/>
          </p:nvSpPr>
          <p:spPr bwMode="auto">
            <a:xfrm>
              <a:off x="7378700" y="692150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16"/>
            <p:cNvSpPr>
              <a:spLocks/>
            </p:cNvSpPr>
            <p:nvPr userDrawn="1"/>
          </p:nvSpPr>
          <p:spPr bwMode="auto">
            <a:xfrm>
              <a:off x="7505700" y="692150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17"/>
            <p:cNvSpPr>
              <a:spLocks noEditPoints="1"/>
            </p:cNvSpPr>
            <p:nvPr userDrawn="1"/>
          </p:nvSpPr>
          <p:spPr bwMode="auto">
            <a:xfrm>
              <a:off x="7612063" y="690563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18"/>
            <p:cNvSpPr>
              <a:spLocks/>
            </p:cNvSpPr>
            <p:nvPr userDrawn="1"/>
          </p:nvSpPr>
          <p:spPr bwMode="auto">
            <a:xfrm>
              <a:off x="7723188" y="688975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Rectangle 19"/>
            <p:cNvSpPr>
              <a:spLocks noChangeArrowheads="1"/>
            </p:cNvSpPr>
            <p:nvPr userDrawn="1"/>
          </p:nvSpPr>
          <p:spPr bwMode="auto">
            <a:xfrm>
              <a:off x="7834313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20"/>
            <p:cNvSpPr>
              <a:spLocks/>
            </p:cNvSpPr>
            <p:nvPr userDrawn="1"/>
          </p:nvSpPr>
          <p:spPr bwMode="auto">
            <a:xfrm>
              <a:off x="7872413" y="692150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21"/>
            <p:cNvSpPr>
              <a:spLocks noEditPoints="1"/>
            </p:cNvSpPr>
            <p:nvPr userDrawn="1"/>
          </p:nvSpPr>
          <p:spPr bwMode="auto">
            <a:xfrm>
              <a:off x="7969250" y="657225"/>
              <a:ext cx="114300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22"/>
            <p:cNvSpPr>
              <a:spLocks/>
            </p:cNvSpPr>
            <p:nvPr userDrawn="1"/>
          </p:nvSpPr>
          <p:spPr bwMode="auto">
            <a:xfrm>
              <a:off x="8078788" y="692150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71" name="Freeform 7"/>
          <p:cNvSpPr>
            <a:spLocks noChangeAspect="1"/>
          </p:cNvSpPr>
          <p:nvPr userDrawn="1"/>
        </p:nvSpPr>
        <p:spPr bwMode="auto">
          <a:xfrm>
            <a:off x="1296143" y="0"/>
            <a:ext cx="7920881" cy="5184000"/>
          </a:xfrm>
          <a:custGeom>
            <a:avLst/>
            <a:gdLst>
              <a:gd name="T0" fmla="*/ 2000 w 2000"/>
              <a:gd name="T1" fmla="*/ 0 h 1349"/>
              <a:gd name="T2" fmla="*/ 1361 w 2000"/>
              <a:gd name="T3" fmla="*/ 0 h 1349"/>
              <a:gd name="T4" fmla="*/ 992 w 2000"/>
              <a:gd name="T5" fmla="*/ 627 h 1349"/>
              <a:gd name="T6" fmla="*/ 0 w 2000"/>
              <a:gd name="T7" fmla="*/ 1193 h 1349"/>
              <a:gd name="T8" fmla="*/ 0 w 2000"/>
              <a:gd name="T9" fmla="*/ 1349 h 1349"/>
              <a:gd name="T10" fmla="*/ 2000 w 2000"/>
              <a:gd name="T11" fmla="*/ 1349 h 1349"/>
              <a:gd name="T12" fmla="*/ 2000 w 2000"/>
              <a:gd name="T13" fmla="*/ 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0" h="1349">
                <a:moveTo>
                  <a:pt x="2000" y="0"/>
                </a:moveTo>
                <a:lnTo>
                  <a:pt x="1361" y="0"/>
                </a:lnTo>
                <a:cubicBezTo>
                  <a:pt x="1285" y="208"/>
                  <a:pt x="1168" y="419"/>
                  <a:pt x="992" y="627"/>
                </a:cubicBezTo>
                <a:cubicBezTo>
                  <a:pt x="644" y="1036"/>
                  <a:pt x="259" y="1159"/>
                  <a:pt x="0" y="1193"/>
                </a:cubicBezTo>
                <a:lnTo>
                  <a:pt x="0" y="1349"/>
                </a:lnTo>
                <a:lnTo>
                  <a:pt x="2000" y="1349"/>
                </a:lnTo>
                <a:lnTo>
                  <a:pt x="2000" y="0"/>
                </a:lnTo>
                <a:close/>
              </a:path>
            </a:pathLst>
          </a:custGeom>
          <a:solidFill>
            <a:srgbClr val="7A786C">
              <a:alpha val="1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Datumsplatzhalter 4" hidden="1"/>
          <p:cNvSpPr>
            <a:spLocks noGrp="1"/>
          </p:cNvSpPr>
          <p:nvPr>
            <p:ph type="dt" sz="half" idx="15"/>
          </p:nvPr>
        </p:nvSpPr>
        <p:spPr>
          <a:xfrm>
            <a:off x="288032" y="5256683"/>
            <a:ext cx="864000" cy="288000"/>
          </a:xfrm>
        </p:spPr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6" name="Fußzeilenplatzhalter 5" hidden="1"/>
          <p:cNvSpPr>
            <a:spLocks noGrp="1"/>
          </p:cNvSpPr>
          <p:nvPr>
            <p:ph type="ftr" sz="quarter" idx="16"/>
          </p:nvPr>
        </p:nvSpPr>
        <p:spPr>
          <a:xfrm>
            <a:off x="2088232" y="5256715"/>
            <a:ext cx="5040000" cy="288000"/>
          </a:xfrm>
        </p:spPr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  <a:endParaRPr lang="de-DE" dirty="0"/>
          </a:p>
        </p:txBody>
      </p:sp>
      <p:sp>
        <p:nvSpPr>
          <p:cNvPr id="8" name="Foliennummernplatzhalter 7" hidden="1"/>
          <p:cNvSpPr>
            <a:spLocks noGrp="1"/>
          </p:cNvSpPr>
          <p:nvPr>
            <p:ph type="sldNum" sz="quarter" idx="17"/>
          </p:nvPr>
        </p:nvSpPr>
        <p:spPr>
          <a:xfrm>
            <a:off x="8352992" y="5256683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33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342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68752" y="1223963"/>
            <a:ext cx="2160936" cy="3313112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9" y="1223963"/>
            <a:ext cx="6192000" cy="331200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35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8992" y="1224603"/>
            <a:ext cx="8640000" cy="3312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377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384043" y="632570"/>
            <a:ext cx="8579454" cy="1125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691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6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33" y="142823"/>
            <a:ext cx="1341195" cy="38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 flipV="1">
            <a:off x="1" y="4882012"/>
            <a:ext cx="1747395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467175" y="4878844"/>
            <a:ext cx="2606667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8">
                <a:solidFill>
                  <a:srgbClr val="000000"/>
                </a:solidFill>
              </a:defRPr>
            </a:lvl1pPr>
          </a:lstStyle>
          <a:p>
            <a:r>
              <a:rPr lang="de-DE"/>
              <a:t>29.05.18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5474" y="4878844"/>
            <a:ext cx="4407351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8">
                <a:solidFill>
                  <a:srgbClr val="000000"/>
                </a:solidFill>
              </a:defRPr>
            </a:lvl1pPr>
          </a:lstStyle>
          <a:p>
            <a:r>
              <a:rPr lang="en-US"/>
              <a:t>Advanced TSV for Pixel Detectors - F. Hügging - PM2018 - Solid State Detectors - Poster Session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824" y="4878844"/>
            <a:ext cx="1065673" cy="276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8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4528" y="142615"/>
            <a:ext cx="6967974" cy="43551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1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1296864" y="1584307"/>
            <a:ext cx="6480000" cy="360000"/>
          </a:xfrm>
        </p:spPr>
        <p:txBody>
          <a:bodyPr wrap="none" bIns="0" anchor="b" anchorCtr="0"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sz="2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1296864" y="1944507"/>
            <a:ext cx="6480000" cy="1728000"/>
          </a:xfrm>
        </p:spPr>
        <p:txBody>
          <a:bodyPr anchor="t"/>
          <a:lstStyle>
            <a:lvl1pPr algn="l">
              <a:lnSpc>
                <a:spcPts val="4400"/>
              </a:lnSpc>
              <a:defRPr sz="4000" b="0" cap="all">
                <a:solidFill>
                  <a:schemeClr val="accent2"/>
                </a:solidFill>
                <a:latin typeface="Exo 2 Semi Bold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Datumsplatzhalter 6" hidden="1"/>
          <p:cNvSpPr>
            <a:spLocks noGrp="1"/>
          </p:cNvSpPr>
          <p:nvPr>
            <p:ph type="dt" sz="half" idx="10"/>
          </p:nvPr>
        </p:nvSpPr>
        <p:spPr>
          <a:xfrm>
            <a:off x="288032" y="5256683"/>
            <a:ext cx="864000" cy="288000"/>
          </a:xfrm>
        </p:spPr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8" name="Fußzeilenplatzhalter 7" hidden="1"/>
          <p:cNvSpPr>
            <a:spLocks noGrp="1"/>
          </p:cNvSpPr>
          <p:nvPr>
            <p:ph type="ftr" sz="quarter" idx="11"/>
          </p:nvPr>
        </p:nvSpPr>
        <p:spPr>
          <a:xfrm>
            <a:off x="2088232" y="5256715"/>
            <a:ext cx="5040000" cy="288000"/>
          </a:xfrm>
        </p:spPr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  <a:endParaRPr lang="de-DE" dirty="0"/>
          </a:p>
        </p:txBody>
      </p:sp>
      <p:sp>
        <p:nvSpPr>
          <p:cNvPr id="9" name="Foliennummernplatzhalter 8" hidden="1"/>
          <p:cNvSpPr>
            <a:spLocks noGrp="1"/>
          </p:cNvSpPr>
          <p:nvPr>
            <p:ph type="sldNum" sz="quarter" idx="12"/>
          </p:nvPr>
        </p:nvSpPr>
        <p:spPr>
          <a:xfrm>
            <a:off x="8352992" y="5256683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10" name="Gruppieren 9"/>
          <p:cNvGrpSpPr>
            <a:grpSpLocks noChangeAspect="1"/>
          </p:cNvGrpSpPr>
          <p:nvPr userDrawn="1"/>
        </p:nvGrpSpPr>
        <p:grpSpPr>
          <a:xfrm>
            <a:off x="288034" y="288203"/>
            <a:ext cx="1686520" cy="648000"/>
            <a:chOff x="7081838" y="144463"/>
            <a:chExt cx="1871662" cy="719137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289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8496" y="1223491"/>
            <a:ext cx="4176000" cy="331311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2528" y="1224603"/>
            <a:ext cx="4176000" cy="3312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53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8496" y="1224283"/>
            <a:ext cx="4176000" cy="432000"/>
          </a:xfrm>
        </p:spPr>
        <p:txBody>
          <a:bodyPr wrap="none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7784" y="1799827"/>
            <a:ext cx="4176712" cy="273677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52279" y="1224283"/>
            <a:ext cx="4176713" cy="432000"/>
          </a:xfrm>
        </p:spPr>
        <p:txBody>
          <a:bodyPr wrap="none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52992" y="1800603"/>
            <a:ext cx="4176000" cy="2736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44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8032" y="1223491"/>
            <a:ext cx="1872000" cy="331311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20"/>
              </a:spcAft>
              <a:buNone/>
              <a:defRPr sz="1400"/>
            </a:lvl1pPr>
            <a:lvl2pPr marL="216000" indent="0">
              <a:buFont typeface="Arial" panose="020B0604020202020204" pitchFamily="34" charset="0"/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448272" y="1223491"/>
            <a:ext cx="6480720" cy="3313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56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8032" y="1224235"/>
            <a:ext cx="8640000" cy="8643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20"/>
              </a:spcAft>
              <a:buNone/>
              <a:defRPr sz="1400"/>
            </a:lvl1pPr>
            <a:lvl2pPr marL="216000" indent="0"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88992" y="2376075"/>
            <a:ext cx="8640000" cy="2160528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05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88032" y="1224235"/>
            <a:ext cx="8640000" cy="2160000"/>
          </a:xfrm>
        </p:spPr>
        <p:txBody>
          <a:bodyPr/>
          <a:lstStyle>
            <a:lvl1pPr marL="0" indent="0">
              <a:buNone/>
              <a:defRPr sz="1400"/>
            </a:lvl1pPr>
            <a:lvl2pPr marL="216000" indent="0"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88032" y="3672603"/>
            <a:ext cx="8640000" cy="864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20"/>
              </a:spcAft>
              <a:buNone/>
              <a:defRPr sz="1400"/>
            </a:lvl1pPr>
            <a:lvl2pPr marL="216000" indent="0"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859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el, zwei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 hasCustomPrompt="1"/>
          </p:nvPr>
        </p:nvSpPr>
        <p:spPr>
          <a:xfrm>
            <a:off x="288032" y="1224475"/>
            <a:ext cx="4176000" cy="2160000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4752992" y="1224475"/>
            <a:ext cx="4176000" cy="2160000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288032" y="3672603"/>
            <a:ext cx="8642350" cy="864000"/>
          </a:xfrm>
        </p:spPr>
        <p:txBody>
          <a:bodyPr/>
          <a:lstStyle>
            <a:lvl1pPr marL="0" indent="0">
              <a:spcAft>
                <a:spcPts val="420"/>
              </a:spcAft>
              <a:buNone/>
              <a:defRPr sz="1400"/>
            </a:lvl1pPr>
            <a:lvl2pPr marL="216000" indent="0">
              <a:spcAft>
                <a:spcPts val="420"/>
              </a:spcAft>
              <a:buNone/>
              <a:defRPr sz="1400"/>
            </a:lvl2pPr>
            <a:lvl3pPr marL="432000" indent="0">
              <a:spcAft>
                <a:spcPts val="420"/>
              </a:spcAft>
              <a:buNone/>
              <a:defRPr sz="1400"/>
            </a:lvl3pPr>
            <a:lvl4pPr marL="648000" indent="0">
              <a:spcAft>
                <a:spcPts val="420"/>
              </a:spcAft>
              <a:buNone/>
              <a:defRPr sz="1400"/>
            </a:lvl4pPr>
            <a:lvl5pPr marL="864000" indent="0">
              <a:spcAft>
                <a:spcPts val="420"/>
              </a:spcAft>
              <a:buNone/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68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448992" y="288925"/>
            <a:ext cx="6480000" cy="6472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8032" y="1224235"/>
            <a:ext cx="8640000" cy="331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88032" y="4824635"/>
            <a:ext cx="864000" cy="288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de-DE"/>
              <a:t>29.05.18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088232" y="4824667"/>
            <a:ext cx="5040000" cy="288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de-DE"/>
              <a:t>Advanced TSV for Pixel Detectors - F. Hügging - PM2018 - Solid State Detectors - Poster Session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52992" y="4824635"/>
            <a:ext cx="576000" cy="288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27F1E04-A1A3-475C-A843-CFD0985386EF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30" name="Gruppieren 29"/>
          <p:cNvGrpSpPr>
            <a:grpSpLocks noChangeAspect="1"/>
          </p:cNvGrpSpPr>
          <p:nvPr/>
        </p:nvGrpSpPr>
        <p:grpSpPr>
          <a:xfrm>
            <a:off x="288034" y="288203"/>
            <a:ext cx="1686520" cy="648000"/>
            <a:chOff x="7081838" y="144463"/>
            <a:chExt cx="1871662" cy="719137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8" name="Gerade Verbindung 7"/>
          <p:cNvCxnSpPr/>
          <p:nvPr/>
        </p:nvCxnSpPr>
        <p:spPr>
          <a:xfrm>
            <a:off x="287338" y="4824635"/>
            <a:ext cx="864235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80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62" r:id="rId7"/>
    <p:sldLayoutId id="2147483664" r:id="rId8"/>
    <p:sldLayoutId id="2147483663" r:id="rId9"/>
    <p:sldLayoutId id="2147483665" r:id="rId10"/>
    <p:sldLayoutId id="2147483661" r:id="rId11"/>
    <p:sldLayoutId id="2147483667" r:id="rId12"/>
    <p:sldLayoutId id="2147483657" r:id="rId13"/>
    <p:sldLayoutId id="2147483670" r:id="rId14"/>
    <p:sldLayoutId id="2147483654" r:id="rId15"/>
    <p:sldLayoutId id="2147483655" r:id="rId16"/>
    <p:sldLayoutId id="2147483668" r:id="rId17"/>
    <p:sldLayoutId id="2147483658" r:id="rId18"/>
    <p:sldLayoutId id="2147483659" r:id="rId19"/>
    <p:sldLayoutId id="2147483671" r:id="rId20"/>
  </p:sldLayoutIdLst>
  <p:hf hdr="0"/>
  <p:txStyles>
    <p:titleStyle>
      <a:lvl1pPr algn="l" defTabSz="914400" rtl="0" eaLnBrk="1" latinLnBrk="0" hangingPunct="1">
        <a:lnSpc>
          <a:spcPts val="2600"/>
        </a:lnSpc>
        <a:spcBef>
          <a:spcPts val="600"/>
        </a:spcBef>
        <a:buNone/>
        <a:defRPr sz="2400" kern="1200" cap="all" baseline="0">
          <a:solidFill>
            <a:schemeClr val="accent3"/>
          </a:solidFill>
          <a:latin typeface="Exo 2 Semi Bold" pitchFamily="50" charset="0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spcBef>
          <a:spcPts val="600"/>
        </a:spcBef>
        <a:spcAft>
          <a:spcPts val="600"/>
        </a:spcAft>
        <a:buFont typeface="Calibri" panose="020F0502020204030204" pitchFamily="34" charset="0"/>
        <a:buChar char="−"/>
        <a:defRPr sz="2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spcBef>
          <a:spcPts val="600"/>
        </a:spcBef>
        <a:spcAft>
          <a:spcPts val="300"/>
        </a:spcAft>
        <a:buFont typeface="Calibri" panose="020F0502020204030204" pitchFamily="34" charset="0"/>
        <a:buChar char="−"/>
        <a:defRPr sz="20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spcBef>
          <a:spcPts val="300"/>
        </a:spcBef>
        <a:spcAft>
          <a:spcPts val="300"/>
        </a:spcAft>
        <a:buFont typeface="Calibri" panose="020F0502020204030204" pitchFamily="34" charset="0"/>
        <a:buChar char="−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spcBef>
          <a:spcPts val="300"/>
        </a:spcBef>
        <a:buFont typeface="Calibri" panose="020F0502020204030204" pitchFamily="34" charset="0"/>
        <a:buChar char="−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spcBef>
          <a:spcPts val="0"/>
        </a:spcBef>
        <a:buFont typeface="Calibri" panose="020F0502020204030204" pitchFamily="34" charset="0"/>
        <a:buChar char="−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88232" y="288925"/>
            <a:ext cx="4475519" cy="647278"/>
          </a:xfrm>
        </p:spPr>
        <p:txBody>
          <a:bodyPr/>
          <a:lstStyle/>
          <a:p>
            <a:r>
              <a:rPr lang="en-GB" dirty="0"/>
              <a:t>Advanced Through Silicon vias for Pixel Detectors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6024" y="1008211"/>
            <a:ext cx="6275719" cy="2537615"/>
          </a:xfrm>
        </p:spPr>
        <p:txBody>
          <a:bodyPr numCol="2">
            <a:normAutofit fontScale="62500" lnSpcReduction="20000"/>
          </a:bodyPr>
          <a:lstStyle/>
          <a:p>
            <a:pPr marL="0" indent="0">
              <a:buNone/>
            </a:pPr>
            <a:r>
              <a:rPr lang="en-GB" b="1" dirty="0"/>
              <a:t>Pixel Detector Module Concept using TSV: </a:t>
            </a:r>
          </a:p>
          <a:p>
            <a:pPr lvl="1"/>
            <a:r>
              <a:rPr lang="en-GB" dirty="0"/>
              <a:t>More compact hybrid pixel detector modules with active area maximization, no wire-bonds, and 4-side </a:t>
            </a:r>
            <a:r>
              <a:rPr lang="en-GB" dirty="0" err="1"/>
              <a:t>abuttable</a:t>
            </a:r>
            <a:endParaRPr lang="en-GB" dirty="0"/>
          </a:p>
          <a:p>
            <a:pPr lvl="1"/>
            <a:r>
              <a:rPr lang="en-GB" dirty="0"/>
              <a:t>Deploy via-last TSVs into the readout chip’s IO Pads to bring all IOs (power, slow control, high speed readout) to the chip’s backside  </a:t>
            </a:r>
          </a:p>
          <a:p>
            <a:pPr lvl="1"/>
            <a:r>
              <a:rPr lang="en-GB" dirty="0"/>
              <a:t>Usage of the chip backside for wiring and absorb some functionality of the module flex PCB into the Redistribution Layer (RDL)</a:t>
            </a:r>
          </a:p>
          <a:p>
            <a:pPr lvl="1"/>
            <a:r>
              <a:rPr lang="en-GB" dirty="0"/>
              <a:t>Integrate the fine pitch bump bonding process on thin, large chips chip into post processing of the readout wafers</a:t>
            </a:r>
          </a:p>
          <a:p>
            <a:pPr marL="0" indent="0">
              <a:buNone/>
            </a:pPr>
            <a:r>
              <a:rPr lang="en-GB" b="1" dirty="0"/>
              <a:t>Main goals of the ATLAS FE-I4 TSV Run:</a:t>
            </a:r>
          </a:p>
          <a:p>
            <a:r>
              <a:rPr lang="en-GB" dirty="0"/>
              <a:t>Establish high yield TSV + RDL process for hybrid pixel modules</a:t>
            </a:r>
          </a:p>
          <a:p>
            <a:r>
              <a:rPr lang="en-GB" dirty="0"/>
              <a:t>Straight side vias through ultra thinned readout wafers with 2x2 cm</a:t>
            </a:r>
            <a:r>
              <a:rPr lang="en-GB" baseline="30000" dirty="0"/>
              <a:t>2</a:t>
            </a:r>
            <a:r>
              <a:rPr lang="en-GB" dirty="0"/>
              <a:t> chip size</a:t>
            </a:r>
          </a:p>
          <a:p>
            <a:r>
              <a:rPr lang="en-GB" dirty="0"/>
              <a:t>Target wafer thickness of 80 - 100 µm with via diameter of 60 µm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921F8C4-C5A9-1B46-8156-5CDB6F84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29.05.18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1FA6AD-D2CF-9D4C-8135-D705A330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Advanced TSV for Pixel Detectors - F. Hügging - PM2018 - Solid State Detectors - Poster Session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9F78E0-5BCB-DA4C-94F7-D4355DC31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B95C9FA-C930-A94C-BCA5-21199C5A7FB2}"/>
              </a:ext>
            </a:extLst>
          </p:cNvPr>
          <p:cNvGrpSpPr/>
          <p:nvPr/>
        </p:nvGrpSpPr>
        <p:grpSpPr>
          <a:xfrm>
            <a:off x="144016" y="3401810"/>
            <a:ext cx="6347727" cy="1422825"/>
            <a:chOff x="1152032" y="3401810"/>
            <a:chExt cx="6347727" cy="142282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144" y="3456483"/>
              <a:ext cx="6203615" cy="1336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771050" y="4569501"/>
              <a:ext cx="1728709" cy="25513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58" b="1" dirty="0"/>
                <a:t>TSV pixel 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52032" y="3401810"/>
              <a:ext cx="1541481" cy="41793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58" b="1" dirty="0"/>
                <a:t>Standard module</a:t>
              </a:r>
            </a:p>
            <a:p>
              <a:pPr algn="ctr"/>
              <a:r>
                <a:rPr lang="en-US" sz="1058" b="1" dirty="0"/>
                <a:t>ATLAS Pixel </a:t>
              </a: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FF4D4273-0EB8-5642-B75A-95249F24F2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768" y="936203"/>
            <a:ext cx="1928014" cy="15121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53A7F1B-46FA-9E4D-B37D-FE49663C7597}"/>
              </a:ext>
            </a:extLst>
          </p:cNvPr>
          <p:cNvSpPr txBox="1"/>
          <p:nvPr/>
        </p:nvSpPr>
        <p:spPr>
          <a:xfrm>
            <a:off x="6984776" y="957313"/>
            <a:ext cx="185600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ATLAS FE-I4 wafer: backside after RDL+UBM-Pad process</a:t>
            </a:r>
          </a:p>
        </p:txBody>
      </p:sp>
      <p:pic>
        <p:nvPicPr>
          <p:cNvPr id="13" name="Inhaltsplatzhalter 11">
            <a:extLst>
              <a:ext uri="{FF2B5EF4-FFF2-40B4-BE49-F238E27FC236}">
                <a16:creationId xmlns:a16="http://schemas.microsoft.com/office/drawing/2014/main" id="{57EBC1E7-21A8-5E4D-B54B-5D6A3D42D0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0" t="26454" r="6436" b="19773"/>
          <a:stretch/>
        </p:blipFill>
        <p:spPr>
          <a:xfrm>
            <a:off x="6868663" y="2448371"/>
            <a:ext cx="2016224" cy="108012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13C8D5B-D438-9B41-94AF-FE29E31EE9F3}"/>
              </a:ext>
            </a:extLst>
          </p:cNvPr>
          <p:cNvSpPr txBox="1"/>
          <p:nvPr/>
        </p:nvSpPr>
        <p:spPr>
          <a:xfrm>
            <a:off x="6948772" y="2943135"/>
            <a:ext cx="75608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TSV cross-section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EB98C70-1EE6-0F44-B873-0BBCC2605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87" y="3528491"/>
            <a:ext cx="1944925" cy="129614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7398875-4E1D-C449-920A-1264525380A8}"/>
              </a:ext>
            </a:extLst>
          </p:cNvPr>
          <p:cNvSpPr txBox="1"/>
          <p:nvPr/>
        </p:nvSpPr>
        <p:spPr>
          <a:xfrm>
            <a:off x="7023730" y="4414637"/>
            <a:ext cx="185600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ATLAS FE-I4 chip via RDL and TSV through chip backside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F73ABC-162A-2241-AD35-BE96EE2EF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1" y="118530"/>
            <a:ext cx="1291525" cy="351404"/>
          </a:xfrm>
          <a:prstGeom prst="rect">
            <a:avLst/>
          </a:prstGeom>
        </p:spPr>
      </p:pic>
      <p:pic>
        <p:nvPicPr>
          <p:cNvPr id="20" name="Picture 4" descr="Logo AIDA-2020.png">
            <a:extLst>
              <a:ext uri="{FF2B5EF4-FFF2-40B4-BE49-F238E27FC236}">
                <a16:creationId xmlns:a16="http://schemas.microsoft.com/office/drawing/2014/main" id="{321975A4-13E3-6344-949D-2B102F59EB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43" y="359832"/>
            <a:ext cx="1789177" cy="46835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CDE6860-9FED-E44A-8BCE-DF8EA12EB9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15973" r="12964" b="9028"/>
          <a:stretch/>
        </p:blipFill>
        <p:spPr>
          <a:xfrm>
            <a:off x="288032" y="26622"/>
            <a:ext cx="570210" cy="73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63928"/>
      </p:ext>
    </p:extLst>
  </p:cSld>
  <p:clrMapOvr>
    <a:masterClrMapping/>
  </p:clrMapOvr>
</p:sld>
</file>

<file path=ppt/theme/theme1.xml><?xml version="1.0" encoding="utf-8"?>
<a:theme xmlns:a="http://schemas.openxmlformats.org/drawingml/2006/main" name="SiLab_uni_bonn_2017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F8DE83"/>
      </a:accent6>
      <a:hlink>
        <a:srgbClr val="79BAF8"/>
      </a:hlink>
      <a:folHlink>
        <a:srgbClr val="6C6C62"/>
      </a:folHlink>
    </a:clrScheme>
    <a:fontScheme name="Uni-Bonn">
      <a:majorFont>
        <a:latin typeface="Exo 2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1400" dirty="0" err="1" smtClean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>
          <a:spcAft>
            <a:spcPts val="420"/>
          </a:spcAft>
          <a:buFont typeface="Calibri" panose="020F0502020204030204" pitchFamily="34" charset="0"/>
          <a:buChar char="−"/>
          <a:defRPr sz="1400" dirty="0" err="1" smtClean="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B08B09"/>
      </a:accent6>
      <a:hlink>
        <a:srgbClr val="032D56"/>
      </a:hlink>
      <a:folHlink>
        <a:srgbClr val="6C6C62"/>
      </a:folHlink>
    </a:clrScheme>
    <a:fontScheme name="Uni-Bon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B08B09"/>
      </a:accent6>
      <a:hlink>
        <a:srgbClr val="032D56"/>
      </a:hlink>
      <a:folHlink>
        <a:srgbClr val="6C6C62"/>
      </a:folHlink>
    </a:clrScheme>
    <a:fontScheme name="Uni-Bon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SiLab_uni_bonn_2017</Template>
  <TotalTime>0</TotalTime>
  <Words>107</Words>
  <Application>Microsoft Macintosh PowerPoint</Application>
  <PresentationFormat>Benutzerdefiniert</PresentationFormat>
  <Paragraphs>19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Arial</vt:lpstr>
      <vt:lpstr>Calibri</vt:lpstr>
      <vt:lpstr>Exo 2</vt:lpstr>
      <vt:lpstr>Exo 2 Semi Bold</vt:lpstr>
      <vt:lpstr>SiLab_uni_bonn_2017</vt:lpstr>
      <vt:lpstr>Advanced Through Silicon vias for Pixel Detectors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 2 Session F. Hügging, N. Owtscharenko, N. Wermes (U Bonn) T. Fritzsch, O. Ehrmann, K. Zoschke (Fraunhofer IZM) </dc:title>
  <dc:creator>Microsoft Office-Benutzer</dc:creator>
  <cp:lastModifiedBy>Fabian Hügging</cp:lastModifiedBy>
  <cp:revision>60</cp:revision>
  <dcterms:created xsi:type="dcterms:W3CDTF">2018-04-19T13:14:37Z</dcterms:created>
  <dcterms:modified xsi:type="dcterms:W3CDTF">2018-05-23T15:29:47Z</dcterms:modified>
</cp:coreProperties>
</file>