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88467" y="9378"/>
            <a:ext cx="12627865" cy="1258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47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sz="3500"/>
              <a:t>Neutrino-Antineutrino Identification in a Liquid Scintillator Detector</a:t>
            </a:r>
            <a:br/>
            <a:r>
              <a:rPr sz="3000"/>
              <a:t>Towards a novel decay-at-rest-based neutrino CPV framework</a:t>
            </a:r>
          </a:p>
        </p:txBody>
      </p:sp>
      <p:sp>
        <p:nvSpPr>
          <p:cNvPr id="120" name="Shape 120"/>
          <p:cNvSpPr/>
          <p:nvPr/>
        </p:nvSpPr>
        <p:spPr>
          <a:xfrm>
            <a:off x="1102387" y="1403360"/>
            <a:ext cx="10800026" cy="406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ct val="130000"/>
              </a:lnSpc>
              <a:defRPr i="1" sz="200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M. Grassi </a:t>
            </a:r>
            <a:r>
              <a:t>[APC/CNRS (Paris FR)], F. Pessina, A. Cabrera, S. Dusini, H. Nunokawa, F. Suekane</a:t>
            </a:r>
          </a:p>
        </p:txBody>
      </p:sp>
      <p:grpSp>
        <p:nvGrpSpPr>
          <p:cNvPr id="132" name="Group 132"/>
          <p:cNvGrpSpPr/>
          <p:nvPr/>
        </p:nvGrpSpPr>
        <p:grpSpPr>
          <a:xfrm>
            <a:off x="407469" y="3441749"/>
            <a:ext cx="5269072" cy="5902859"/>
            <a:chOff x="0" y="0"/>
            <a:chExt cx="5269071" cy="5902857"/>
          </a:xfrm>
        </p:grpSpPr>
        <p:grpSp>
          <p:nvGrpSpPr>
            <p:cNvPr id="126" name="Group 126"/>
            <p:cNvGrpSpPr/>
            <p:nvPr/>
          </p:nvGrpSpPr>
          <p:grpSpPr>
            <a:xfrm>
              <a:off x="0" y="2161631"/>
              <a:ext cx="5268994" cy="3741227"/>
              <a:chOff x="0" y="0"/>
              <a:chExt cx="5268993" cy="3741226"/>
            </a:xfrm>
          </p:grpSpPr>
          <p:pic>
            <p:nvPicPr>
              <p:cNvPr id="121" name="plots_OFOS_output_170203115542_positron_30MeV_ev_2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rcRect l="0" t="0" r="0" b="0"/>
              <a:stretch>
                <a:fillRect/>
              </a:stretch>
            </p:blipFill>
            <p:spPr>
              <a:xfrm>
                <a:off x="0" y="0"/>
                <a:ext cx="5268994" cy="37412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22" name="Shape 122"/>
              <p:cNvSpPr/>
              <p:nvPr/>
            </p:nvSpPr>
            <p:spPr>
              <a:xfrm>
                <a:off x="612524" y="374799"/>
                <a:ext cx="2487379" cy="5021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 algn="l" defTabSz="457200">
                  <a:defRPr sz="2400"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/>
                <a:r>
                  <a:t>30MeV Positron</a:t>
                </a:r>
              </a:p>
            </p:txBody>
          </p:sp>
          <p:grpSp>
            <p:nvGrpSpPr>
              <p:cNvPr id="125" name="Group 125"/>
              <p:cNvGrpSpPr/>
              <p:nvPr/>
            </p:nvGrpSpPr>
            <p:grpSpPr>
              <a:xfrm>
                <a:off x="1639864" y="1305209"/>
                <a:ext cx="2871576" cy="2390398"/>
                <a:chOff x="0" y="0"/>
                <a:chExt cx="2871575" cy="2390396"/>
              </a:xfrm>
            </p:grpSpPr>
            <p:sp>
              <p:nvSpPr>
                <p:cNvPr id="123" name="Shape 123"/>
                <p:cNvSpPr/>
                <p:nvPr/>
              </p:nvSpPr>
              <p:spPr>
                <a:xfrm flipV="1">
                  <a:off x="0" y="-1"/>
                  <a:ext cx="2463308" cy="1924061"/>
                </a:xfrm>
                <a:prstGeom prst="line">
                  <a:avLst/>
                </a:prstGeom>
                <a:noFill/>
                <a:ln w="38100" cap="flat">
                  <a:solidFill>
                    <a:srgbClr val="FF2F92"/>
                  </a:solidFill>
                  <a:prstDash val="solid"/>
                  <a:miter lim="400000"/>
                  <a:headEnd type="triangle" w="med" len="med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 sz="4000">
                      <a:solidFill>
                        <a:srgbClr val="FFFFFF"/>
                      </a:solidFill>
                      <a:effectLst>
                        <a:outerShdw sx="100000" sy="100000" kx="0" ky="0" algn="b" rotWithShape="0" blurRad="38100" dist="12700" dir="5400000">
                          <a:srgbClr val="000000">
                            <a:alpha val="50000"/>
                          </a:srgbClr>
                        </a:outerShdw>
                      </a:effectLst>
                      <a:latin typeface="Gill Sans"/>
                      <a:ea typeface="Gill Sans"/>
                      <a:cs typeface="Gill Sans"/>
                      <a:sym typeface="Gill Sans"/>
                    </a:defRPr>
                  </a:pPr>
                </a:p>
              </p:txBody>
            </p:sp>
            <p:sp>
              <p:nvSpPr>
                <p:cNvPr id="124" name="Shape 124"/>
                <p:cNvSpPr/>
                <p:nvPr/>
              </p:nvSpPr>
              <p:spPr>
                <a:xfrm rot="19322095">
                  <a:off x="267788" y="813231"/>
                  <a:ext cx="2614537" cy="86442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0800" tIns="50800" rIns="50800" bIns="50800" numCol="1" anchor="t">
                  <a:noAutofit/>
                </a:bodyPr>
                <a:lstStyle>
                  <a:lvl1pPr defTabSz="457200">
                    <a:defRPr sz="1600">
                      <a:solidFill>
                        <a:srgbClr val="FF2F92"/>
                      </a:solidFill>
                      <a:latin typeface="Helvetica"/>
                      <a:ea typeface="Helvetica"/>
                      <a:cs typeface="Helvetica"/>
                      <a:sym typeface="Helvetica"/>
                    </a:defRPr>
                  </a:lvl1pPr>
                </a:lstStyle>
                <a:p>
                  <a:pPr/>
                  <a:r>
                    <a:t>GAMMAS’ COMPTON SCATTERINGS</a:t>
                  </a:r>
                </a:p>
              </p:txBody>
            </p:sp>
          </p:grpSp>
        </p:grpSp>
        <p:grpSp>
          <p:nvGrpSpPr>
            <p:cNvPr id="131" name="Group 131"/>
            <p:cNvGrpSpPr/>
            <p:nvPr/>
          </p:nvGrpSpPr>
          <p:grpSpPr>
            <a:xfrm>
              <a:off x="0" y="0"/>
              <a:ext cx="5269072" cy="2524024"/>
              <a:chOff x="0" y="0"/>
              <a:chExt cx="5269071" cy="2524023"/>
            </a:xfrm>
          </p:grpSpPr>
          <p:pic>
            <p:nvPicPr>
              <p:cNvPr id="127" name="plots_OFOS_output_170203115231_electron_30MeV_ev_8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9575" t="0" r="12503" b="32752"/>
              <a:stretch>
                <a:fillRect/>
              </a:stretch>
            </p:blipFill>
            <p:spPr>
              <a:xfrm>
                <a:off x="504517" y="8142"/>
                <a:ext cx="4105630" cy="251588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8" name="plots_OFOS_output_170203115231_electron_30MeV_ev_8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90163" b="42005"/>
              <a:stretch>
                <a:fillRect/>
              </a:stretch>
            </p:blipFill>
            <p:spPr>
              <a:xfrm>
                <a:off x="0" y="0"/>
                <a:ext cx="518294" cy="216971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9" name="plots_OFOS_output_170203115231_electron_30MeV_ev_8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87844" t="0" r="0" b="45015"/>
              <a:stretch>
                <a:fillRect/>
              </a:stretch>
            </p:blipFill>
            <p:spPr>
              <a:xfrm>
                <a:off x="4628577" y="8142"/>
                <a:ext cx="640495" cy="205710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30" name="Shape 130"/>
              <p:cNvSpPr/>
              <p:nvPr/>
            </p:nvSpPr>
            <p:spPr>
              <a:xfrm>
                <a:off x="610503" y="399353"/>
                <a:ext cx="2487379" cy="5021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 algn="l" defTabSz="457200">
                  <a:defRPr sz="2400"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/>
                <a:r>
                  <a:t>30MeV Electron</a:t>
                </a:r>
              </a:p>
            </p:txBody>
          </p:sp>
        </p:grpSp>
      </p:grpSp>
      <p:pic>
        <p:nvPicPr>
          <p:cNvPr id="133" name="Liquido_vs_HH_Lp04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87192" y="5678757"/>
            <a:ext cx="4993662" cy="3745248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 rot="16200000">
            <a:off x="4723480" y="7213273"/>
            <a:ext cx="3380040" cy="4294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 defTabSz="4572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Sensitivity N(σ) = √Δχ</a:t>
            </a:r>
            <a:r>
              <a:rPr baseline="31999"/>
              <a:t> 2</a:t>
            </a:r>
          </a:p>
        </p:txBody>
      </p:sp>
      <p:grpSp>
        <p:nvGrpSpPr>
          <p:cNvPr id="141" name="Group 141"/>
          <p:cNvGrpSpPr/>
          <p:nvPr/>
        </p:nvGrpSpPr>
        <p:grpSpPr>
          <a:xfrm>
            <a:off x="9989859" y="5703314"/>
            <a:ext cx="4394720" cy="1098664"/>
            <a:chOff x="0" y="0"/>
            <a:chExt cx="4394719" cy="1098663"/>
          </a:xfrm>
        </p:grpSpPr>
        <p:sp>
          <p:nvSpPr>
            <p:cNvPr id="135" name="Shape 135"/>
            <p:cNvSpPr/>
            <p:nvPr/>
          </p:nvSpPr>
          <p:spPr>
            <a:xfrm>
              <a:off x="88780" y="17222"/>
              <a:ext cx="4305940" cy="1081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457200">
                <a:lnSpc>
                  <a:spcPct val="90000"/>
                </a:lnSpc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    only  Multiple Baselines</a:t>
              </a:r>
            </a:p>
            <a:p>
              <a:pPr algn="l" defTabSz="457200">
                <a:lnSpc>
                  <a:spcPct val="90000"/>
                </a:lnSpc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    &amp;      Single Baseline</a:t>
              </a:r>
            </a:p>
            <a:p>
              <a:pPr algn="l" defTabSz="457200">
                <a:lnSpc>
                  <a:spcPct val="90000"/>
                </a:lnSpc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    &amp;      Multiple Baselines</a:t>
              </a:r>
            </a:p>
          </p:txBody>
        </p:sp>
        <p:pic>
          <p:nvPicPr>
            <p:cNvPr id="136" name="lead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23554" t="21730" r="73907" b="76465"/>
            <a:stretch>
              <a:fillRect/>
            </a:stretch>
          </p:blipFill>
          <p:spPr>
            <a:xfrm>
              <a:off x="0" y="0"/>
              <a:ext cx="471851" cy="4340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7" name="lead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23554" t="15816" r="73907" b="82379"/>
            <a:stretch>
              <a:fillRect/>
            </a:stretch>
          </p:blipFill>
          <p:spPr>
            <a:xfrm>
              <a:off x="587580" y="341031"/>
              <a:ext cx="471851" cy="4340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8" name="lead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23554" t="15816" r="73907" b="82379"/>
            <a:stretch>
              <a:fillRect/>
            </a:stretch>
          </p:blipFill>
          <p:spPr>
            <a:xfrm>
              <a:off x="587580" y="637279"/>
              <a:ext cx="471851" cy="4340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9" name="lead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23554" t="21730" r="73907" b="76465"/>
            <a:stretch>
              <a:fillRect/>
            </a:stretch>
          </p:blipFill>
          <p:spPr>
            <a:xfrm>
              <a:off x="0" y="292431"/>
              <a:ext cx="471851" cy="4340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0" name="lead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23554" t="21730" r="73907" b="76465"/>
            <a:stretch>
              <a:fillRect/>
            </a:stretch>
          </p:blipFill>
          <p:spPr>
            <a:xfrm>
              <a:off x="0" y="585607"/>
              <a:ext cx="471851" cy="4340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2" name="Shape 142"/>
          <p:cNvSpPr/>
          <p:nvPr/>
        </p:nvSpPr>
        <p:spPr>
          <a:xfrm>
            <a:off x="6383931" y="9178551"/>
            <a:ext cx="4774604" cy="4294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 defTabSz="4572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CP Violating Phase (δ</a:t>
            </a:r>
            <a:r>
              <a:rPr baseline="-5999"/>
              <a:t>CP</a:t>
            </a:r>
            <a:r>
              <a:t>/π)</a:t>
            </a:r>
          </a:p>
        </p:txBody>
      </p:sp>
      <p:pic>
        <p:nvPicPr>
          <p:cNvPr id="143" name="Liquido_vs_HH_Lp04.png"/>
          <p:cNvPicPr>
            <a:picLocks noChangeAspect="1"/>
          </p:cNvPicPr>
          <p:nvPr/>
        </p:nvPicPr>
        <p:blipFill>
          <a:blip r:embed="rId4">
            <a:extLst/>
          </a:blip>
          <a:srcRect l="43711" t="6567" r="45305" b="73925"/>
          <a:stretch>
            <a:fillRect/>
          </a:stretch>
        </p:blipFill>
        <p:spPr>
          <a:xfrm>
            <a:off x="5392329" y="9169403"/>
            <a:ext cx="806255" cy="1073994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hape 144"/>
          <p:cNvSpPr/>
          <p:nvPr/>
        </p:nvSpPr>
        <p:spPr>
          <a:xfrm>
            <a:off x="371925" y="2056278"/>
            <a:ext cx="12260950" cy="1122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2500"/>
            </a:pPr>
            <a:r>
              <a:rPr b="1" sz="3500">
                <a:solidFill>
                  <a:srgbClr val="03B83E"/>
                </a:solidFill>
                <a:latin typeface="Times"/>
                <a:ea typeface="Times"/>
                <a:cs typeface="Times"/>
                <a:sym typeface="Times"/>
              </a:rPr>
              <a:t>What:</a:t>
            </a:r>
            <a:r>
              <a:t> visualize (anti)neutrino interactions taking place in a liquid scintillator loaded with a heavy element (eg. Pb)  </a:t>
            </a:r>
          </a:p>
        </p:txBody>
      </p:sp>
      <p:sp>
        <p:nvSpPr>
          <p:cNvPr id="145" name="Shape 145"/>
          <p:cNvSpPr/>
          <p:nvPr/>
        </p:nvSpPr>
        <p:spPr>
          <a:xfrm>
            <a:off x="6033816" y="3522409"/>
            <a:ext cx="6389332" cy="177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500"/>
            </a:pPr>
            <a:r>
              <a:rPr b="1" sz="3500">
                <a:solidFill>
                  <a:srgbClr val="03B83E"/>
                </a:solidFill>
                <a:latin typeface="Times"/>
                <a:ea typeface="Times"/>
                <a:cs typeface="Times"/>
                <a:sym typeface="Times"/>
              </a:rPr>
              <a:t>Why:</a:t>
            </a:r>
            <a:r>
              <a:t> perform a low-systematics neutrino CP violation experiment by measuring oscillation probabilities of (anti)neutrinos emitted by pion and muon decay at rest    </a:t>
            </a:r>
          </a:p>
        </p:txBody>
      </p:sp>
      <p:pic>
        <p:nvPicPr>
          <p:cNvPr id="146" name="Screen Shot 2018-05-21 at 16.33.32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03088" y="2690064"/>
            <a:ext cx="2570513" cy="42944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Screen Shot 2018-05-21 at 16.33.37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518302" y="2604564"/>
            <a:ext cx="3992865" cy="49745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9" name="Group 159"/>
          <p:cNvGrpSpPr/>
          <p:nvPr/>
        </p:nvGrpSpPr>
        <p:grpSpPr>
          <a:xfrm>
            <a:off x="6430802" y="9041551"/>
            <a:ext cx="3240463" cy="1329649"/>
            <a:chOff x="0" y="0"/>
            <a:chExt cx="3240462" cy="1329647"/>
          </a:xfrm>
        </p:grpSpPr>
        <p:sp>
          <p:nvSpPr>
            <p:cNvPr id="148" name="Shape 148"/>
            <p:cNvSpPr/>
            <p:nvPr/>
          </p:nvSpPr>
          <p:spPr>
            <a:xfrm>
              <a:off x="298325" y="103039"/>
              <a:ext cx="2667797" cy="105225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2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4"/>
                      </a:srgbClr>
                    </a:outerShdw>
                  </a:effectLst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Shape 149"/>
            <p:cNvSpPr/>
            <p:nvPr/>
          </p:nvSpPr>
          <p:spPr>
            <a:xfrm>
              <a:off x="65462" y="12699"/>
              <a:ext cx="3175001" cy="13169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457200">
                <a:lnSpc>
                  <a:spcPct val="90000"/>
                </a:lnSpc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    only  Multiple Baselines</a:t>
              </a:r>
            </a:p>
            <a:p>
              <a:pPr algn="l" defTabSz="457200">
                <a:lnSpc>
                  <a:spcPct val="90000"/>
                </a:lnSpc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    &amp;      Multiple Baselines η=0.3</a:t>
              </a:r>
            </a:p>
            <a:p>
              <a:pPr algn="l" defTabSz="457200">
                <a:lnSpc>
                  <a:spcPct val="90000"/>
                </a:lnSpc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    &amp;      Multiple Baselines η=1.0</a:t>
              </a:r>
            </a:p>
            <a:p>
              <a:pPr algn="l" defTabSz="457200">
                <a:lnSpc>
                  <a:spcPct val="90000"/>
                </a:lnSpc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    &amp;      Single Baseline η=0.3</a:t>
              </a:r>
            </a:p>
            <a:p>
              <a:pPr algn="l" defTabSz="457200">
                <a:lnSpc>
                  <a:spcPct val="90000"/>
                </a:lnSpc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    &amp;      Single Baseline η=1.0</a:t>
              </a:r>
            </a:p>
          </p:txBody>
        </p:sp>
        <p:pic>
          <p:nvPicPr>
            <p:cNvPr id="150" name="lead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23554" t="21730" r="73907" b="76465"/>
            <a:stretch>
              <a:fillRect/>
            </a:stretch>
          </p:blipFill>
          <p:spPr>
            <a:xfrm>
              <a:off x="0" y="0"/>
              <a:ext cx="347921" cy="3200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1" name="lead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23554" t="15816" r="73907" b="82379"/>
            <a:stretch>
              <a:fillRect/>
            </a:stretch>
          </p:blipFill>
          <p:spPr>
            <a:xfrm>
              <a:off x="433254" y="251460"/>
              <a:ext cx="347921" cy="3200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lead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23554" t="15816" r="73907" b="82379"/>
            <a:stretch>
              <a:fillRect/>
            </a:stretch>
          </p:blipFill>
          <p:spPr>
            <a:xfrm>
              <a:off x="433254" y="469900"/>
              <a:ext cx="347921" cy="3200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3" name="lead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23554" t="15816" r="73907" b="82379"/>
            <a:stretch>
              <a:fillRect/>
            </a:stretch>
          </p:blipFill>
          <p:spPr>
            <a:xfrm>
              <a:off x="433254" y="696572"/>
              <a:ext cx="347921" cy="3200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4" name="lead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23554" t="15816" r="73907" b="82379"/>
            <a:stretch>
              <a:fillRect/>
            </a:stretch>
          </p:blipFill>
          <p:spPr>
            <a:xfrm>
              <a:off x="433254" y="904081"/>
              <a:ext cx="347921" cy="3200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5" name="lead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23554" t="21730" r="73907" b="76465"/>
            <a:stretch>
              <a:fillRect/>
            </a:stretch>
          </p:blipFill>
          <p:spPr>
            <a:xfrm>
              <a:off x="0" y="215625"/>
              <a:ext cx="347921" cy="3200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6" name="lead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23554" t="21730" r="73907" b="76465"/>
            <a:stretch>
              <a:fillRect/>
            </a:stretch>
          </p:blipFill>
          <p:spPr>
            <a:xfrm>
              <a:off x="0" y="431800"/>
              <a:ext cx="347921" cy="3200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7" name="lead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23554" t="21730" r="73907" b="76465"/>
            <a:stretch>
              <a:fillRect/>
            </a:stretch>
          </p:blipFill>
          <p:spPr>
            <a:xfrm>
              <a:off x="0" y="658472"/>
              <a:ext cx="347921" cy="3200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8" name="lead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23554" t="21730" r="73907" b="76465"/>
            <a:stretch>
              <a:fillRect/>
            </a:stretch>
          </p:blipFill>
          <p:spPr>
            <a:xfrm>
              <a:off x="0" y="865981"/>
              <a:ext cx="347921" cy="3200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188467" y="9378"/>
            <a:ext cx="12627865" cy="1258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47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sz="3500"/>
              <a:t>Neutrino-Antineutrino Identification in a Liquid Scintillator Detector</a:t>
            </a:r>
            <a:br/>
            <a:r>
              <a:rPr sz="3000"/>
              <a:t>Towards a novel decay-at-rest-based neutrino CPV framework</a:t>
            </a:r>
          </a:p>
        </p:txBody>
      </p:sp>
      <p:sp>
        <p:nvSpPr>
          <p:cNvPr id="162" name="Shape 162"/>
          <p:cNvSpPr/>
          <p:nvPr/>
        </p:nvSpPr>
        <p:spPr>
          <a:xfrm>
            <a:off x="1102387" y="1403360"/>
            <a:ext cx="10800026" cy="406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ct val="130000"/>
              </a:lnSpc>
              <a:defRPr i="1" sz="200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M. Grassi </a:t>
            </a:r>
            <a:r>
              <a:t>[APC/CNRS (Paris FR)], F. Pessina, A. Cabrera, S. Dusini, H. Nunokawa, F. Suekane</a:t>
            </a:r>
          </a:p>
        </p:txBody>
      </p:sp>
      <p:grpSp>
        <p:nvGrpSpPr>
          <p:cNvPr id="170" name="Group 170"/>
          <p:cNvGrpSpPr/>
          <p:nvPr/>
        </p:nvGrpSpPr>
        <p:grpSpPr>
          <a:xfrm>
            <a:off x="4034774" y="2243296"/>
            <a:ext cx="8322797" cy="3486262"/>
            <a:chOff x="0" y="0"/>
            <a:chExt cx="8322796" cy="3486261"/>
          </a:xfrm>
        </p:grpSpPr>
        <p:pic>
          <p:nvPicPr>
            <p:cNvPr id="163" name="plots_OFOS_output_170203115542_positron_30MeV_ev_2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0" y="1231"/>
              <a:ext cx="4829267" cy="3429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4" name="Shape 164"/>
            <p:cNvSpPr/>
            <p:nvPr/>
          </p:nvSpPr>
          <p:spPr>
            <a:xfrm>
              <a:off x="491586" y="319708"/>
              <a:ext cx="2487379" cy="5021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 algn="l" defTabSz="457200">
                <a:defRPr sz="22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30MeV Positron</a:t>
              </a:r>
            </a:p>
          </p:txBody>
        </p:sp>
        <p:grpSp>
          <p:nvGrpSpPr>
            <p:cNvPr id="167" name="Group 167"/>
            <p:cNvGrpSpPr/>
            <p:nvPr/>
          </p:nvGrpSpPr>
          <p:grpSpPr>
            <a:xfrm>
              <a:off x="1320892" y="1095864"/>
              <a:ext cx="2871577" cy="2390398"/>
              <a:chOff x="0" y="0"/>
              <a:chExt cx="2871575" cy="2390396"/>
            </a:xfrm>
          </p:grpSpPr>
          <p:sp>
            <p:nvSpPr>
              <p:cNvPr id="165" name="Shape 165"/>
              <p:cNvSpPr/>
              <p:nvPr/>
            </p:nvSpPr>
            <p:spPr>
              <a:xfrm flipV="1">
                <a:off x="0" y="-1"/>
                <a:ext cx="2463308" cy="1924061"/>
              </a:xfrm>
              <a:prstGeom prst="line">
                <a:avLst/>
              </a:prstGeom>
              <a:noFill/>
              <a:ln w="38100" cap="flat">
                <a:solidFill>
                  <a:srgbClr val="FF2F92"/>
                </a:solidFill>
                <a:prstDash val="solid"/>
                <a:miter lim="400000"/>
                <a:headEnd type="triangle" w="med" len="med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>
                    <a:solidFill>
                      <a:srgbClr val="FFFFFF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  <p:sp>
            <p:nvSpPr>
              <p:cNvPr id="166" name="Shape 166"/>
              <p:cNvSpPr/>
              <p:nvPr/>
            </p:nvSpPr>
            <p:spPr>
              <a:xfrm rot="19322095">
                <a:off x="267788" y="813231"/>
                <a:ext cx="2614537" cy="8644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 defTabSz="457200">
                  <a:defRPr sz="1600">
                    <a:solidFill>
                      <a:srgbClr val="FF2F92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/>
                <a:r>
                  <a:t>GAMMAS’ COMPTON SCATTERINGS</a:t>
                </a:r>
              </a:p>
            </p:txBody>
          </p:sp>
        </p:grpSp>
        <p:pic>
          <p:nvPicPr>
            <p:cNvPr id="168" name="plots_OFOS_output_170203115231_electron_30MeV_ev_8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9756" t="0" r="0" b="0"/>
            <a:stretch>
              <a:fillRect/>
            </a:stretch>
          </p:blipFill>
          <p:spPr>
            <a:xfrm>
              <a:off x="3972478" y="0"/>
              <a:ext cx="4350319" cy="342288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9" name="Shape 169"/>
            <p:cNvSpPr/>
            <p:nvPr/>
          </p:nvSpPr>
          <p:spPr>
            <a:xfrm>
              <a:off x="4000415" y="319708"/>
              <a:ext cx="2487379" cy="5021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 algn="l" defTabSz="457200">
                <a:defRPr sz="22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30MeV Electron</a:t>
              </a:r>
            </a:p>
          </p:txBody>
        </p:sp>
      </p:grpSp>
      <p:sp>
        <p:nvSpPr>
          <p:cNvPr id="171" name="Shape 171"/>
          <p:cNvSpPr/>
          <p:nvPr/>
        </p:nvSpPr>
        <p:spPr>
          <a:xfrm>
            <a:off x="634035" y="2403966"/>
            <a:ext cx="3038325" cy="292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500"/>
            </a:pPr>
            <a:r>
              <a:rPr b="1" sz="3500">
                <a:solidFill>
                  <a:srgbClr val="03B83E"/>
                </a:solidFill>
                <a:latin typeface="Times"/>
                <a:ea typeface="Times"/>
                <a:cs typeface="Times"/>
                <a:sym typeface="Times"/>
              </a:rPr>
              <a:t>What:</a:t>
            </a:r>
            <a:r>
              <a:t> visualize (anti)neutrino interactions taking place in a liquid scintillator loaded with a heavy element (eg. Pb)  </a:t>
            </a:r>
          </a:p>
        </p:txBody>
      </p:sp>
      <p:sp>
        <p:nvSpPr>
          <p:cNvPr id="172" name="Shape 172"/>
          <p:cNvSpPr/>
          <p:nvPr/>
        </p:nvSpPr>
        <p:spPr>
          <a:xfrm>
            <a:off x="529488" y="6478954"/>
            <a:ext cx="4993482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500"/>
            </a:pPr>
            <a:r>
              <a:rPr b="1" sz="3500">
                <a:solidFill>
                  <a:srgbClr val="03B83E"/>
                </a:solidFill>
                <a:latin typeface="Times"/>
                <a:ea typeface="Times"/>
                <a:cs typeface="Times"/>
                <a:sym typeface="Times"/>
              </a:rPr>
              <a:t>Why:</a:t>
            </a:r>
            <a:r>
              <a:t> perform a low-systematics neutrino CP violation experiment by measuring oscillation probabilities of (anti)neutrinos emitted by pion and muon decay at rest    </a:t>
            </a:r>
          </a:p>
        </p:txBody>
      </p:sp>
      <p:pic>
        <p:nvPicPr>
          <p:cNvPr id="173" name="Screen Shot 2018-05-21 at 16.33.32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56982" y="2184317"/>
            <a:ext cx="1939428" cy="3240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Screen Shot 2018-05-21 at 16.33.37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434237" y="2123396"/>
            <a:ext cx="2967072" cy="369652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Shape 175"/>
          <p:cNvSpPr/>
          <p:nvPr/>
        </p:nvSpPr>
        <p:spPr>
          <a:xfrm>
            <a:off x="6248904" y="2156731"/>
            <a:ext cx="354592" cy="379182"/>
          </a:xfrm>
          <a:prstGeom prst="ellipse">
            <a:avLst/>
          </a:prstGeom>
          <a:solidFill>
            <a:srgbClr val="03B83E">
              <a:alpha val="3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6" name="Shape 176"/>
          <p:cNvSpPr/>
          <p:nvPr/>
        </p:nvSpPr>
        <p:spPr>
          <a:xfrm>
            <a:off x="11033219" y="2156731"/>
            <a:ext cx="365942" cy="379182"/>
          </a:xfrm>
          <a:prstGeom prst="ellipse">
            <a:avLst/>
          </a:prstGeom>
          <a:solidFill>
            <a:srgbClr val="03B83E">
              <a:alpha val="3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grpSp>
        <p:nvGrpSpPr>
          <p:cNvPr id="192" name="Group 192"/>
          <p:cNvGrpSpPr/>
          <p:nvPr/>
        </p:nvGrpSpPr>
        <p:grpSpPr>
          <a:xfrm>
            <a:off x="6146670" y="5986421"/>
            <a:ext cx="7055716" cy="3571900"/>
            <a:chOff x="0" y="0"/>
            <a:chExt cx="7055714" cy="3571899"/>
          </a:xfrm>
        </p:grpSpPr>
        <p:pic>
          <p:nvPicPr>
            <p:cNvPr id="177" name="Liquido_vs_HH_Lp04.png"/>
            <p:cNvPicPr>
              <a:picLocks noChangeAspect="1"/>
            </p:cNvPicPr>
            <p:nvPr/>
          </p:nvPicPr>
          <p:blipFill>
            <a:blip r:embed="rId6">
              <a:extLst/>
            </a:blip>
            <a:srcRect l="0" t="0" r="0" b="0"/>
            <a:stretch>
              <a:fillRect/>
            </a:stretch>
          </p:blipFill>
          <p:spPr>
            <a:xfrm>
              <a:off x="140521" y="87295"/>
              <a:ext cx="4467051" cy="33502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8" name="Shape 178"/>
            <p:cNvSpPr/>
            <p:nvPr/>
          </p:nvSpPr>
          <p:spPr>
            <a:xfrm rot="16200000">
              <a:off x="-1140498" y="1304466"/>
              <a:ext cx="2710437" cy="42944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 algn="r" defTabSz="457200">
                <a:defRPr sz="18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Sensitivity N(σ) = √Δχ</a:t>
              </a:r>
              <a:r>
                <a:rPr baseline="31999"/>
                <a:t> 2</a:t>
              </a:r>
            </a:p>
          </p:txBody>
        </p:sp>
        <p:sp>
          <p:nvSpPr>
            <p:cNvPr id="179" name="Shape 179"/>
            <p:cNvSpPr/>
            <p:nvPr/>
          </p:nvSpPr>
          <p:spPr>
            <a:xfrm>
              <a:off x="2066640" y="14534"/>
              <a:ext cx="3867799" cy="903772"/>
            </a:xfrm>
            <a:prstGeom prst="rect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90" name="Group 190"/>
            <p:cNvGrpSpPr/>
            <p:nvPr/>
          </p:nvGrpSpPr>
          <p:grpSpPr>
            <a:xfrm>
              <a:off x="2077501" y="0"/>
              <a:ext cx="4978214" cy="1258949"/>
              <a:chOff x="0" y="0"/>
              <a:chExt cx="4978213" cy="1258948"/>
            </a:xfrm>
          </p:grpSpPr>
          <p:pic>
            <p:nvPicPr>
              <p:cNvPr id="180" name="Liquido_vs_HH_Lp04.png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rcRect l="43711" t="6567" r="45305" b="90564"/>
              <a:stretch>
                <a:fillRect/>
              </a:stretch>
            </p:blipFill>
            <p:spPr>
              <a:xfrm>
                <a:off x="0" y="158586"/>
                <a:ext cx="806255" cy="15787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187" name="Group 187"/>
              <p:cNvGrpSpPr/>
              <p:nvPr/>
            </p:nvGrpSpPr>
            <p:grpSpPr>
              <a:xfrm>
                <a:off x="714141" y="0"/>
                <a:ext cx="4264073" cy="1258949"/>
                <a:chOff x="0" y="0"/>
                <a:chExt cx="4264071" cy="1258948"/>
              </a:xfrm>
            </p:grpSpPr>
            <p:sp>
              <p:nvSpPr>
                <p:cNvPr id="181" name="Shape 181"/>
                <p:cNvSpPr/>
                <p:nvPr/>
              </p:nvSpPr>
              <p:spPr>
                <a:xfrm>
                  <a:off x="312682" y="0"/>
                  <a:ext cx="3951390" cy="125894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457200">
                    <a:lnSpc>
                      <a:spcPct val="90000"/>
                    </a:lnSpc>
                    <a:defRPr sz="18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r>
                    <a:t>only at Multiple Baselines</a:t>
                  </a:r>
                </a:p>
                <a:p>
                  <a:pPr algn="l" defTabSz="457200">
                    <a:lnSpc>
                      <a:spcPct val="90000"/>
                    </a:lnSpc>
                    <a:defRPr sz="18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r>
                    <a:t>&amp;     at Single Baseline</a:t>
                  </a:r>
                </a:p>
                <a:p>
                  <a:pPr algn="l" defTabSz="457200">
                    <a:lnSpc>
                      <a:spcPct val="90000"/>
                    </a:lnSpc>
                    <a:defRPr sz="18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r>
                    <a:t>&amp;     at Multiple Baselines</a:t>
                  </a:r>
                </a:p>
              </p:txBody>
            </p:sp>
            <p:pic>
              <p:nvPicPr>
                <p:cNvPr id="182" name="lead.pdf"/>
                <p:cNvPicPr>
                  <a:picLocks noChangeAspect="1"/>
                </p:cNvPicPr>
                <p:nvPr/>
              </p:nvPicPr>
              <p:blipFill>
                <a:blip r:embed="rId7">
                  <a:extLst/>
                </a:blip>
                <a:srcRect l="23554" t="21730" r="73907" b="76465"/>
                <a:stretch>
                  <a:fillRect/>
                </a:stretch>
              </p:blipFill>
              <p:spPr>
                <a:xfrm>
                  <a:off x="0" y="34417"/>
                  <a:ext cx="365900" cy="336579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183" name="lead.pdf"/>
                <p:cNvPicPr>
                  <a:picLocks noChangeAspect="1"/>
                </p:cNvPicPr>
                <p:nvPr/>
              </p:nvPicPr>
              <p:blipFill>
                <a:blip r:embed="rId7">
                  <a:extLst/>
                </a:blip>
                <a:srcRect l="23554" t="21730" r="73907" b="76465"/>
                <a:stretch>
                  <a:fillRect/>
                </a:stretch>
              </p:blipFill>
              <p:spPr>
                <a:xfrm>
                  <a:off x="0" y="263017"/>
                  <a:ext cx="365900" cy="336579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184" name="lead.pdf"/>
                <p:cNvPicPr>
                  <a:picLocks noChangeAspect="1"/>
                </p:cNvPicPr>
                <p:nvPr/>
              </p:nvPicPr>
              <p:blipFill>
                <a:blip r:embed="rId7">
                  <a:extLst/>
                </a:blip>
                <a:srcRect l="23554" t="21730" r="73907" b="76465"/>
                <a:stretch>
                  <a:fillRect/>
                </a:stretch>
              </p:blipFill>
              <p:spPr>
                <a:xfrm>
                  <a:off x="0" y="504317"/>
                  <a:ext cx="365900" cy="336579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185" name="lead.pdf"/>
                <p:cNvPicPr>
                  <a:picLocks noChangeAspect="1"/>
                </p:cNvPicPr>
                <p:nvPr/>
              </p:nvPicPr>
              <p:blipFill>
                <a:blip r:embed="rId7">
                  <a:extLst/>
                </a:blip>
                <a:srcRect l="23607" t="15678" r="73854" b="82516"/>
                <a:stretch>
                  <a:fillRect/>
                </a:stretch>
              </p:blipFill>
              <p:spPr>
                <a:xfrm>
                  <a:off x="465172" y="261936"/>
                  <a:ext cx="365901" cy="336580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186" name="lead.pdf"/>
                <p:cNvPicPr>
                  <a:picLocks noChangeAspect="1"/>
                </p:cNvPicPr>
                <p:nvPr/>
              </p:nvPicPr>
              <p:blipFill>
                <a:blip r:embed="rId7">
                  <a:extLst/>
                </a:blip>
                <a:srcRect l="23607" t="15678" r="73854" b="82516"/>
                <a:stretch>
                  <a:fillRect/>
                </a:stretch>
              </p:blipFill>
              <p:spPr>
                <a:xfrm>
                  <a:off x="468914" y="504317"/>
                  <a:ext cx="365900" cy="336579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pic>
            <p:nvPicPr>
              <p:cNvPr id="188" name="Liquido_vs_HH_Lp04.png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rcRect l="43607" t="22361" r="45409" b="74771"/>
              <a:stretch>
                <a:fillRect/>
              </a:stretch>
            </p:blipFill>
            <p:spPr>
              <a:xfrm>
                <a:off x="0" y="404893"/>
                <a:ext cx="806255" cy="15787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89" name="Liquido_vs_HH_Lp04.png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rcRect l="43607" t="14233" r="45409" b="82898"/>
              <a:stretch>
                <a:fillRect/>
              </a:stretch>
            </p:blipFill>
            <p:spPr>
              <a:xfrm>
                <a:off x="0" y="646193"/>
                <a:ext cx="806255" cy="15787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191" name="Shape 191"/>
            <p:cNvSpPr/>
            <p:nvPr/>
          </p:nvSpPr>
          <p:spPr>
            <a:xfrm>
              <a:off x="1693344" y="3190899"/>
              <a:ext cx="2832014" cy="3810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r" defTabSz="457200">
                <a:defRPr sz="18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CP Violating Phase (δ</a:t>
              </a:r>
              <a:r>
                <a:rPr baseline="-5999"/>
                <a:t>CP</a:t>
              </a:r>
              <a:r>
                <a:t>/π)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188467" y="9378"/>
            <a:ext cx="12627865" cy="1258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47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sz="3500"/>
              <a:t>Neutrino-Antineutrino Identification in a Liquid Scintillator Detector</a:t>
            </a:r>
            <a:br/>
            <a:r>
              <a:rPr sz="3000"/>
              <a:t>Towards a novel decay-at-rest-based neutrino CPV framework</a:t>
            </a:r>
          </a:p>
        </p:txBody>
      </p:sp>
      <p:sp>
        <p:nvSpPr>
          <p:cNvPr id="195" name="Shape 195"/>
          <p:cNvSpPr/>
          <p:nvPr/>
        </p:nvSpPr>
        <p:spPr>
          <a:xfrm>
            <a:off x="1102387" y="1403360"/>
            <a:ext cx="10800026" cy="406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ct val="130000"/>
              </a:lnSpc>
              <a:defRPr i="1" sz="200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M. Grassi </a:t>
            </a:r>
            <a:r>
              <a:t>[APC/CNRS (Paris FR)], F. Pessina, A. Cabrera, S. Dusini, H. Nunokawa, F. Suekane</a:t>
            </a:r>
          </a:p>
        </p:txBody>
      </p:sp>
      <p:sp>
        <p:nvSpPr>
          <p:cNvPr id="196" name="Shape 196"/>
          <p:cNvSpPr/>
          <p:nvPr/>
        </p:nvSpPr>
        <p:spPr>
          <a:xfrm>
            <a:off x="634035" y="2403966"/>
            <a:ext cx="3038325" cy="292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500"/>
            </a:pPr>
            <a:r>
              <a:rPr b="1" sz="3500">
                <a:solidFill>
                  <a:srgbClr val="03B83E"/>
                </a:solidFill>
                <a:latin typeface="Times"/>
                <a:ea typeface="Times"/>
                <a:cs typeface="Times"/>
                <a:sym typeface="Times"/>
              </a:rPr>
              <a:t>What:</a:t>
            </a:r>
            <a:r>
              <a:t> visualize (anti)neutrino interactions taking place in a liquid scintillator loaded with a heavy element (eg. Pb)  </a:t>
            </a:r>
          </a:p>
        </p:txBody>
      </p:sp>
      <p:sp>
        <p:nvSpPr>
          <p:cNvPr id="197" name="Shape 197"/>
          <p:cNvSpPr/>
          <p:nvPr/>
        </p:nvSpPr>
        <p:spPr>
          <a:xfrm>
            <a:off x="529488" y="6478954"/>
            <a:ext cx="4993482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500"/>
            </a:pPr>
            <a:r>
              <a:rPr b="1" sz="3500">
                <a:solidFill>
                  <a:srgbClr val="03B83E"/>
                </a:solidFill>
                <a:latin typeface="Times"/>
                <a:ea typeface="Times"/>
                <a:cs typeface="Times"/>
                <a:sym typeface="Times"/>
              </a:rPr>
              <a:t>Why:</a:t>
            </a:r>
            <a:r>
              <a:t> perform a low-systematics neutrino CP violation experiment by measuring oscillation probabilities of (anti)neutrinos emitted by pion and muon decay at rest    </a:t>
            </a:r>
          </a:p>
        </p:txBody>
      </p:sp>
      <p:pic>
        <p:nvPicPr>
          <p:cNvPr id="198" name="top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02901" y="2079525"/>
            <a:ext cx="8452640" cy="371589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botto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18430" y="5871373"/>
            <a:ext cx="6183071" cy="375516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avatar.jpg"/>
          <p:cNvPicPr>
            <a:picLocks noChangeAspect="1"/>
          </p:cNvPicPr>
          <p:nvPr/>
        </p:nvPicPr>
        <p:blipFill>
          <a:blip r:embed="rId4">
            <a:extLst/>
          </a:blip>
          <a:srcRect l="0" t="679" r="0" b="8175"/>
          <a:stretch>
            <a:fillRect/>
          </a:stretch>
        </p:blipFill>
        <p:spPr>
          <a:xfrm>
            <a:off x="11268273" y="7454418"/>
            <a:ext cx="1243988" cy="1544128"/>
          </a:xfrm>
          <a:prstGeom prst="rect">
            <a:avLst/>
          </a:prstGeom>
          <a:ln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2056634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