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9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%20Hitlin\Box%20Sync\Drive%20E\Mu2e\Hennessy_%20filter%20model%20data%20with%20nitride%20lay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38078398091424"/>
          <c:y val="0.23595555555555556"/>
          <c:w val="0.80320650825975659"/>
          <c:h val="0.58982992125984246"/>
        </c:manualLayout>
      </c:layout>
      <c:scatterChart>
        <c:scatterStyle val="smoothMarker"/>
        <c:varyColors val="0"/>
        <c:ser>
          <c:idx val="0"/>
          <c:order val="0"/>
          <c:spPr>
            <a:ln w="22225" cap="rnd">
              <a:solidFill>
                <a:schemeClr val="accent5">
                  <a:lumMod val="10000"/>
                  <a:alpha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22"/>
            <c:marker>
              <c:symbol val="none"/>
            </c:marker>
            <c:bubble3D val="0"/>
            <c:spPr>
              <a:ln w="22225" cap="rnd">
                <a:solidFill>
                  <a:schemeClr val="accent5">
                    <a:lumMod val="10000"/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9E-4B34-8EAE-624CAACA4E76}"/>
              </c:ext>
            </c:extLst>
          </c:dPt>
          <c:dPt>
            <c:idx val="2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5C9E-4B34-8EAE-624CAACA4E76}"/>
              </c:ext>
            </c:extLst>
          </c:dPt>
          <c:xVal>
            <c:numRef>
              <c:f>Sheet1!$A$53:$A$253</c:f>
              <c:numCache>
                <c:formatCode>General</c:formatCode>
                <c:ptCount val="2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</c:numCache>
            </c:numRef>
          </c:xVal>
          <c:yVal>
            <c:numRef>
              <c:f>Sheet1!$G$53:$G$253</c:f>
              <c:numCache>
                <c:formatCode>General</c:formatCode>
                <c:ptCount val="201"/>
                <c:pt idx="0">
                  <c:v>2.39407938</c:v>
                </c:pt>
                <c:pt idx="1">
                  <c:v>3.36698275</c:v>
                </c:pt>
                <c:pt idx="2">
                  <c:v>4.3701292800000004</c:v>
                </c:pt>
                <c:pt idx="3">
                  <c:v>5.2491945849999997</c:v>
                </c:pt>
                <c:pt idx="4">
                  <c:v>6.1439697200000003</c:v>
                </c:pt>
                <c:pt idx="5">
                  <c:v>7.2551283350000002</c:v>
                </c:pt>
                <c:pt idx="6">
                  <c:v>8.3921689599999993</c:v>
                </c:pt>
                <c:pt idx="7">
                  <c:v>11.344046035</c:v>
                </c:pt>
                <c:pt idx="8">
                  <c:v>14.357063700000001</c:v>
                </c:pt>
                <c:pt idx="9">
                  <c:v>18.207541549999998</c:v>
                </c:pt>
                <c:pt idx="10">
                  <c:v>22.098446060000001</c:v>
                </c:pt>
                <c:pt idx="11">
                  <c:v>26.293950540000001</c:v>
                </c:pt>
                <c:pt idx="12">
                  <c:v>30.366125150000002</c:v>
                </c:pt>
                <c:pt idx="13">
                  <c:v>35.597400949999994</c:v>
                </c:pt>
                <c:pt idx="14">
                  <c:v>40.511454200000003</c:v>
                </c:pt>
                <c:pt idx="15">
                  <c:v>40.103228325000003</c:v>
                </c:pt>
                <c:pt idx="16">
                  <c:v>39.433858999999998</c:v>
                </c:pt>
                <c:pt idx="17">
                  <c:v>41.005519770000006</c:v>
                </c:pt>
                <c:pt idx="18">
                  <c:v>42.12937642</c:v>
                </c:pt>
                <c:pt idx="19">
                  <c:v>40.022840935000005</c:v>
                </c:pt>
                <c:pt idx="20">
                  <c:v>37.767200000000003</c:v>
                </c:pt>
                <c:pt idx="21">
                  <c:v>34.354842500000004</c:v>
                </c:pt>
                <c:pt idx="22">
                  <c:v>31.065734000000003</c:v>
                </c:pt>
                <c:pt idx="23">
                  <c:v>27.242964050000005</c:v>
                </c:pt>
                <c:pt idx="24">
                  <c:v>23.727980220000003</c:v>
                </c:pt>
                <c:pt idx="25">
                  <c:v>20.910960000000003</c:v>
                </c:pt>
                <c:pt idx="26">
                  <c:v>18.440201819999999</c:v>
                </c:pt>
                <c:pt idx="27">
                  <c:v>16.2070167</c:v>
                </c:pt>
                <c:pt idx="28">
                  <c:v>14.22329556</c:v>
                </c:pt>
                <c:pt idx="29">
                  <c:v>12.6994662</c:v>
                </c:pt>
                <c:pt idx="30">
                  <c:v>11.326802540000001</c:v>
                </c:pt>
                <c:pt idx="31">
                  <c:v>10.230415525000002</c:v>
                </c:pt>
                <c:pt idx="32">
                  <c:v>9.2398451399999999</c:v>
                </c:pt>
                <c:pt idx="33">
                  <c:v>7.1489452450000002</c:v>
                </c:pt>
                <c:pt idx="34">
                  <c:v>5.2910534599999997</c:v>
                </c:pt>
                <c:pt idx="35">
                  <c:v>4.4728523200000003</c:v>
                </c:pt>
                <c:pt idx="36">
                  <c:v>3.7266650300000004</c:v>
                </c:pt>
                <c:pt idx="37">
                  <c:v>3.4823688599999998</c:v>
                </c:pt>
                <c:pt idx="38">
                  <c:v>3.2561058599999999</c:v>
                </c:pt>
                <c:pt idx="39">
                  <c:v>3.0331000000000001</c:v>
                </c:pt>
                <c:pt idx="40">
                  <c:v>2.8275273599999999</c:v>
                </c:pt>
                <c:pt idx="41">
                  <c:v>2.86640016</c:v>
                </c:pt>
                <c:pt idx="42">
                  <c:v>2.8897081</c:v>
                </c:pt>
                <c:pt idx="43">
                  <c:v>3.2124143699999999</c:v>
                </c:pt>
                <c:pt idx="44">
                  <c:v>3.4828869600000001</c:v>
                </c:pt>
                <c:pt idx="45">
                  <c:v>3.4145827349999998</c:v>
                </c:pt>
                <c:pt idx="46">
                  <c:v>3.3290208000000003</c:v>
                </c:pt>
                <c:pt idx="47">
                  <c:v>3.3308965800000006</c:v>
                </c:pt>
                <c:pt idx="48">
                  <c:v>3.3212493000000003</c:v>
                </c:pt>
                <c:pt idx="49">
                  <c:v>3.3315547799999998</c:v>
                </c:pt>
                <c:pt idx="50">
                  <c:v>3.3294268800000006</c:v>
                </c:pt>
                <c:pt idx="51">
                  <c:v>3.3620948400000001</c:v>
                </c:pt>
                <c:pt idx="52">
                  <c:v>3.3798839199999997</c:v>
                </c:pt>
                <c:pt idx="53">
                  <c:v>3.4043103800000001</c:v>
                </c:pt>
                <c:pt idx="54">
                  <c:v>3.4160514000000002</c:v>
                </c:pt>
                <c:pt idx="55">
                  <c:v>3.5062137399999997</c:v>
                </c:pt>
                <c:pt idx="56">
                  <c:v>3.5656592800000002</c:v>
                </c:pt>
                <c:pt idx="57">
                  <c:v>3.5964521449999998</c:v>
                </c:pt>
                <c:pt idx="58">
                  <c:v>3.6136262500000007</c:v>
                </c:pt>
                <c:pt idx="59">
                  <c:v>3.6287569499999992</c:v>
                </c:pt>
                <c:pt idx="60">
                  <c:v>3.6328058799999998</c:v>
                </c:pt>
                <c:pt idx="61">
                  <c:v>3.6146095999999996</c:v>
                </c:pt>
                <c:pt idx="62">
                  <c:v>3.5898039500000003</c:v>
                </c:pt>
                <c:pt idx="63">
                  <c:v>3.4237439550000004</c:v>
                </c:pt>
                <c:pt idx="64">
                  <c:v>3.2686959600000001</c:v>
                </c:pt>
                <c:pt idx="65">
                  <c:v>3.2380367699999999</c:v>
                </c:pt>
                <c:pt idx="66">
                  <c:v>3.2084666399999997</c:v>
                </c:pt>
                <c:pt idx="67">
                  <c:v>3.1608927000000002</c:v>
                </c:pt>
                <c:pt idx="68">
                  <c:v>3.1126253400000001</c:v>
                </c:pt>
                <c:pt idx="69">
                  <c:v>3.0843703200000001</c:v>
                </c:pt>
                <c:pt idx="70">
                  <c:v>3.0538675200000003</c:v>
                </c:pt>
                <c:pt idx="71">
                  <c:v>3.0632803200000001</c:v>
                </c:pt>
                <c:pt idx="72">
                  <c:v>3.0676639000000003</c:v>
                </c:pt>
                <c:pt idx="73">
                  <c:v>3.0288925050000004</c:v>
                </c:pt>
                <c:pt idx="74">
                  <c:v>2.9894436200000003</c:v>
                </c:pt>
                <c:pt idx="75">
                  <c:v>2.9626021750000002</c:v>
                </c:pt>
                <c:pt idx="76">
                  <c:v>2.9721992999999998</c:v>
                </c:pt>
                <c:pt idx="77">
                  <c:v>2.96496396</c:v>
                </c:pt>
                <c:pt idx="78">
                  <c:v>2.9544082199999999</c:v>
                </c:pt>
                <c:pt idx="79">
                  <c:v>2.9234229300000001</c:v>
                </c:pt>
                <c:pt idx="80">
                  <c:v>2.8902751299999996</c:v>
                </c:pt>
                <c:pt idx="81">
                  <c:v>2.8877112199999999</c:v>
                </c:pt>
                <c:pt idx="82">
                  <c:v>2.88122956</c:v>
                </c:pt>
                <c:pt idx="83">
                  <c:v>2.8588597550000001</c:v>
                </c:pt>
                <c:pt idx="84">
                  <c:v>2.8329825999999998</c:v>
                </c:pt>
                <c:pt idx="85">
                  <c:v>2.8170378999999999</c:v>
                </c:pt>
                <c:pt idx="86">
                  <c:v>2.8484873999999998</c:v>
                </c:pt>
                <c:pt idx="87">
                  <c:v>2.858416155</c:v>
                </c:pt>
                <c:pt idx="88">
                  <c:v>2.8623897999999999</c:v>
                </c:pt>
                <c:pt idx="89">
                  <c:v>2.8650691149999998</c:v>
                </c:pt>
                <c:pt idx="90">
                  <c:v>2.8629889800000003</c:v>
                </c:pt>
                <c:pt idx="91">
                  <c:v>2.8794754450000002</c:v>
                </c:pt>
                <c:pt idx="92">
                  <c:v>2.8927881000000002</c:v>
                </c:pt>
                <c:pt idx="93">
                  <c:v>2.9063691300000003</c:v>
                </c:pt>
                <c:pt idx="94">
                  <c:v>2.9162548800000003</c:v>
                </c:pt>
                <c:pt idx="95">
                  <c:v>2.9082267800000001</c:v>
                </c:pt>
                <c:pt idx="96">
                  <c:v>2.9000836799999998</c:v>
                </c:pt>
                <c:pt idx="97">
                  <c:v>2.9360115250000001</c:v>
                </c:pt>
                <c:pt idx="98">
                  <c:v>2.9705332800000002</c:v>
                </c:pt>
                <c:pt idx="99">
                  <c:v>2.99012235</c:v>
                </c:pt>
                <c:pt idx="100">
                  <c:v>3.0091838399999999</c:v>
                </c:pt>
                <c:pt idx="101">
                  <c:v>2.9823938799999996</c:v>
                </c:pt>
                <c:pt idx="102">
                  <c:v>2.9562382399999998</c:v>
                </c:pt>
                <c:pt idx="103">
                  <c:v>2.9099457599999998</c:v>
                </c:pt>
                <c:pt idx="104">
                  <c:v>2.8647247999999998</c:v>
                </c:pt>
                <c:pt idx="105">
                  <c:v>2.8255375499999995</c:v>
                </c:pt>
                <c:pt idx="106">
                  <c:v>2.7769175000000001</c:v>
                </c:pt>
                <c:pt idx="107">
                  <c:v>2.7260976600000002</c:v>
                </c:pt>
                <c:pt idx="108">
                  <c:v>2.6763776999999997</c:v>
                </c:pt>
                <c:pt idx="109">
                  <c:v>2.62595388</c:v>
                </c:pt>
                <c:pt idx="110">
                  <c:v>2.5770239099999999</c:v>
                </c:pt>
                <c:pt idx="111">
                  <c:v>2.5191443250000001</c:v>
                </c:pt>
                <c:pt idx="112">
                  <c:v>2.4625677600000002</c:v>
                </c:pt>
                <c:pt idx="113">
                  <c:v>2.3935429000000004</c:v>
                </c:pt>
                <c:pt idx="114">
                  <c:v>2.3265407200000001</c:v>
                </c:pt>
                <c:pt idx="115">
                  <c:v>2.2888119999999996</c:v>
                </c:pt>
                <c:pt idx="116">
                  <c:v>2.2484392799999999</c:v>
                </c:pt>
                <c:pt idx="117">
                  <c:v>2.19824836</c:v>
                </c:pt>
                <c:pt idx="118">
                  <c:v>2.14956294</c:v>
                </c:pt>
                <c:pt idx="119">
                  <c:v>2.0895354450000001</c:v>
                </c:pt>
                <c:pt idx="120">
                  <c:v>2.0310173699999998</c:v>
                </c:pt>
                <c:pt idx="121">
                  <c:v>1.98038841</c:v>
                </c:pt>
                <c:pt idx="122">
                  <c:v>1.9306787999999999</c:v>
                </c:pt>
                <c:pt idx="123">
                  <c:v>1.8672569999999999</c:v>
                </c:pt>
                <c:pt idx="124">
                  <c:v>1.80583764</c:v>
                </c:pt>
                <c:pt idx="125">
                  <c:v>1.7599016999999999</c:v>
                </c:pt>
                <c:pt idx="126">
                  <c:v>1.7139120599999997</c:v>
                </c:pt>
                <c:pt idx="127">
                  <c:v>1.6662232750000001</c:v>
                </c:pt>
                <c:pt idx="128">
                  <c:v>1.6200997799999999</c:v>
                </c:pt>
                <c:pt idx="129">
                  <c:v>1.5689137750000002</c:v>
                </c:pt>
                <c:pt idx="130">
                  <c:v>1.5191318</c:v>
                </c:pt>
                <c:pt idx="131">
                  <c:v>1.4670695200000001</c:v>
                </c:pt>
                <c:pt idx="132">
                  <c:v>1.4161882000000001</c:v>
                </c:pt>
                <c:pt idx="133">
                  <c:v>1.3646847600000001</c:v>
                </c:pt>
                <c:pt idx="134">
                  <c:v>1.31492068</c:v>
                </c:pt>
                <c:pt idx="135">
                  <c:v>1.2735907150000001</c:v>
                </c:pt>
                <c:pt idx="136">
                  <c:v>1.23214</c:v>
                </c:pt>
                <c:pt idx="137">
                  <c:v>1.18678013</c:v>
                </c:pt>
                <c:pt idx="138">
                  <c:v>1.1427527800000001</c:v>
                </c:pt>
                <c:pt idx="139">
                  <c:v>1.097201885</c:v>
                </c:pt>
                <c:pt idx="140">
                  <c:v>1.0527683400000001</c:v>
                </c:pt>
                <c:pt idx="141">
                  <c:v>1.0122966900000001</c:v>
                </c:pt>
                <c:pt idx="142">
                  <c:v>0.97282224000000006</c:v>
                </c:pt>
                <c:pt idx="143">
                  <c:v>0.93142932000000012</c:v>
                </c:pt>
                <c:pt idx="144">
                  <c:v>0.89131000000000005</c:v>
                </c:pt>
                <c:pt idx="145">
                  <c:v>0.85669099999999987</c:v>
                </c:pt>
                <c:pt idx="146">
                  <c:v>0.82212000000000007</c:v>
                </c:pt>
                <c:pt idx="147">
                  <c:v>0.78740896000000005</c:v>
                </c:pt>
                <c:pt idx="148">
                  <c:v>0.75379200000000002</c:v>
                </c:pt>
                <c:pt idx="149">
                  <c:v>0.72415383999999994</c:v>
                </c:pt>
                <c:pt idx="150">
                  <c:v>0.69527015999999997</c:v>
                </c:pt>
                <c:pt idx="151">
                  <c:v>0.66875124500000005</c:v>
                </c:pt>
                <c:pt idx="152">
                  <c:v>0.64292226000000008</c:v>
                </c:pt>
                <c:pt idx="153">
                  <c:v>0.61349127000000003</c:v>
                </c:pt>
                <c:pt idx="154">
                  <c:v>0.58504586000000003</c:v>
                </c:pt>
                <c:pt idx="155">
                  <c:v>0.56319379999999997</c:v>
                </c:pt>
                <c:pt idx="156">
                  <c:v>0.54095685000000004</c:v>
                </c:pt>
                <c:pt idx="157">
                  <c:v>0.51895884000000003</c:v>
                </c:pt>
                <c:pt idx="158">
                  <c:v>0.49772204999999997</c:v>
                </c:pt>
                <c:pt idx="159">
                  <c:v>0.47766683999999993</c:v>
                </c:pt>
                <c:pt idx="160">
                  <c:v>0.45831578000000001</c:v>
                </c:pt>
                <c:pt idx="161">
                  <c:v>0.43820220500000001</c:v>
                </c:pt>
                <c:pt idx="162">
                  <c:v>0.41835825999999998</c:v>
                </c:pt>
                <c:pt idx="163">
                  <c:v>0.404213775</c:v>
                </c:pt>
                <c:pt idx="164">
                  <c:v>0.39031184000000002</c:v>
                </c:pt>
                <c:pt idx="165">
                  <c:v>0.37411189500000003</c:v>
                </c:pt>
                <c:pt idx="166">
                  <c:v>0.36164894999999997</c:v>
                </c:pt>
                <c:pt idx="167">
                  <c:v>0.35053228000000003</c:v>
                </c:pt>
                <c:pt idx="168">
                  <c:v>0.33930764999999996</c:v>
                </c:pt>
                <c:pt idx="169">
                  <c:v>0.32963850000000006</c:v>
                </c:pt>
                <c:pt idx="170">
                  <c:v>0.31997770000000003</c:v>
                </c:pt>
                <c:pt idx="171">
                  <c:v>0.31153978999999998</c:v>
                </c:pt>
                <c:pt idx="172">
                  <c:v>0.30299214000000002</c:v>
                </c:pt>
                <c:pt idx="173">
                  <c:v>0.29557485999999994</c:v>
                </c:pt>
                <c:pt idx="174">
                  <c:v>0.28817300000000001</c:v>
                </c:pt>
                <c:pt idx="175">
                  <c:v>0.28200616500000003</c:v>
                </c:pt>
                <c:pt idx="176">
                  <c:v>0.27717092000000004</c:v>
                </c:pt>
                <c:pt idx="177">
                  <c:v>0.27225033999999998</c:v>
                </c:pt>
                <c:pt idx="178">
                  <c:v>0.26730576</c:v>
                </c:pt>
                <c:pt idx="179">
                  <c:v>0.26165754999999996</c:v>
                </c:pt>
                <c:pt idx="180">
                  <c:v>0.25607447999999999</c:v>
                </c:pt>
                <c:pt idx="181">
                  <c:v>0.25131881499999997</c:v>
                </c:pt>
                <c:pt idx="182">
                  <c:v>0.24655605000000003</c:v>
                </c:pt>
                <c:pt idx="183">
                  <c:v>0.24103653999999997</c:v>
                </c:pt>
                <c:pt idx="184">
                  <c:v>0.23558896000000001</c:v>
                </c:pt>
                <c:pt idx="185">
                  <c:v>0.23197014000000002</c:v>
                </c:pt>
                <c:pt idx="186">
                  <c:v>0.22760605</c:v>
                </c:pt>
                <c:pt idx="187">
                  <c:v>0.22070253000000001</c:v>
                </c:pt>
                <c:pt idx="188">
                  <c:v>0.21381788999999998</c:v>
                </c:pt>
                <c:pt idx="189">
                  <c:v>0.20818030000000001</c:v>
                </c:pt>
                <c:pt idx="190">
                  <c:v>0.20284614000000004</c:v>
                </c:pt>
                <c:pt idx="191">
                  <c:v>0.19637555499999998</c:v>
                </c:pt>
                <c:pt idx="192">
                  <c:v>0.18992276999999999</c:v>
                </c:pt>
                <c:pt idx="193">
                  <c:v>0.18520456499999996</c:v>
                </c:pt>
                <c:pt idx="194">
                  <c:v>0.18056448000000003</c:v>
                </c:pt>
                <c:pt idx="195">
                  <c:v>0.17224541999999998</c:v>
                </c:pt>
                <c:pt idx="196">
                  <c:v>0.16376579999999999</c:v>
                </c:pt>
                <c:pt idx="197">
                  <c:v>0.16169002500000001</c:v>
                </c:pt>
                <c:pt idx="198">
                  <c:v>0.15967990000000001</c:v>
                </c:pt>
                <c:pt idx="199">
                  <c:v>0.152824455</c:v>
                </c:pt>
                <c:pt idx="200">
                  <c:v>0.14599296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C9E-4B34-8EAE-624CAACA4E76}"/>
            </c:ext>
          </c:extLst>
        </c:ser>
        <c:ser>
          <c:idx val="1"/>
          <c:order val="1"/>
          <c:spPr>
            <a:ln w="22225" cap="rnd">
              <a:solidFill>
                <a:srgbClr val="FF0000">
                  <a:alpha val="50000"/>
                </a:srgbClr>
              </a:solidFill>
              <a:round/>
            </a:ln>
            <a:effectLst/>
          </c:spPr>
          <c:marker>
            <c:symbol val="none"/>
          </c:marker>
          <c:dPt>
            <c:idx val="14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5C9E-4B34-8EAE-624CAACA4E76}"/>
              </c:ext>
            </c:extLst>
          </c:dPt>
          <c:xVal>
            <c:numRef>
              <c:f>Sheet1!$A$53:$A$253</c:f>
              <c:numCache>
                <c:formatCode>General</c:formatCode>
                <c:ptCount val="2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</c:numCache>
            </c:numRef>
          </c:xVal>
          <c:yVal>
            <c:numRef>
              <c:f>Sheet1!$H$53:$H$253</c:f>
              <c:numCache>
                <c:formatCode>General</c:formatCode>
                <c:ptCount val="201"/>
                <c:pt idx="0">
                  <c:v>0.57399999999999995</c:v>
                </c:pt>
                <c:pt idx="1">
                  <c:v>0.78500000000000003</c:v>
                </c:pt>
                <c:pt idx="2">
                  <c:v>0.996</c:v>
                </c:pt>
                <c:pt idx="3">
                  <c:v>1.1735</c:v>
                </c:pt>
                <c:pt idx="4">
                  <c:v>1.351</c:v>
                </c:pt>
                <c:pt idx="5">
                  <c:v>1.5715000000000001</c:v>
                </c:pt>
                <c:pt idx="6">
                  <c:v>1.792</c:v>
                </c:pt>
                <c:pt idx="7">
                  <c:v>2.3904999999999998</c:v>
                </c:pt>
                <c:pt idx="8">
                  <c:v>2.9889999999999999</c:v>
                </c:pt>
                <c:pt idx="9">
                  <c:v>3.7509999999999999</c:v>
                </c:pt>
                <c:pt idx="10">
                  <c:v>4.5129999999999999</c:v>
                </c:pt>
                <c:pt idx="11">
                  <c:v>5.3790000000000004</c:v>
                </c:pt>
                <c:pt idx="12">
                  <c:v>6.245000000000001</c:v>
                </c:pt>
                <c:pt idx="13">
                  <c:v>7.3925000000000001</c:v>
                </c:pt>
                <c:pt idx="14">
                  <c:v>8.5399999999999991</c:v>
                </c:pt>
                <c:pt idx="15">
                  <c:v>8.6325000000000003</c:v>
                </c:pt>
                <c:pt idx="16">
                  <c:v>8.7250000000000014</c:v>
                </c:pt>
                <c:pt idx="17">
                  <c:v>9.391</c:v>
                </c:pt>
                <c:pt idx="18">
                  <c:v>10.057</c:v>
                </c:pt>
                <c:pt idx="19">
                  <c:v>10.028500000000001</c:v>
                </c:pt>
                <c:pt idx="20">
                  <c:v>10</c:v>
                </c:pt>
                <c:pt idx="21">
                  <c:v>9.7074999999999996</c:v>
                </c:pt>
                <c:pt idx="22">
                  <c:v>9.4149999999999991</c:v>
                </c:pt>
                <c:pt idx="23">
                  <c:v>8.8945000000000007</c:v>
                </c:pt>
                <c:pt idx="24">
                  <c:v>8.3740000000000006</c:v>
                </c:pt>
                <c:pt idx="25">
                  <c:v>8</c:v>
                </c:pt>
                <c:pt idx="26">
                  <c:v>7.6259999999999994</c:v>
                </c:pt>
                <c:pt idx="27">
                  <c:v>7.2524999999999995</c:v>
                </c:pt>
                <c:pt idx="28">
                  <c:v>6.8789999999999996</c:v>
                </c:pt>
                <c:pt idx="29">
                  <c:v>6.6340000000000003</c:v>
                </c:pt>
                <c:pt idx="30">
                  <c:v>6.3890000000000002</c:v>
                </c:pt>
                <c:pt idx="31">
                  <c:v>6.1735000000000007</c:v>
                </c:pt>
                <c:pt idx="32">
                  <c:v>5.9580000000000002</c:v>
                </c:pt>
                <c:pt idx="33">
                  <c:v>4.9204999999999997</c:v>
                </c:pt>
                <c:pt idx="34">
                  <c:v>3.883</c:v>
                </c:pt>
                <c:pt idx="35">
                  <c:v>3.4960000000000004</c:v>
                </c:pt>
                <c:pt idx="36">
                  <c:v>3.109</c:v>
                </c:pt>
                <c:pt idx="37">
                  <c:v>3.0979999999999999</c:v>
                </c:pt>
                <c:pt idx="38">
                  <c:v>3.0869999999999997</c:v>
                </c:pt>
                <c:pt idx="39">
                  <c:v>3.0625</c:v>
                </c:pt>
                <c:pt idx="40">
                  <c:v>3.0380000000000003</c:v>
                </c:pt>
                <c:pt idx="41">
                  <c:v>3.302</c:v>
                </c:pt>
                <c:pt idx="42">
                  <c:v>3.5659999999999998</c:v>
                </c:pt>
                <c:pt idx="43">
                  <c:v>4.2435</c:v>
                </c:pt>
                <c:pt idx="44">
                  <c:v>4.9209999999999994</c:v>
                </c:pt>
                <c:pt idx="45">
                  <c:v>5.1564999999999994</c:v>
                </c:pt>
                <c:pt idx="46">
                  <c:v>5.3920000000000003</c:v>
                </c:pt>
                <c:pt idx="47">
                  <c:v>5.7810000000000006</c:v>
                </c:pt>
                <c:pt idx="48">
                  <c:v>6.17</c:v>
                </c:pt>
                <c:pt idx="49">
                  <c:v>6.6210000000000004</c:v>
                </c:pt>
                <c:pt idx="50">
                  <c:v>7.072000000000001</c:v>
                </c:pt>
                <c:pt idx="51">
                  <c:v>7.6379999999999999</c:v>
                </c:pt>
                <c:pt idx="52">
                  <c:v>8.2040000000000006</c:v>
                </c:pt>
                <c:pt idx="53">
                  <c:v>8.8190000000000008</c:v>
                </c:pt>
                <c:pt idx="54">
                  <c:v>9.4340000000000011</c:v>
                </c:pt>
                <c:pt idx="55">
                  <c:v>10.312999999999999</c:v>
                </c:pt>
                <c:pt idx="56">
                  <c:v>11.192</c:v>
                </c:pt>
                <c:pt idx="57">
                  <c:v>12.0335</c:v>
                </c:pt>
                <c:pt idx="58">
                  <c:v>12.875</c:v>
                </c:pt>
                <c:pt idx="59">
                  <c:v>13.750499999999999</c:v>
                </c:pt>
                <c:pt idx="60">
                  <c:v>14.625999999999999</c:v>
                </c:pt>
                <c:pt idx="61">
                  <c:v>15.4735</c:v>
                </c:pt>
                <c:pt idx="62">
                  <c:v>16.321000000000002</c:v>
                </c:pt>
                <c:pt idx="63">
                  <c:v>16.513500000000001</c:v>
                </c:pt>
                <c:pt idx="64">
                  <c:v>16.706</c:v>
                </c:pt>
                <c:pt idx="65">
                  <c:v>17.518999999999998</c:v>
                </c:pt>
                <c:pt idx="66">
                  <c:v>18.332000000000001</c:v>
                </c:pt>
                <c:pt idx="67">
                  <c:v>19.053000000000001</c:v>
                </c:pt>
                <c:pt idx="68">
                  <c:v>19.774000000000001</c:v>
                </c:pt>
                <c:pt idx="69">
                  <c:v>20.634</c:v>
                </c:pt>
                <c:pt idx="70">
                  <c:v>21.494</c:v>
                </c:pt>
                <c:pt idx="71">
                  <c:v>22.496000000000002</c:v>
                </c:pt>
                <c:pt idx="72">
                  <c:v>23.498000000000001</c:v>
                </c:pt>
                <c:pt idx="73">
                  <c:v>24.190500000000004</c:v>
                </c:pt>
                <c:pt idx="74">
                  <c:v>24.883000000000003</c:v>
                </c:pt>
                <c:pt idx="75">
                  <c:v>25.692500000000003</c:v>
                </c:pt>
                <c:pt idx="76">
                  <c:v>26.501999999999999</c:v>
                </c:pt>
                <c:pt idx="77">
                  <c:v>27.203999999999997</c:v>
                </c:pt>
                <c:pt idx="78">
                  <c:v>27.905999999999999</c:v>
                </c:pt>
                <c:pt idx="79">
                  <c:v>28.4435</c:v>
                </c:pt>
                <c:pt idx="80">
                  <c:v>28.980999999999998</c:v>
                </c:pt>
                <c:pt idx="81">
                  <c:v>29.565999999999999</c:v>
                </c:pt>
                <c:pt idx="82">
                  <c:v>30.151</c:v>
                </c:pt>
                <c:pt idx="83">
                  <c:v>30.605499999999999</c:v>
                </c:pt>
                <c:pt idx="84">
                  <c:v>31.06</c:v>
                </c:pt>
                <c:pt idx="85">
                  <c:v>31.645</c:v>
                </c:pt>
                <c:pt idx="86">
                  <c:v>32.229999999999997</c:v>
                </c:pt>
                <c:pt idx="87">
                  <c:v>32.641500000000001</c:v>
                </c:pt>
                <c:pt idx="88">
                  <c:v>33.052999999999997</c:v>
                </c:pt>
                <c:pt idx="89">
                  <c:v>33.513500000000001</c:v>
                </c:pt>
                <c:pt idx="90">
                  <c:v>33.974000000000004</c:v>
                </c:pt>
                <c:pt idx="91">
                  <c:v>34.226500000000001</c:v>
                </c:pt>
                <c:pt idx="92">
                  <c:v>34.478999999999999</c:v>
                </c:pt>
                <c:pt idx="93">
                  <c:v>34.773500000000006</c:v>
                </c:pt>
                <c:pt idx="94">
                  <c:v>35.067999999999998</c:v>
                </c:pt>
                <c:pt idx="95">
                  <c:v>35.183</c:v>
                </c:pt>
                <c:pt idx="96">
                  <c:v>35.298000000000002</c:v>
                </c:pt>
                <c:pt idx="97">
                  <c:v>35.958500000000001</c:v>
                </c:pt>
                <c:pt idx="98">
                  <c:v>36.619</c:v>
                </c:pt>
                <c:pt idx="99">
                  <c:v>37.107500000000002</c:v>
                </c:pt>
                <c:pt idx="100">
                  <c:v>37.595999999999997</c:v>
                </c:pt>
                <c:pt idx="101">
                  <c:v>37.665999999999997</c:v>
                </c:pt>
                <c:pt idx="102">
                  <c:v>37.736000000000004</c:v>
                </c:pt>
                <c:pt idx="103">
                  <c:v>37.537999999999997</c:v>
                </c:pt>
                <c:pt idx="104">
                  <c:v>37.340000000000003</c:v>
                </c:pt>
                <c:pt idx="105">
                  <c:v>37.207499999999996</c:v>
                </c:pt>
                <c:pt idx="106">
                  <c:v>37.075000000000003</c:v>
                </c:pt>
                <c:pt idx="107">
                  <c:v>36.893999999999998</c:v>
                </c:pt>
                <c:pt idx="108">
                  <c:v>36.713000000000001</c:v>
                </c:pt>
                <c:pt idx="109">
                  <c:v>36.501999999999995</c:v>
                </c:pt>
                <c:pt idx="110">
                  <c:v>36.291000000000004</c:v>
                </c:pt>
                <c:pt idx="111">
                  <c:v>36.013500000000001</c:v>
                </c:pt>
                <c:pt idx="112">
                  <c:v>35.735999999999997</c:v>
                </c:pt>
                <c:pt idx="113">
                  <c:v>35.251000000000005</c:v>
                </c:pt>
                <c:pt idx="114">
                  <c:v>34.765999999999998</c:v>
                </c:pt>
                <c:pt idx="115">
                  <c:v>34.699999999999996</c:v>
                </c:pt>
                <c:pt idx="116">
                  <c:v>34.634</c:v>
                </c:pt>
                <c:pt idx="117">
                  <c:v>34.396000000000001</c:v>
                </c:pt>
                <c:pt idx="118">
                  <c:v>34.158000000000001</c:v>
                </c:pt>
                <c:pt idx="119">
                  <c:v>33.718500000000006</c:v>
                </c:pt>
                <c:pt idx="120">
                  <c:v>33.279000000000003</c:v>
                </c:pt>
                <c:pt idx="121">
                  <c:v>32.973500000000001</c:v>
                </c:pt>
                <c:pt idx="122">
                  <c:v>32.667999999999999</c:v>
                </c:pt>
                <c:pt idx="123">
                  <c:v>32.1</c:v>
                </c:pt>
                <c:pt idx="124">
                  <c:v>31.532</c:v>
                </c:pt>
                <c:pt idx="125">
                  <c:v>31.215000000000003</c:v>
                </c:pt>
                <c:pt idx="126">
                  <c:v>30.898</c:v>
                </c:pt>
                <c:pt idx="127">
                  <c:v>30.522500000000001</c:v>
                </c:pt>
                <c:pt idx="128">
                  <c:v>30.146999999999998</c:v>
                </c:pt>
                <c:pt idx="129">
                  <c:v>29.652500000000003</c:v>
                </c:pt>
                <c:pt idx="130">
                  <c:v>29.158000000000001</c:v>
                </c:pt>
                <c:pt idx="131">
                  <c:v>28.609000000000002</c:v>
                </c:pt>
                <c:pt idx="132">
                  <c:v>28.060000000000002</c:v>
                </c:pt>
                <c:pt idx="133">
                  <c:v>27.4695</c:v>
                </c:pt>
                <c:pt idx="134">
                  <c:v>26.878999999999998</c:v>
                </c:pt>
                <c:pt idx="135">
                  <c:v>26.439500000000002</c:v>
                </c:pt>
                <c:pt idx="136">
                  <c:v>26</c:v>
                </c:pt>
                <c:pt idx="137">
                  <c:v>25.451000000000001</c:v>
                </c:pt>
                <c:pt idx="138">
                  <c:v>24.902000000000001</c:v>
                </c:pt>
                <c:pt idx="139">
                  <c:v>24.290500000000002</c:v>
                </c:pt>
                <c:pt idx="140">
                  <c:v>23.679000000000002</c:v>
                </c:pt>
                <c:pt idx="141">
                  <c:v>23.143500000000003</c:v>
                </c:pt>
                <c:pt idx="142">
                  <c:v>22.608000000000001</c:v>
                </c:pt>
                <c:pt idx="143">
                  <c:v>22.004000000000001</c:v>
                </c:pt>
                <c:pt idx="144">
                  <c:v>21.400000000000002</c:v>
                </c:pt>
                <c:pt idx="145">
                  <c:v>20.9</c:v>
                </c:pt>
                <c:pt idx="146">
                  <c:v>20.399999999999999</c:v>
                </c:pt>
                <c:pt idx="147">
                  <c:v>19.864000000000001</c:v>
                </c:pt>
                <c:pt idx="148">
                  <c:v>19.327999999999999</c:v>
                </c:pt>
                <c:pt idx="149">
                  <c:v>18.868000000000002</c:v>
                </c:pt>
                <c:pt idx="150">
                  <c:v>18.408000000000001</c:v>
                </c:pt>
                <c:pt idx="151">
                  <c:v>18.0305</c:v>
                </c:pt>
                <c:pt idx="152">
                  <c:v>17.653000000000002</c:v>
                </c:pt>
                <c:pt idx="153">
                  <c:v>17.151</c:v>
                </c:pt>
                <c:pt idx="154">
                  <c:v>16.649000000000001</c:v>
                </c:pt>
                <c:pt idx="155">
                  <c:v>16.314999999999998</c:v>
                </c:pt>
                <c:pt idx="156">
                  <c:v>15.981000000000002</c:v>
                </c:pt>
                <c:pt idx="157">
                  <c:v>15.636000000000001</c:v>
                </c:pt>
                <c:pt idx="158">
                  <c:v>15.290999999999999</c:v>
                </c:pt>
                <c:pt idx="159">
                  <c:v>14.964499999999997</c:v>
                </c:pt>
                <c:pt idx="160">
                  <c:v>14.638</c:v>
                </c:pt>
                <c:pt idx="161">
                  <c:v>14.2135</c:v>
                </c:pt>
                <c:pt idx="162">
                  <c:v>13.789</c:v>
                </c:pt>
                <c:pt idx="163">
                  <c:v>13.541499999999999</c:v>
                </c:pt>
                <c:pt idx="164">
                  <c:v>13.293999999999999</c:v>
                </c:pt>
                <c:pt idx="165">
                  <c:v>12.958499999999999</c:v>
                </c:pt>
                <c:pt idx="166">
                  <c:v>12.622999999999999</c:v>
                </c:pt>
                <c:pt idx="167">
                  <c:v>12.334</c:v>
                </c:pt>
                <c:pt idx="168">
                  <c:v>12.044999999999998</c:v>
                </c:pt>
                <c:pt idx="169">
                  <c:v>11.815</c:v>
                </c:pt>
                <c:pt idx="170">
                  <c:v>11.585000000000001</c:v>
                </c:pt>
                <c:pt idx="171">
                  <c:v>11.279500000000001</c:v>
                </c:pt>
                <c:pt idx="172">
                  <c:v>10.974</c:v>
                </c:pt>
                <c:pt idx="173">
                  <c:v>10.716999999999999</c:v>
                </c:pt>
                <c:pt idx="174">
                  <c:v>10.46</c:v>
                </c:pt>
                <c:pt idx="175">
                  <c:v>10.258500000000002</c:v>
                </c:pt>
                <c:pt idx="176">
                  <c:v>10.057</c:v>
                </c:pt>
                <c:pt idx="177">
                  <c:v>9.8569999999999993</c:v>
                </c:pt>
                <c:pt idx="178">
                  <c:v>9.657</c:v>
                </c:pt>
                <c:pt idx="179">
                  <c:v>9.4324999999999992</c:v>
                </c:pt>
                <c:pt idx="180">
                  <c:v>9.2080000000000002</c:v>
                </c:pt>
                <c:pt idx="181">
                  <c:v>9.0305</c:v>
                </c:pt>
                <c:pt idx="182">
                  <c:v>8.8529999999999998</c:v>
                </c:pt>
                <c:pt idx="183">
                  <c:v>8.6454999999999984</c:v>
                </c:pt>
                <c:pt idx="184">
                  <c:v>8.4380000000000006</c:v>
                </c:pt>
                <c:pt idx="185">
                  <c:v>8.2965</c:v>
                </c:pt>
                <c:pt idx="186">
                  <c:v>8.1549999999999994</c:v>
                </c:pt>
                <c:pt idx="187">
                  <c:v>7.9190000000000005</c:v>
                </c:pt>
                <c:pt idx="188">
                  <c:v>7.6829999999999998</c:v>
                </c:pt>
                <c:pt idx="189">
                  <c:v>7.4885000000000002</c:v>
                </c:pt>
                <c:pt idx="190">
                  <c:v>7.2940000000000005</c:v>
                </c:pt>
                <c:pt idx="191">
                  <c:v>7.0714999999999995</c:v>
                </c:pt>
                <c:pt idx="192">
                  <c:v>6.8489999999999993</c:v>
                </c:pt>
                <c:pt idx="193">
                  <c:v>6.6884999999999994</c:v>
                </c:pt>
                <c:pt idx="194">
                  <c:v>6.5280000000000005</c:v>
                </c:pt>
                <c:pt idx="195">
                  <c:v>6.234</c:v>
                </c:pt>
                <c:pt idx="196">
                  <c:v>5.9399999999999995</c:v>
                </c:pt>
                <c:pt idx="197">
                  <c:v>5.8774999999999995</c:v>
                </c:pt>
                <c:pt idx="198">
                  <c:v>5.8150000000000004</c:v>
                </c:pt>
                <c:pt idx="199">
                  <c:v>5.5754999999999999</c:v>
                </c:pt>
                <c:pt idx="200">
                  <c:v>5.3359999999999994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5C9E-4B34-8EAE-624CAACA4E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0665080"/>
        <c:axId val="650662784"/>
      </c:scatterChart>
      <c:valAx>
        <c:axId val="650665080"/>
        <c:scaling>
          <c:orientation val="minMax"/>
          <c:max val="400"/>
          <c:min val="1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662784"/>
        <c:crosses val="autoZero"/>
        <c:crossBetween val="midCat"/>
      </c:valAx>
      <c:valAx>
        <c:axId val="650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665080"/>
        <c:crosses val="autoZero"/>
        <c:crossBetween val="midCat"/>
      </c:valAx>
      <c:spPr>
        <a:noFill/>
        <a:ln>
          <a:noFill/>
        </a:ln>
        <a:effectLst/>
      </c:spPr>
    </c:plotArea>
    <c:plotVisOnly val="0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5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0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8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4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4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5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5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426D-0016-40B3-B317-E2B8100994EE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F2CD-E41D-459F-BA17-38D5546FF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8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588165"/>
              </p:ext>
            </p:extLst>
          </p:nvPr>
        </p:nvGraphicFramePr>
        <p:xfrm>
          <a:off x="4297492" y="2778291"/>
          <a:ext cx="3250535" cy="3330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05508" y="211190"/>
            <a:ext cx="899327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/>
              <a:t>A large area SiPM for efficient detection of the fast scintillation component of BaF</a:t>
            </a:r>
            <a:r>
              <a:rPr lang="en-US" altLang="en-US" sz="2000" b="1" baseline="-25000" dirty="0" smtClean="0"/>
              <a:t>2</a:t>
            </a:r>
            <a:endParaRPr lang="en-US" altLang="en-US" sz="1200" b="1" baseline="-25000" dirty="0" smtClean="0"/>
          </a:p>
          <a:p>
            <a:r>
              <a:rPr lang="en-US" altLang="en-US" sz="1600" dirty="0"/>
              <a:t>D. G. Hitlin, </a:t>
            </a:r>
            <a:r>
              <a:rPr lang="en-US" altLang="en-US" sz="1600" dirty="0" err="1"/>
              <a:t>Lauritsen</a:t>
            </a:r>
            <a:r>
              <a:rPr lang="en-US" altLang="en-US" sz="1600" dirty="0"/>
              <a:t> Laboratory, Caltech</a:t>
            </a:r>
            <a:br>
              <a:rPr lang="en-US" altLang="en-US" sz="1600" dirty="0"/>
            </a:br>
            <a:r>
              <a:rPr lang="en-US" altLang="en-US" sz="1600" dirty="0"/>
              <a:t>M. Hoenk, J. Hennessey, A. Jewell, Jet Propulsion Laboratory, Caltech</a:t>
            </a:r>
            <a:br>
              <a:rPr lang="en-US" altLang="en-US" sz="1600" dirty="0"/>
            </a:br>
            <a:r>
              <a:rPr lang="en-US" altLang="en-US" sz="1600" dirty="0"/>
              <a:t>G. Paternoster, A. Gola, FBK</a:t>
            </a:r>
            <a:endParaRPr lang="en-US" altLang="en-US" sz="36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841773" y="4376482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Arbitrary scale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495918" y="3004730"/>
            <a:ext cx="3359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Native BaF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  <a:r>
              <a:rPr lang="en-US" sz="1400" dirty="0" smtClean="0"/>
              <a:t>spectrum &amp; </a:t>
            </a:r>
            <a:r>
              <a:rPr lang="en-US" sz="1400" dirty="0" smtClean="0"/>
              <a:t>calculated </a:t>
            </a:r>
            <a:r>
              <a:rPr lang="en-US" sz="1400" dirty="0" smtClean="0"/>
              <a:t>response </a:t>
            </a:r>
            <a:r>
              <a:rPr lang="en-US" sz="1400" dirty="0" smtClean="0"/>
              <a:t>with 5 </a:t>
            </a:r>
            <a:r>
              <a:rPr lang="en-US" sz="1400" dirty="0" smtClean="0"/>
              <a:t>layer filter on 10nm </a:t>
            </a:r>
            <a:r>
              <a:rPr lang="en-US" sz="1400" dirty="0" err="1" smtClean="0"/>
              <a:t>SiN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801584" y="3701381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  <a:latin typeface="Arial"/>
              </a:rPr>
              <a:t>85%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  <a:latin typeface="Arial"/>
              </a:rPr>
              <a:t>630ns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45115" y="4228156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  <a:latin typeface="Arial"/>
              </a:rPr>
              <a:t>15%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FF0000"/>
                </a:solidFill>
                <a:latin typeface="Arial"/>
              </a:rPr>
              <a:t>600ps</a:t>
            </a:r>
            <a:endParaRPr lang="en-US" sz="1100" dirty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969478" y="4656223"/>
            <a:ext cx="503854" cy="453105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264399" y="1320617"/>
            <a:ext cx="650004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Making use of the very fast barium fluoride scintillation component at 220nm </a:t>
            </a:r>
          </a:p>
          <a:p>
            <a:r>
              <a:rPr lang="en-US" sz="1400" dirty="0"/>
              <a:t>f</a:t>
            </a:r>
            <a:r>
              <a:rPr lang="en-US" sz="1400" dirty="0" smtClean="0"/>
              <a:t>or fast timing and high rate capability requires a means of suppressing the </a:t>
            </a:r>
            <a:br>
              <a:rPr lang="en-US" sz="1400" dirty="0" smtClean="0"/>
            </a:br>
            <a:r>
              <a:rPr lang="en-US" sz="1400" dirty="0" smtClean="0"/>
              <a:t>larger slow  component at 300nm</a:t>
            </a:r>
          </a:p>
          <a:p>
            <a:r>
              <a:rPr lang="en-US" sz="1400" dirty="0" smtClean="0"/>
              <a:t>Caltech/JPL and FBK  are developing a SiPM with an integrated interference</a:t>
            </a:r>
            <a:br>
              <a:rPr lang="en-US" sz="1400" dirty="0" smtClean="0"/>
            </a:br>
            <a:r>
              <a:rPr lang="en-US" sz="1400" dirty="0" smtClean="0"/>
              <a:t>filter for this purpose</a:t>
            </a:r>
          </a:p>
          <a:p>
            <a:r>
              <a:rPr lang="en-US" sz="1400" dirty="0" smtClean="0"/>
              <a:t>This requires reduction of  </a:t>
            </a:r>
            <a:r>
              <a:rPr lang="en-US" sz="1400" dirty="0" err="1" smtClean="0"/>
              <a:t>SiN</a:t>
            </a:r>
            <a:r>
              <a:rPr lang="en-US" sz="1400" dirty="0" smtClean="0"/>
              <a:t> passivation layer on an FBK device and fabrication of an </a:t>
            </a:r>
            <a:br>
              <a:rPr lang="en-US" sz="1400" dirty="0" smtClean="0"/>
            </a:br>
            <a:r>
              <a:rPr lang="en-US" sz="1400" dirty="0" smtClean="0"/>
              <a:t>integrated metal/dielectric filter, which has higher efficiency than an external filter</a:t>
            </a:r>
            <a:endParaRPr lang="en-US" sz="1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771203" y="1586095"/>
            <a:ext cx="2246325" cy="1258686"/>
            <a:chOff x="3893337" y="2097180"/>
            <a:chExt cx="2246325" cy="1258686"/>
          </a:xfrm>
        </p:grpSpPr>
        <p:grpSp>
          <p:nvGrpSpPr>
            <p:cNvPr id="15" name="Group 14"/>
            <p:cNvGrpSpPr/>
            <p:nvPr/>
          </p:nvGrpSpPr>
          <p:grpSpPr>
            <a:xfrm>
              <a:off x="4130735" y="2262023"/>
              <a:ext cx="1670455" cy="554167"/>
              <a:chOff x="111312" y="1884507"/>
              <a:chExt cx="4873884" cy="219096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91103" y="1884507"/>
                <a:ext cx="933886" cy="35269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39095" y="2110066"/>
                <a:ext cx="820650" cy="35269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70875" y="2110068"/>
                <a:ext cx="1514321" cy="26555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13672" y="2110067"/>
                <a:ext cx="503093" cy="35269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13672" y="3562122"/>
                <a:ext cx="4871524" cy="51334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13672" y="2349917"/>
                <a:ext cx="4871524" cy="35269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113672" y="2677083"/>
                <a:ext cx="4871524" cy="885039"/>
                <a:chOff x="467544" y="780782"/>
                <a:chExt cx="3672408" cy="94582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467544" y="826502"/>
                  <a:ext cx="3672408" cy="9001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67544" y="780782"/>
                  <a:ext cx="312629" cy="5456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3827323" y="780782"/>
                  <a:ext cx="312629" cy="5456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966501" y="2722803"/>
                <a:ext cx="2794238" cy="682115"/>
              </a:xfrm>
              <a:prstGeom prst="rect">
                <a:avLst/>
              </a:pr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11312" y="2680738"/>
                <a:ext cx="386347" cy="535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570340" y="2668192"/>
                <a:ext cx="412496" cy="53519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37073" y="2664718"/>
                <a:ext cx="3592840" cy="6749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97658" y="2677083"/>
                <a:ext cx="238216" cy="110887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332451" y="2677084"/>
                <a:ext cx="238216" cy="1108876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369767" y="2639789"/>
                <a:ext cx="163227" cy="7813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26567" y="2469590"/>
                <a:ext cx="167541" cy="12782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54526" y="2475123"/>
                <a:ext cx="187045" cy="131083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726371" y="2223812"/>
                <a:ext cx="687693" cy="12520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10562" y="2236599"/>
                <a:ext cx="1005531" cy="1167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958708" y="2349917"/>
                <a:ext cx="229881" cy="37777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27995" y="1898638"/>
                <a:ext cx="1842880" cy="7784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899086" y="2845265"/>
              <a:ext cx="2240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</a:rPr>
                <a:t>SiPM with thin </a:t>
              </a:r>
              <a:r>
                <a:rPr lang="en-US" sz="1200" dirty="0">
                  <a:solidFill>
                    <a:schemeClr val="accent1">
                      <a:lumMod val="50000"/>
                    </a:schemeClr>
                  </a:solidFill>
                </a:rPr>
                <a:t>e</a:t>
              </a:r>
              <a: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</a:rPr>
                <a:t>ntrance </a:t>
              </a:r>
              <a: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</a:rPr>
                <a:t>window</a:t>
              </a:r>
              <a:b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1200" dirty="0" smtClean="0">
                  <a:solidFill>
                    <a:srgbClr val="33CC33"/>
                  </a:solidFill>
                </a:rPr>
                <a:t> </a:t>
              </a:r>
              <a: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</a:rPr>
                <a:t>and guard ring structure </a:t>
              </a:r>
              <a:endParaRPr lang="en-US" sz="1200" b="1" dirty="0" smtClean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93337" y="2097180"/>
              <a:ext cx="2246325" cy="125868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1712" y="3013649"/>
            <a:ext cx="6246117" cy="3033489"/>
            <a:chOff x="376256" y="3045320"/>
            <a:chExt cx="6246117" cy="3033489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941" y="3477134"/>
              <a:ext cx="2775550" cy="2287053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1386486" y="5737134"/>
              <a:ext cx="1256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Wavelength (nm)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32667" y="3045320"/>
              <a:ext cx="20481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Calculated transmittance </a:t>
              </a:r>
              <a:br>
                <a:rPr lang="en-US" sz="1400" dirty="0" smtClean="0"/>
              </a:br>
              <a:r>
                <a:rPr lang="en-US" sz="1400" dirty="0" smtClean="0"/>
                <a:t>of </a:t>
              </a:r>
              <a:r>
                <a:rPr lang="en-US" sz="1400" dirty="0" smtClean="0"/>
                <a:t>several </a:t>
              </a:r>
              <a:r>
                <a:rPr lang="en-US" sz="1400" dirty="0" smtClean="0"/>
                <a:t>5 layer filters</a:t>
              </a:r>
              <a:endParaRPr lang="en-US" sz="1400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-101022" y="4160169"/>
              <a:ext cx="12315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Transmission (%)</a:t>
              </a:r>
              <a:endParaRPr lang="en-US" sz="12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39009" y="3830646"/>
              <a:ext cx="19392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10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layer (no oxide, no </a:t>
              </a:r>
              <a:r>
                <a:rPr lang="en-US" sz="1000" dirty="0" err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</a:t>
              </a:r>
              <a:endPara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739009" y="4092256"/>
              <a:ext cx="16142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EC78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layer (10 nm </a:t>
              </a:r>
              <a:r>
                <a:rPr lang="en-US" sz="1000" dirty="0" err="1" smtClean="0">
                  <a:solidFill>
                    <a:srgbClr val="EC78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</a:t>
              </a:r>
              <a:r>
                <a:rPr lang="en-US" sz="1000" dirty="0" smtClean="0">
                  <a:solidFill>
                    <a:srgbClr val="EC78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US" sz="1000" dirty="0">
                <a:solidFill>
                  <a:srgbClr val="EC78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39009" y="4386725"/>
              <a:ext cx="157084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68249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layer (20 nm </a:t>
              </a:r>
              <a:r>
                <a:rPr lang="en-US" sz="1000" dirty="0" err="1" smtClean="0">
                  <a:solidFill>
                    <a:srgbClr val="68249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</a:t>
              </a:r>
              <a:endParaRPr lang="en-US" sz="1000" dirty="0">
                <a:solidFill>
                  <a:srgbClr val="68249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39009" y="4681194"/>
              <a:ext cx="2442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68A8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layer (20 nm </a:t>
              </a:r>
              <a:r>
                <a:rPr lang="en-US" sz="1000" dirty="0" smtClean="0">
                  <a:solidFill>
                    <a:srgbClr val="68A8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SiO</a:t>
              </a:r>
              <a:r>
                <a:rPr lang="en-US" sz="1000" baseline="-25000" dirty="0" smtClean="0">
                  <a:solidFill>
                    <a:srgbClr val="68A8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00" dirty="0" smtClean="0">
                  <a:solidFill>
                    <a:srgbClr val="68A8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br>
                <a:rPr lang="en-US" sz="1000" dirty="0" smtClean="0">
                  <a:solidFill>
                    <a:srgbClr val="68A8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000" dirty="0" smtClean="0">
                  <a:solidFill>
                    <a:srgbClr val="68A8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30 </a:t>
              </a:r>
              <a:r>
                <a:rPr lang="en-US" sz="1000" dirty="0" smtClean="0">
                  <a:solidFill>
                    <a:srgbClr val="68A8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nm </a:t>
              </a:r>
              <a:r>
                <a:rPr lang="en-US" sz="1000" dirty="0" err="1" smtClean="0">
                  <a:solidFill>
                    <a:srgbClr val="68A8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</a:t>
              </a:r>
              <a:r>
                <a:rPr lang="en-US" sz="1000" dirty="0" smtClean="0">
                  <a:solidFill>
                    <a:srgbClr val="68A8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US" sz="1000" dirty="0">
                <a:solidFill>
                  <a:srgbClr val="68A83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Arc 49"/>
            <p:cNvSpPr/>
            <p:nvPr/>
          </p:nvSpPr>
          <p:spPr>
            <a:xfrm flipH="1">
              <a:off x="1555627" y="3957482"/>
              <a:ext cx="540089" cy="320249"/>
            </a:xfrm>
            <a:prstGeom prst="arc">
              <a:avLst>
                <a:gd name="adj1" fmla="val 16200000"/>
                <a:gd name="adj2" fmla="val 20975539"/>
              </a:avLst>
            </a:prstGeom>
            <a:ln w="127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 flipH="1" flipV="1">
              <a:off x="1282666" y="4003710"/>
              <a:ext cx="937514" cy="226489"/>
            </a:xfrm>
            <a:prstGeom prst="arc">
              <a:avLst>
                <a:gd name="adj1" fmla="val 16200000"/>
                <a:gd name="adj2" fmla="val 20975539"/>
              </a:avLst>
            </a:prstGeom>
            <a:ln w="12700">
              <a:solidFill>
                <a:srgbClr val="ED7F3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2" name="Arc 51"/>
            <p:cNvSpPr/>
            <p:nvPr/>
          </p:nvSpPr>
          <p:spPr>
            <a:xfrm flipH="1" flipV="1">
              <a:off x="1301052" y="4276426"/>
              <a:ext cx="900743" cy="235984"/>
            </a:xfrm>
            <a:prstGeom prst="arc">
              <a:avLst>
                <a:gd name="adj1" fmla="val 16200000"/>
                <a:gd name="adj2" fmla="val 20975539"/>
              </a:avLst>
            </a:prstGeom>
            <a:ln w="12700">
              <a:solidFill>
                <a:srgbClr val="A277C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Arc 52"/>
            <p:cNvSpPr/>
            <p:nvPr/>
          </p:nvSpPr>
          <p:spPr>
            <a:xfrm flipH="1" flipV="1">
              <a:off x="1444503" y="4584763"/>
              <a:ext cx="775676" cy="235984"/>
            </a:xfrm>
            <a:prstGeom prst="arc">
              <a:avLst>
                <a:gd name="adj1" fmla="val 16200000"/>
                <a:gd name="adj2" fmla="val 20975539"/>
              </a:avLst>
            </a:prstGeom>
            <a:ln w="12700">
              <a:solidFill>
                <a:srgbClr val="68A83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47" y="5801810"/>
              <a:ext cx="1256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Wavelength (nm)</a:t>
              </a:r>
              <a:endParaRPr lang="en-US" sz="1200" dirty="0"/>
            </a:p>
          </p:txBody>
        </p:sp>
      </p:grpSp>
      <p:cxnSp>
        <p:nvCxnSpPr>
          <p:cNvPr id="55" name="Straight Arrow Connector 54"/>
          <p:cNvCxnSpPr/>
          <p:nvPr/>
        </p:nvCxnSpPr>
        <p:spPr bwMode="auto">
          <a:xfrm flipH="1">
            <a:off x="6769969" y="4076221"/>
            <a:ext cx="276441" cy="49412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" name="Group 55"/>
          <p:cNvGrpSpPr/>
          <p:nvPr/>
        </p:nvGrpSpPr>
        <p:grpSpPr>
          <a:xfrm>
            <a:off x="6084240" y="701407"/>
            <a:ext cx="2940044" cy="832712"/>
            <a:chOff x="6084240" y="1029139"/>
            <a:chExt cx="2940044" cy="832712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28" t="77337" r="135"/>
            <a:stretch/>
          </p:blipFill>
          <p:spPr bwMode="auto">
            <a:xfrm>
              <a:off x="6084240" y="1029139"/>
              <a:ext cx="2940044" cy="832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8" name="TextBox 57"/>
            <p:cNvSpPr txBox="1"/>
            <p:nvPr/>
          </p:nvSpPr>
          <p:spPr>
            <a:xfrm>
              <a:off x="6977808" y="1181524"/>
              <a:ext cx="170431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Symbol" panose="05050102010706020507" pitchFamily="18" charset="2"/>
                </a:rPr>
                <a:t>     t</a:t>
              </a:r>
              <a:r>
                <a:rPr lang="en-US" sz="1200" dirty="0" smtClean="0"/>
                <a:t> = 0.6/630 ns   BaF</a:t>
              </a:r>
              <a:r>
                <a:rPr lang="en-US" sz="1200" baseline="-25000" dirty="0" smtClean="0"/>
                <a:t>2</a:t>
              </a:r>
              <a:endParaRPr lang="en-US" sz="12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109494" y="6086028"/>
            <a:ext cx="2295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Test wafers are in production</a:t>
            </a:r>
            <a:endParaRPr lang="en-US" sz="140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14" y="6278026"/>
            <a:ext cx="492145" cy="492145"/>
          </a:xfrm>
          <a:prstGeom prst="rect">
            <a:avLst/>
          </a:prstGeom>
        </p:spPr>
      </p:pic>
      <p:pic>
        <p:nvPicPr>
          <p:cNvPr id="61" name="Picture 2" descr="Mu2e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5" y="6342735"/>
            <a:ext cx="634633" cy="36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582" y="6208065"/>
            <a:ext cx="890416" cy="56210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157" y="6247152"/>
            <a:ext cx="564734" cy="48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1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126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Hitlin</dc:creator>
  <cp:lastModifiedBy>David Hitlin</cp:lastModifiedBy>
  <cp:revision>8</cp:revision>
  <dcterms:created xsi:type="dcterms:W3CDTF">2018-05-24T03:30:23Z</dcterms:created>
  <dcterms:modified xsi:type="dcterms:W3CDTF">2018-05-24T15:01:10Z</dcterms:modified>
</cp:coreProperties>
</file>