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>
        <p:scale>
          <a:sx n="90" d="100"/>
          <a:sy n="90" d="100"/>
        </p:scale>
        <p:origin x="196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93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76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84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75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51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25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31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30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53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32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8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1E354-F5C8-481A-B43F-E59A48B2AC83}" type="datetimeFigureOut">
              <a:rPr lang="zh-CN" altLang="en-US" smtClean="0"/>
              <a:t>2018-5-24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0B24-2478-4887-8C52-CBB7E9623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54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Administrator\AppData\Local\YNote\data\463859695@qq.com\ca0b1723b7a34299aa63119305864495\9345d688d43f8794a867c021d51b0ef41bd53a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71" y="12270"/>
            <a:ext cx="842210" cy="797868"/>
          </a:xfrm>
          <a:prstGeom prst="rect">
            <a:avLst/>
          </a:prstGeom>
          <a:noFill/>
        </p:spPr>
      </p:pic>
      <p:pic>
        <p:nvPicPr>
          <p:cNvPr id="8" name="Picture 2" descr="C:\Users\Administrator\AppData\Local\YNote\data\463859695@qq.com\55855c6738454a799f9d675eccf9837e\w0201411245637903632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9264" y="0"/>
            <a:ext cx="971279" cy="886956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468241" y="21596"/>
            <a:ext cx="8030065" cy="1343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994573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Design of the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microchannel</a:t>
            </a:r>
            <a:r>
              <a:rPr lang="en-US" altLang="zh-CN" sz="24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plate photomultiplier </a:t>
            </a:r>
          </a:p>
          <a:p>
            <a:pPr algn="ctr" defTabSz="3994573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Tube</a:t>
            </a:r>
            <a:r>
              <a:rPr lang="en-US" altLang="zh-CN" sz="24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for applications in strong magnetic fields</a:t>
            </a:r>
          </a:p>
          <a:p>
            <a:pPr defTabSz="3994573">
              <a:lnSpc>
                <a:spcPts val="2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Ping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Chen*, </a:t>
            </a:r>
            <a:r>
              <a:rPr lang="en-US" altLang="zh-CN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Jinshou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Tian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Wenwlong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Wen, </a:t>
            </a:r>
            <a:r>
              <a:rPr lang="en-US" altLang="zh-CN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Shulin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Liu, </a:t>
            </a:r>
            <a:r>
              <a:rPr lang="en-US" altLang="zh-CN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Yonglin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Wei</a:t>
            </a:r>
          </a:p>
          <a:p>
            <a:pPr defTabSz="3994573">
              <a:lnSpc>
                <a:spcPts val="2000"/>
              </a:lnSpc>
              <a:defRPr/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zh-CN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chenping@opt.cn</a:t>
            </a:r>
            <a:endParaRPr lang="fr-FR" altLang="zh-CN" b="1" dirty="0">
              <a:solidFill>
                <a:srgbClr val="0000FF"/>
              </a:solidFill>
              <a:latin typeface="Bell MT"/>
              <a:cs typeface="Bell M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697217" y="1230315"/>
            <a:ext cx="5251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altLang="zh-CN" sz="1600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Xi’an Institute of Optics and Precision Mechanics (XIOPM), </a:t>
            </a:r>
            <a:endParaRPr lang="fr-FR" altLang="zh-CN" sz="1600" kern="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altLang="zh-CN" sz="1600" kern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 </a:t>
            </a:r>
            <a:r>
              <a:rPr lang="fr-FR" altLang="zh-CN" sz="1600" kern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Academy of Sciences (CAS)</a:t>
            </a:r>
          </a:p>
          <a:p>
            <a:pPr algn="ctr"/>
            <a:endParaRPr lang="zh-CN" altLang="en-US" sz="1600" dirty="0"/>
          </a:p>
        </p:txBody>
      </p:sp>
      <p:sp>
        <p:nvSpPr>
          <p:cNvPr id="16" name="矩形 15"/>
          <p:cNvSpPr/>
          <p:nvPr/>
        </p:nvSpPr>
        <p:spPr>
          <a:xfrm>
            <a:off x="190375" y="1735283"/>
            <a:ext cx="74870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</a:t>
            </a:r>
            <a:r>
              <a:rPr lang="en-US" altLang="zh-CN" sz="1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Several examples of MCP-PMTs with different photocathode and MCP spaces and bias voltages are simulated in magnetic fields up to 5 T. It’s found that photoelectrons strike back to photocathode with enhancing magnetic fields, which not only reduces gain but also decreases the photocathode lifetime. To have more than </a:t>
            </a:r>
            <a:r>
              <a:rPr lang="en-US" altLang="zh-CN" sz="1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60% </a:t>
            </a:r>
            <a:r>
              <a:rPr lang="en-US" altLang="zh-CN" sz="14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CE</a:t>
            </a:r>
            <a:r>
              <a:rPr lang="en-US" altLang="zh-CN" sz="11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</a:t>
            </a:r>
            <a:r>
              <a:rPr lang="en-US" altLang="zh-CN" sz="1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1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magnetic field up to 5 T, electric field stronger than </a:t>
            </a:r>
            <a:r>
              <a:rPr lang="en-US" altLang="zh-CN" sz="1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500 V/mm </a:t>
            </a:r>
            <a:r>
              <a:rPr lang="en-US" altLang="zh-CN" sz="1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and </a:t>
            </a:r>
            <a:r>
              <a:rPr lang="el-GR" altLang="zh-CN" sz="1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α</a:t>
            </a:r>
            <a:r>
              <a:rPr lang="en-US" altLang="zh-CN" sz="14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less than 45°should be guaranteed. 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080" y="917780"/>
            <a:ext cx="1276039" cy="1534792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976" y="2973398"/>
            <a:ext cx="2072408" cy="1475884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2666" y="2932866"/>
            <a:ext cx="2021214" cy="1446292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118" y="4830252"/>
            <a:ext cx="2147449" cy="156027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24160" y="4791097"/>
            <a:ext cx="2762762" cy="1351991"/>
          </a:xfrm>
          <a:prstGeom prst="rect">
            <a:avLst/>
          </a:prstGeom>
        </p:spPr>
      </p:pic>
      <p:sp>
        <p:nvSpPr>
          <p:cNvPr id="52" name="文本框 51"/>
          <p:cNvSpPr txBox="1"/>
          <p:nvPr/>
        </p:nvSpPr>
        <p:spPr>
          <a:xfrm>
            <a:off x="308982" y="4379158"/>
            <a:ext cx="3244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033" b="1">
                <a:cs typeface="Times New Roman" panose="02020603050405020304" pitchFamily="18" charset="0"/>
              </a:defRPr>
            </a:lvl1pPr>
          </a:lstStyle>
          <a:p>
            <a:r>
              <a:rPr lang="en-US" altLang="zh-CN" sz="1200" b="0" dirty="0">
                <a:latin typeface="Times New Roman" panose="02020603050405020304" pitchFamily="18" charset="0"/>
              </a:rPr>
              <a:t>Fig.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1  Relative </a:t>
            </a:r>
            <a:r>
              <a:rPr lang="en-US" altLang="zh-CN" sz="1200" b="0" dirty="0" err="1" smtClean="0">
                <a:latin typeface="Times New Roman" panose="02020603050405020304" pitchFamily="18" charset="0"/>
              </a:rPr>
              <a:t>CEm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as a function of </a:t>
            </a:r>
          </a:p>
          <a:p>
            <a:r>
              <a:rPr lang="en-US" altLang="zh-CN" sz="1200" b="0" dirty="0" smtClean="0">
                <a:latin typeface="Times New Roman" panose="02020603050405020304" pitchFamily="18" charset="0"/>
              </a:rPr>
              <a:t>magnetic field at d=2 mm and U=500 V.</a:t>
            </a:r>
            <a:endParaRPr lang="zh-CN" altLang="en-US" sz="1200" b="0" dirty="0">
              <a:latin typeface="Times New Roman" panose="02020603050405020304" pitchFamily="18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4871" y="6369532"/>
            <a:ext cx="3934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Fig. </a:t>
            </a:r>
            <a:r>
              <a:rPr lang="en-US" altLang="zh-CN" dirty="0"/>
              <a:t>4 </a:t>
            </a:r>
            <a:r>
              <a:rPr lang="en-US" altLang="zh-CN" dirty="0" smtClean="0"/>
              <a:t>  Probability </a:t>
            </a:r>
            <a:r>
              <a:rPr lang="en-US" altLang="zh-CN" dirty="0"/>
              <a:t>of photoelectrons  striking photocathode as a function of magnetic field at d=2 mm and U=500 V.</a:t>
            </a:r>
            <a:endParaRPr lang="zh-CN" altLang="en-US" dirty="0"/>
          </a:p>
        </p:txBody>
      </p:sp>
      <p:sp>
        <p:nvSpPr>
          <p:cNvPr id="54" name="文本框 53"/>
          <p:cNvSpPr txBox="1"/>
          <p:nvPr/>
        </p:nvSpPr>
        <p:spPr>
          <a:xfrm>
            <a:off x="3303436" y="4379157"/>
            <a:ext cx="3244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033" b="1">
                <a:cs typeface="Times New Roman" panose="02020603050405020304" pitchFamily="18" charset="0"/>
              </a:defRPr>
            </a:lvl1pPr>
          </a:lstStyle>
          <a:p>
            <a:r>
              <a:rPr lang="en-US" altLang="zh-CN" sz="1200" b="0" dirty="0">
                <a:latin typeface="Times New Roman" panose="02020603050405020304" pitchFamily="18" charset="0"/>
              </a:rPr>
              <a:t>Fig.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2  Relative </a:t>
            </a:r>
            <a:r>
              <a:rPr lang="en-US" altLang="zh-CN" sz="1200" b="0" dirty="0" err="1" smtClean="0">
                <a:latin typeface="Times New Roman" panose="02020603050405020304" pitchFamily="18" charset="0"/>
              </a:rPr>
              <a:t>CEm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as a function of </a:t>
            </a:r>
          </a:p>
          <a:p>
            <a:r>
              <a:rPr lang="en-US" altLang="zh-CN" sz="1200" b="0" dirty="0" smtClean="0">
                <a:latin typeface="Times New Roman" panose="02020603050405020304" pitchFamily="18" charset="0"/>
              </a:rPr>
              <a:t>magnetic field at d=1 mm and U=500 V.</a:t>
            </a:r>
            <a:endParaRPr lang="zh-CN" altLang="en-US" sz="1200" b="0" dirty="0">
              <a:latin typeface="Times New Roman" panose="02020603050405020304" pitchFamily="18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297890" y="4368587"/>
            <a:ext cx="3244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033" b="1">
                <a:cs typeface="Times New Roman" panose="02020603050405020304" pitchFamily="18" charset="0"/>
              </a:defRPr>
            </a:lvl1pPr>
          </a:lstStyle>
          <a:p>
            <a:r>
              <a:rPr lang="en-US" altLang="zh-CN" sz="1200" b="0" dirty="0">
                <a:latin typeface="Times New Roman" panose="02020603050405020304" pitchFamily="18" charset="0"/>
              </a:rPr>
              <a:t>Fig.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3  Relative </a:t>
            </a:r>
            <a:r>
              <a:rPr lang="en-US" altLang="zh-CN" sz="1200" b="0" dirty="0" err="1" smtClean="0">
                <a:latin typeface="Times New Roman" panose="02020603050405020304" pitchFamily="18" charset="0"/>
              </a:rPr>
              <a:t>CEm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as a function of </a:t>
            </a:r>
          </a:p>
          <a:p>
            <a:r>
              <a:rPr lang="en-US" altLang="zh-CN" sz="1200" b="0" dirty="0" smtClean="0">
                <a:latin typeface="Times New Roman" panose="02020603050405020304" pitchFamily="18" charset="0"/>
              </a:rPr>
              <a:t>magnetic field at d=0.3 mm and U=300 V.</a:t>
            </a:r>
            <a:endParaRPr lang="zh-CN" altLang="en-US" sz="1200" b="0" dirty="0">
              <a:latin typeface="Times New Roman" panose="02020603050405020304" pitchFamily="18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237035" y="6010922"/>
            <a:ext cx="314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Fig. </a:t>
            </a:r>
            <a:r>
              <a:rPr lang="en-US" altLang="zh-CN" dirty="0"/>
              <a:t>4 Photoelectron trajectories for </a:t>
            </a:r>
            <a:r>
              <a:rPr lang="en-US" altLang="zh-CN" dirty="0" smtClean="0"/>
              <a:t>magnetic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</a:t>
            </a:r>
            <a:r>
              <a:rPr lang="en-US" altLang="zh-CN" dirty="0"/>
              <a:t>field of 3 T at </a:t>
            </a:r>
            <a:r>
              <a:rPr lang="en-US" altLang="zh-CN" dirty="0" smtClean="0"/>
              <a:t>d=2 </a:t>
            </a:r>
            <a:r>
              <a:rPr lang="en-US" altLang="zh-CN" dirty="0"/>
              <a:t>mm and U=500 V.</a:t>
            </a:r>
            <a:endParaRPr lang="zh-CN" altLang="en-US" dirty="0"/>
          </a:p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440861" y="4958856"/>
            <a:ext cx="2512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Note</a:t>
            </a:r>
            <a:r>
              <a:rPr lang="zh-CN" altLang="en-US" sz="12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en-US" altLang="zh-CN" sz="12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CE</a:t>
            </a:r>
            <a:r>
              <a:rPr lang="en-US" altLang="zh-CN" sz="8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</a:t>
            </a:r>
            <a:r>
              <a:rPr lang="en-US" altLang="zh-CN" sz="12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is the probability of photoelectrons hitting MCP,</a:t>
            </a:r>
          </a:p>
          <a:p>
            <a:r>
              <a:rPr lang="en-US" altLang="zh-CN" sz="12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d is the distance between photocathode and MCP,</a:t>
            </a:r>
          </a:p>
          <a:p>
            <a:r>
              <a:rPr lang="en-US" altLang="zh-CN" sz="12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U is the electric potential between photocathode and MCP, </a:t>
            </a:r>
            <a:r>
              <a:rPr lang="el-GR" altLang="zh-CN" sz="12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α</a:t>
            </a:r>
            <a:r>
              <a:rPr lang="en-US" altLang="zh-CN" sz="12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is the </a:t>
            </a:r>
          </a:p>
          <a:p>
            <a:r>
              <a:rPr lang="en-US" altLang="zh-CN" sz="12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Magnetic field angle with respect to the normal direction of cathode.</a:t>
            </a:r>
            <a:endParaRPr lang="zh-CN" altLang="en-US" sz="12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5688" y="2838159"/>
            <a:ext cx="2075783" cy="160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88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1308</TotalTime>
  <Words>267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 Unicode MS</vt:lpstr>
      <vt:lpstr>宋体</vt:lpstr>
      <vt:lpstr>Arial</vt:lpstr>
      <vt:lpstr>Bell MT</vt:lpstr>
      <vt:lpstr>Calibri</vt:lpstr>
      <vt:lpstr>Calibri Light</vt:lpstr>
      <vt:lpstr>Ebrima</vt:lpstr>
      <vt:lpstr>Times New Roman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 Ping</dc:creator>
  <cp:lastModifiedBy>CHEN Ping</cp:lastModifiedBy>
  <cp:revision>13</cp:revision>
  <dcterms:created xsi:type="dcterms:W3CDTF">2018-05-24T13:59:23Z</dcterms:created>
  <dcterms:modified xsi:type="dcterms:W3CDTF">2018-05-25T12:18:51Z</dcterms:modified>
</cp:coreProperties>
</file>