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907164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286520"/>
            <a:ext cx="907164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5739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2865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2865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292068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573920"/>
            <a:ext cx="292068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573920"/>
            <a:ext cx="292068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286520"/>
            <a:ext cx="292068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286520"/>
            <a:ext cx="292068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286520"/>
            <a:ext cx="292068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1573920"/>
            <a:ext cx="9071640" cy="519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9071640" cy="519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4426920" cy="519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573920"/>
            <a:ext cx="4426920" cy="519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-7560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573920"/>
            <a:ext cx="4426920" cy="519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2865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573920"/>
            <a:ext cx="9071640" cy="519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4426920" cy="519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5739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2865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5739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286520"/>
            <a:ext cx="907164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907164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286520"/>
            <a:ext cx="907164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15739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2865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2865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292068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1573920"/>
            <a:ext cx="292068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1573920"/>
            <a:ext cx="292068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286520"/>
            <a:ext cx="292068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286520"/>
            <a:ext cx="292068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286520"/>
            <a:ext cx="292068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9071640" cy="519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4426920" cy="519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573920"/>
            <a:ext cx="4426920" cy="519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-7560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573920"/>
            <a:ext cx="4426920" cy="519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2865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4426920" cy="519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5739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2865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573920"/>
            <a:ext cx="442692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286520"/>
            <a:ext cx="9071640" cy="247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E025DBA2-B2F3-4A67-B51C-A54EB7C7B9E2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-7560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1" lang="en-US" sz="3390" spc="-1" strike="noStrike">
                <a:solidFill>
                  <a:srgbClr val="003dc9"/>
                </a:solidFill>
                <a:latin typeface="Arial"/>
              </a:rPr>
              <a:t>Click to edit the title text format</a:t>
            </a:r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573920"/>
            <a:ext cx="9071640" cy="519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216000" y="724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724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515360" y="724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2E20E33C-7B3C-419A-9590-5EB5C9C1E81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Line 6"/>
          <p:cNvSpPr/>
          <p:nvPr/>
        </p:nvSpPr>
        <p:spPr>
          <a:xfrm>
            <a:off x="504000" y="1133280"/>
            <a:ext cx="9071640" cy="0"/>
          </a:xfrm>
          <a:prstGeom prst="line">
            <a:avLst/>
          </a:prstGeom>
          <a:ln w="73080">
            <a:solidFill>
              <a:srgbClr val="003dc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4807440" y="5011920"/>
            <a:ext cx="2286000" cy="208476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504000" y="-756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3390" spc="-1" strike="noStrike">
                <a:solidFill>
                  <a:srgbClr val="003dc9"/>
                </a:solidFill>
                <a:latin typeface="Arial"/>
              </a:rPr>
              <a:t>The Endcap Disc DIRC detector of PANDA</a:t>
            </a:r>
            <a:endParaRPr b="1" lang="en-US" sz="3390" spc="-1" strike="noStrike">
              <a:solidFill>
                <a:srgbClr val="003dc9"/>
              </a:solidFill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7680960" y="2180160"/>
            <a:ext cx="1828800" cy="253296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224640" y="1711080"/>
            <a:ext cx="4285800" cy="5238360"/>
          </a:xfrm>
          <a:prstGeom prst="rect">
            <a:avLst/>
          </a:prstGeom>
          <a:ln>
            <a:noFill/>
          </a:ln>
        </p:spPr>
      </p:pic>
      <p:sp>
        <p:nvSpPr>
          <p:cNvPr id="87" name="TextShape 2"/>
          <p:cNvSpPr txBox="1"/>
          <p:nvPr/>
        </p:nvSpPr>
        <p:spPr>
          <a:xfrm>
            <a:off x="7697520" y="4766760"/>
            <a:ext cx="2377440" cy="134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Klaus Föhl</a:t>
            </a:r>
            <a:endParaRPr b="0" lang="en-US" sz="1800" spc="-1" strike="noStrike">
              <a:latin typeface="Arial"/>
            </a:endParaRPr>
          </a:p>
          <a:p>
            <a:r>
              <a:rPr b="0" i="1" lang="en-US" sz="1200" spc="-1" strike="noStrike">
                <a:latin typeface="Arial"/>
              </a:rPr>
              <a:t>on behalf of the</a:t>
            </a:r>
            <a:endParaRPr b="0" lang="en-US" sz="1200" spc="-1" strike="noStrike">
              <a:latin typeface="Arial"/>
            </a:endParaRPr>
          </a:p>
          <a:p>
            <a:r>
              <a:rPr b="0" i="1" lang="en-US" sz="1200" spc="-1" strike="noStrike">
                <a:latin typeface="Arial"/>
              </a:rPr>
              <a:t>PANDA Cherenkov Group</a:t>
            </a:r>
            <a:endParaRPr b="0" lang="en-US" sz="1200" spc="-1" strike="noStrike">
              <a:latin typeface="Arial"/>
            </a:endParaRPr>
          </a:p>
          <a:p>
            <a:r>
              <a:rPr b="0" lang="en-US" sz="1200" spc="-1" strike="noStrike">
                <a:latin typeface="Arial"/>
              </a:rPr>
              <a:t>II. Physikalisches Institut</a:t>
            </a:r>
            <a:endParaRPr b="0" lang="en-US" sz="1200" spc="-1" strike="noStrike">
              <a:latin typeface="Arial"/>
            </a:endParaRPr>
          </a:p>
          <a:p>
            <a:r>
              <a:rPr b="0" lang="en-US" sz="1200" spc="-1" strike="noStrike">
                <a:latin typeface="Arial"/>
              </a:rPr>
              <a:t>Heinrich-Buff-Ring 16</a:t>
            </a:r>
            <a:endParaRPr b="0" lang="en-US" sz="1200" spc="-1" strike="noStrike">
              <a:latin typeface="Arial"/>
            </a:endParaRPr>
          </a:p>
          <a:p>
            <a:r>
              <a:rPr b="0" lang="en-US" sz="1200" spc="-1" strike="noStrike">
                <a:latin typeface="Arial"/>
              </a:rPr>
              <a:t>D-35392 Gießen, Germany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4"/>
          <a:stretch/>
        </p:blipFill>
        <p:spPr>
          <a:xfrm>
            <a:off x="4627440" y="1371600"/>
            <a:ext cx="2560320" cy="1508760"/>
          </a:xfrm>
          <a:prstGeom prst="rect">
            <a:avLst/>
          </a:prstGeom>
          <a:ln>
            <a:noFill/>
          </a:ln>
        </p:spPr>
      </p:pic>
      <p:sp>
        <p:nvSpPr>
          <p:cNvPr id="89" name="TextShape 3"/>
          <p:cNvSpPr txBox="1"/>
          <p:nvPr/>
        </p:nvSpPr>
        <p:spPr>
          <a:xfrm>
            <a:off x="4522320" y="2929320"/>
            <a:ext cx="2411280" cy="316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Arial"/>
              </a:rPr>
              <a:t>PID in PANDA at FAIR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5"/>
          <a:stretch/>
        </p:blipFill>
        <p:spPr>
          <a:xfrm>
            <a:off x="4690440" y="3459240"/>
            <a:ext cx="2560320" cy="896040"/>
          </a:xfrm>
          <a:prstGeom prst="rect">
            <a:avLst/>
          </a:prstGeom>
          <a:ln>
            <a:noFill/>
          </a:ln>
        </p:spPr>
      </p:pic>
      <p:sp>
        <p:nvSpPr>
          <p:cNvPr id="91" name="TextShape 4"/>
          <p:cNvSpPr txBox="1"/>
          <p:nvPr/>
        </p:nvSpPr>
        <p:spPr>
          <a:xfrm>
            <a:off x="4522680" y="4460040"/>
            <a:ext cx="276804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Arial"/>
              </a:rPr>
              <a:t>DIRC Cherenkov system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Arial"/>
              </a:rPr>
              <a:t>using quartz radiator discs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92" name="TextShape 5"/>
          <p:cNvSpPr txBox="1"/>
          <p:nvPr/>
        </p:nvSpPr>
        <p:spPr>
          <a:xfrm>
            <a:off x="4522680" y="7114320"/>
            <a:ext cx="2879280" cy="316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Arial"/>
              </a:rPr>
              <a:t>Kaon/pion 3 s.d. at 4 GeV/c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4540320" y="1333800"/>
            <a:ext cx="2791440" cy="1595520"/>
          </a:xfrm>
          <a:custGeom>
            <a:avLst/>
            <a:gdLst/>
            <a:ahLst/>
            <a:rect l="0" t="0" r="r" b="b"/>
            <a:pathLst>
              <a:path w="7755" h="4434">
                <a:moveTo>
                  <a:pt x="508" y="0"/>
                </a:moveTo>
                <a:cubicBezTo>
                  <a:pt x="254" y="0"/>
                  <a:pt x="0" y="254"/>
                  <a:pt x="0" y="508"/>
                </a:cubicBezTo>
                <a:lnTo>
                  <a:pt x="0" y="3924"/>
                </a:lnTo>
                <a:cubicBezTo>
                  <a:pt x="0" y="4178"/>
                  <a:pt x="254" y="4433"/>
                  <a:pt x="508" y="4433"/>
                </a:cubicBezTo>
                <a:lnTo>
                  <a:pt x="7246" y="4433"/>
                </a:lnTo>
                <a:cubicBezTo>
                  <a:pt x="7500" y="4433"/>
                  <a:pt x="7754" y="4178"/>
                  <a:pt x="7754" y="3924"/>
                </a:cubicBezTo>
                <a:lnTo>
                  <a:pt x="7754" y="508"/>
                </a:lnTo>
                <a:cubicBezTo>
                  <a:pt x="7754" y="254"/>
                  <a:pt x="7500" y="0"/>
                  <a:pt x="7246" y="0"/>
                </a:cubicBezTo>
                <a:lnTo>
                  <a:pt x="508" y="0"/>
                </a:lnTo>
              </a:path>
            </a:pathLst>
          </a:custGeom>
          <a:noFill/>
          <a:ln w="38160">
            <a:solidFill>
              <a:srgbClr val="cc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7"/>
          <p:cNvSpPr/>
          <p:nvPr/>
        </p:nvSpPr>
        <p:spPr>
          <a:xfrm>
            <a:off x="4540680" y="3351600"/>
            <a:ext cx="2791440" cy="1112400"/>
          </a:xfrm>
          <a:custGeom>
            <a:avLst/>
            <a:gdLst/>
            <a:ahLst/>
            <a:rect l="0" t="0" r="r" b="b"/>
            <a:pathLst>
              <a:path w="7755" h="3091">
                <a:moveTo>
                  <a:pt x="354" y="0"/>
                </a:moveTo>
                <a:cubicBezTo>
                  <a:pt x="177" y="0"/>
                  <a:pt x="0" y="177"/>
                  <a:pt x="0" y="354"/>
                </a:cubicBezTo>
                <a:lnTo>
                  <a:pt x="0" y="2736"/>
                </a:lnTo>
                <a:cubicBezTo>
                  <a:pt x="0" y="2913"/>
                  <a:pt x="177" y="3090"/>
                  <a:pt x="354" y="3090"/>
                </a:cubicBezTo>
                <a:lnTo>
                  <a:pt x="7400" y="3090"/>
                </a:lnTo>
                <a:cubicBezTo>
                  <a:pt x="7577" y="3090"/>
                  <a:pt x="7754" y="2913"/>
                  <a:pt x="7754" y="2736"/>
                </a:cubicBezTo>
                <a:lnTo>
                  <a:pt x="7754" y="354"/>
                </a:lnTo>
                <a:cubicBezTo>
                  <a:pt x="7754" y="177"/>
                  <a:pt x="7577" y="0"/>
                  <a:pt x="7400" y="0"/>
                </a:cubicBezTo>
                <a:lnTo>
                  <a:pt x="354" y="0"/>
                </a:lnTo>
              </a:path>
            </a:pathLst>
          </a:custGeom>
          <a:noFill/>
          <a:ln w="38160">
            <a:solidFill>
              <a:srgbClr val="0066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8"/>
          <p:cNvSpPr/>
          <p:nvPr/>
        </p:nvSpPr>
        <p:spPr>
          <a:xfrm>
            <a:off x="4541040" y="5134680"/>
            <a:ext cx="2791440" cy="1980360"/>
          </a:xfrm>
          <a:custGeom>
            <a:avLst/>
            <a:gdLst/>
            <a:ahLst/>
            <a:rect l="0" t="0" r="r" b="b"/>
            <a:pathLst>
              <a:path w="7756" h="5503">
                <a:moveTo>
                  <a:pt x="631" y="0"/>
                </a:moveTo>
                <a:cubicBezTo>
                  <a:pt x="315" y="0"/>
                  <a:pt x="0" y="315"/>
                  <a:pt x="0" y="631"/>
                </a:cubicBezTo>
                <a:lnTo>
                  <a:pt x="0" y="4870"/>
                </a:lnTo>
                <a:cubicBezTo>
                  <a:pt x="0" y="5186"/>
                  <a:pt x="315" y="5502"/>
                  <a:pt x="631" y="5502"/>
                </a:cubicBezTo>
                <a:lnTo>
                  <a:pt x="7123" y="5502"/>
                </a:lnTo>
                <a:cubicBezTo>
                  <a:pt x="7439" y="5502"/>
                  <a:pt x="7755" y="5186"/>
                  <a:pt x="7755" y="4870"/>
                </a:cubicBezTo>
                <a:lnTo>
                  <a:pt x="7755" y="631"/>
                </a:lnTo>
                <a:cubicBezTo>
                  <a:pt x="7755" y="315"/>
                  <a:pt x="7439" y="0"/>
                  <a:pt x="7123" y="0"/>
                </a:cubicBezTo>
                <a:lnTo>
                  <a:pt x="631" y="0"/>
                </a:lnTo>
              </a:path>
            </a:pathLst>
          </a:custGeom>
          <a:noFill/>
          <a:ln w="38160">
            <a:solidFill>
              <a:srgbClr val="cc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TextShape 9"/>
          <p:cNvSpPr txBox="1"/>
          <p:nvPr/>
        </p:nvSpPr>
        <p:spPr>
          <a:xfrm>
            <a:off x="6069600" y="5286960"/>
            <a:ext cx="605880" cy="43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200" spc="-1" strike="noStrike">
                <a:latin typeface="Arial"/>
              </a:rPr>
              <a:t>Monte</a:t>
            </a:r>
            <a:endParaRPr b="0" lang="en-US" sz="1200" spc="-1" strike="noStrike">
              <a:latin typeface="Arial"/>
            </a:endParaRPr>
          </a:p>
          <a:p>
            <a:pPr algn="r"/>
            <a:r>
              <a:rPr b="0" lang="en-US" sz="1200" spc="-1" strike="noStrike">
                <a:latin typeface="Arial"/>
              </a:rPr>
              <a:t>Carlo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97" name="TextShape 10"/>
          <p:cNvSpPr txBox="1"/>
          <p:nvPr/>
        </p:nvSpPr>
        <p:spPr>
          <a:xfrm>
            <a:off x="732600" y="6860880"/>
            <a:ext cx="316332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400" spc="-1" strike="noStrike">
                <a:latin typeface="Arial"/>
              </a:rPr>
              <a:t>EDD cut-away view from downstream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6"/>
          <a:stretch/>
        </p:blipFill>
        <p:spPr>
          <a:xfrm>
            <a:off x="5806800" y="1381680"/>
            <a:ext cx="1371600" cy="32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Application>LibreOffice/6.0.4.2$Linux_X86_64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2017-07-17T11:57:39Z</dcterms:created>
  <dc:creator/>
  <dc:description/>
  <dc:language>it-IT</dc:language>
  <cp:lastModifiedBy/>
  <dcterms:modified xsi:type="dcterms:W3CDTF">2018-05-23T20:56:31Z</dcterms:modified>
  <cp:revision>42</cp:revision>
  <dc:subject/>
  <dc:title/>
</cp:coreProperties>
</file>