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11D3A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132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D309A5-E71E-4415-9D6A-F9B03302AD76}" type="datetimeFigureOut">
              <a:rPr lang="it-IT" smtClean="0"/>
              <a:t>24/05/2018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D2239A-C5F1-4618-B4CE-4DA17FD375B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915233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1651CB-BC94-4C11-A508-29CB655CC918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1117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BA546-BB53-44A7-97FA-23544A7420C8}" type="datetime1">
              <a:rPr lang="it-IT" smtClean="0"/>
              <a:t>24/05/2018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14th Pisa Meeting on Advanced Detectors</a:t>
            </a: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0C8A5-94C8-4C20-9D9A-94D85BF0CCC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62144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57B7-C64E-4D76-876C-A978DBF23004}" type="datetime1">
              <a:rPr lang="it-IT" smtClean="0"/>
              <a:t>24/05/2018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14th Pisa Meeting on Advanced Detectors</a:t>
            </a: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0C8A5-94C8-4C20-9D9A-94D85BF0CCC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179771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ECB16-A722-4ED4-9602-691C07A7E580}" type="datetime1">
              <a:rPr lang="it-IT" smtClean="0"/>
              <a:t>24/05/2018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14th Pisa Meeting on Advanced Detectors</a:t>
            </a: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0C8A5-94C8-4C20-9D9A-94D85BF0CCC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565909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4A741-88A8-44F8-B580-CC65AB97AA67}" type="datetime1">
              <a:rPr lang="it-IT" smtClean="0"/>
              <a:t>24/05/2018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14th Pisa Meeting on Advanced Detectors</a:t>
            </a: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0C8A5-94C8-4C20-9D9A-94D85BF0CCC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519530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E92DA-AACB-48D2-A97D-0CC451AE2283}" type="datetime1">
              <a:rPr lang="it-IT" smtClean="0"/>
              <a:t>24/05/2018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14th Pisa Meeting on Advanced Detectors</a:t>
            </a: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0C8A5-94C8-4C20-9D9A-94D85BF0CCC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79178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598AC-B88E-47C1-968F-7E74B657FC38}" type="datetime1">
              <a:rPr lang="it-IT" smtClean="0"/>
              <a:t>24/05/2018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14th Pisa Meeting on Advanced Detectors</a:t>
            </a:r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0C8A5-94C8-4C20-9D9A-94D85BF0CCC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237456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C5FFE-C8EE-47CC-BA78-9D77833FD691}" type="datetime1">
              <a:rPr lang="it-IT" smtClean="0"/>
              <a:t>24/05/2018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14th Pisa Meeting on Advanced Detectors</a:t>
            </a:r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0C8A5-94C8-4C20-9D9A-94D85BF0CCC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210004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C9280-C36C-4E8C-B1DE-CCA362FBB95E}" type="datetime1">
              <a:rPr lang="it-IT" smtClean="0"/>
              <a:t>24/05/2018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14th Pisa Meeting on Advanced Detectors</a:t>
            </a:r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0C8A5-94C8-4C20-9D9A-94D85BF0CCC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96624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56FBE-0A4B-4E95-BEAC-4A5191C3E99E}" type="datetime1">
              <a:rPr lang="it-IT" smtClean="0"/>
              <a:t>24/05/2018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14th Pisa Meeting on Advanced Detectors</a:t>
            </a:r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0C8A5-94C8-4C20-9D9A-94D85BF0CCC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980368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42E24-9FCE-45F8-84BD-FE88451CDDEE}" type="datetime1">
              <a:rPr lang="it-IT" smtClean="0"/>
              <a:t>24/05/2018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14th Pisa Meeting on Advanced Detectors</a:t>
            </a:r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0C8A5-94C8-4C20-9D9A-94D85BF0CCC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976997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A73AD-835F-4588-A691-29DF4B70E2FC}" type="datetime1">
              <a:rPr lang="it-IT" smtClean="0"/>
              <a:t>24/05/2018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14th Pisa Meeting on Advanced Detectors</a:t>
            </a:r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0C8A5-94C8-4C20-9D9A-94D85BF0CCC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519694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87850A-2AE1-40A0-BC46-9356AA651D10}" type="datetime1">
              <a:rPr lang="it-IT" smtClean="0"/>
              <a:t>24/05/2018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14th Pisa Meeting on Advanced Detectors</a:t>
            </a: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50C8A5-94C8-4C20-9D9A-94D85BF0CCC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866680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1075" y="1528750"/>
            <a:ext cx="9123566" cy="5329249"/>
          </a:xfrm>
          <a:prstGeom prst="rect">
            <a:avLst/>
          </a:prstGeom>
          <a:solidFill>
            <a:srgbClr val="111D3A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20" name="Rettangolo 19">
            <a:extLst>
              <a:ext uri="{FF2B5EF4-FFF2-40B4-BE49-F238E27FC236}">
                <a16:creationId xmlns:a16="http://schemas.microsoft.com/office/drawing/2014/main" id="{30B05E6B-2C63-40CB-86AA-FB3706FAA5CD}"/>
              </a:ext>
            </a:extLst>
          </p:cNvPr>
          <p:cNvSpPr/>
          <p:nvPr/>
        </p:nvSpPr>
        <p:spPr>
          <a:xfrm>
            <a:off x="-1435" y="4380176"/>
            <a:ext cx="9145435" cy="247782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6" name="Picture 5" descr="CTA_Logo_Template_RGB2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8349" y="177497"/>
            <a:ext cx="2390419" cy="935997"/>
          </a:xfrm>
          <a:prstGeom prst="rect">
            <a:avLst/>
          </a:prstGeom>
        </p:spPr>
      </p:pic>
      <p:sp>
        <p:nvSpPr>
          <p:cNvPr id="2" name="Segnaposto piè di pagina 1">
            <a:extLst>
              <a:ext uri="{FF2B5EF4-FFF2-40B4-BE49-F238E27FC236}">
                <a16:creationId xmlns:a16="http://schemas.microsoft.com/office/drawing/2014/main" id="{62C62B7D-4B2D-43D7-9207-4AE6115198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81573" y="1138559"/>
            <a:ext cx="3086100" cy="365125"/>
          </a:xfrm>
        </p:spPr>
        <p:txBody>
          <a:bodyPr/>
          <a:lstStyle/>
          <a:p>
            <a:r>
              <a:rPr lang="en-US" dirty="0"/>
              <a:t>14t</a:t>
            </a:r>
            <a:r>
              <a:rPr lang="en-US" baseline="30000" dirty="0"/>
              <a:t>h </a:t>
            </a:r>
            <a:r>
              <a:rPr lang="en-US" dirty="0"/>
              <a:t>Pisa Meeting on Advanced Detectors</a:t>
            </a:r>
          </a:p>
        </p:txBody>
      </p:sp>
      <p:sp>
        <p:nvSpPr>
          <p:cNvPr id="3" name="Rettangolo 2">
            <a:extLst>
              <a:ext uri="{FF2B5EF4-FFF2-40B4-BE49-F238E27FC236}">
                <a16:creationId xmlns:a16="http://schemas.microsoft.com/office/drawing/2014/main" id="{D7D8D91E-9516-4FB8-818A-8068DBE65956}"/>
              </a:ext>
            </a:extLst>
          </p:cNvPr>
          <p:cNvSpPr/>
          <p:nvPr/>
        </p:nvSpPr>
        <p:spPr>
          <a:xfrm>
            <a:off x="3267673" y="90679"/>
            <a:ext cx="585525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5001"/>
              </a:spcBef>
              <a:buClrTx/>
              <a:tabLst>
                <a:tab pos="0" algn="l"/>
                <a:tab pos="447388" algn="l"/>
                <a:tab pos="896363" algn="l"/>
                <a:tab pos="1345338" algn="l"/>
                <a:tab pos="1794313" algn="l"/>
                <a:tab pos="2243284" algn="l"/>
                <a:tab pos="2692259" algn="l"/>
                <a:tab pos="3141234" algn="l"/>
                <a:tab pos="3590209" algn="l"/>
                <a:tab pos="4039184" algn="l"/>
                <a:tab pos="4488159" algn="l"/>
                <a:tab pos="4937134" algn="l"/>
                <a:tab pos="5386109" algn="l"/>
                <a:tab pos="5835084" algn="l"/>
                <a:tab pos="6284059" algn="l"/>
                <a:tab pos="6733025" algn="l"/>
                <a:tab pos="7182000" algn="l"/>
                <a:tab pos="7630975" algn="l"/>
                <a:tab pos="8079950" algn="l"/>
                <a:tab pos="8528925" algn="l"/>
                <a:tab pos="8977900" algn="l"/>
                <a:tab pos="9404666" algn="l"/>
                <a:tab pos="10128102" algn="l"/>
                <a:tab pos="10851533" algn="l"/>
                <a:tab pos="11574969" algn="l"/>
                <a:tab pos="12298409" algn="l"/>
                <a:tab pos="13021844" algn="l"/>
                <a:tab pos="13745275" algn="l"/>
                <a:tab pos="14468711" algn="l"/>
                <a:tab pos="15192151" algn="l"/>
                <a:tab pos="15915582" algn="l"/>
                <a:tab pos="16639017" algn="l"/>
              </a:tabLst>
            </a:pPr>
            <a:r>
              <a:rPr lang="en-US" sz="2800" b="1" dirty="0">
                <a:solidFill>
                  <a:srgbClr val="FF0000"/>
                </a:solidFill>
                <a:latin typeface="Fira Sans" panose="020B0503050000020004" pitchFamily="34" charset="0"/>
                <a:ea typeface="Fira Sans" panose="020B0503050000020004" pitchFamily="34" charset="0"/>
              </a:rPr>
              <a:t>Characterization of FBK NUV-HD </a:t>
            </a:r>
            <a:r>
              <a:rPr lang="en-US" sz="2800" b="1" dirty="0" err="1">
                <a:solidFill>
                  <a:srgbClr val="FF0000"/>
                </a:solidFill>
                <a:latin typeface="Fira Sans" panose="020B0503050000020004" pitchFamily="34" charset="0"/>
                <a:ea typeface="Fira Sans" panose="020B0503050000020004" pitchFamily="34" charset="0"/>
              </a:rPr>
              <a:t>SiPMs</a:t>
            </a:r>
            <a:r>
              <a:rPr lang="en-US" sz="2800" b="1" dirty="0">
                <a:solidFill>
                  <a:srgbClr val="FF0000"/>
                </a:solidFill>
                <a:latin typeface="Fira Sans" panose="020B0503050000020004" pitchFamily="34" charset="0"/>
                <a:ea typeface="Fira Sans" panose="020B0503050000020004" pitchFamily="34" charset="0"/>
              </a:rPr>
              <a:t> for the </a:t>
            </a:r>
            <a:r>
              <a:rPr lang="en-US" sz="2800" b="1" dirty="0" err="1">
                <a:solidFill>
                  <a:srgbClr val="FF0000"/>
                </a:solidFill>
                <a:latin typeface="Fira Sans" panose="020B0503050000020004" pitchFamily="34" charset="0"/>
                <a:ea typeface="Fira Sans" panose="020B0503050000020004" pitchFamily="34" charset="0"/>
              </a:rPr>
              <a:t>pSCT</a:t>
            </a:r>
            <a:r>
              <a:rPr lang="en-US" sz="2800" b="1" dirty="0">
                <a:solidFill>
                  <a:srgbClr val="FF0000"/>
                </a:solidFill>
                <a:latin typeface="Fira Sans" panose="020B0503050000020004" pitchFamily="34" charset="0"/>
                <a:ea typeface="Fira Sans" panose="020B0503050000020004" pitchFamily="34" charset="0"/>
              </a:rPr>
              <a:t> camera proposed for the CTA experiment</a:t>
            </a:r>
          </a:p>
        </p:txBody>
      </p:sp>
      <p:sp>
        <p:nvSpPr>
          <p:cNvPr id="9" name="Text Box 2">
            <a:extLst>
              <a:ext uri="{FF2B5EF4-FFF2-40B4-BE49-F238E27FC236}">
                <a16:creationId xmlns:a16="http://schemas.microsoft.com/office/drawing/2014/main" id="{70B3BE41-1FAD-4A9F-8F85-8E00420732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1508" y="1532062"/>
            <a:ext cx="7114494" cy="10793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9941" tIns="46771" rIns="89941" bIns="46771">
            <a:spAutoFit/>
          </a:bodyPr>
          <a:lstStyle/>
          <a:p>
            <a:pPr>
              <a:spcBef>
                <a:spcPts val="5001"/>
              </a:spcBef>
              <a:buClrTx/>
              <a:tabLst>
                <a:tab pos="0" algn="l"/>
                <a:tab pos="447388" algn="l"/>
                <a:tab pos="896363" algn="l"/>
                <a:tab pos="1345338" algn="l"/>
                <a:tab pos="1794313" algn="l"/>
                <a:tab pos="2243284" algn="l"/>
                <a:tab pos="2692259" algn="l"/>
                <a:tab pos="3141234" algn="l"/>
                <a:tab pos="3590209" algn="l"/>
                <a:tab pos="4039184" algn="l"/>
                <a:tab pos="4488159" algn="l"/>
                <a:tab pos="4937134" algn="l"/>
                <a:tab pos="5386109" algn="l"/>
                <a:tab pos="5835084" algn="l"/>
                <a:tab pos="6284059" algn="l"/>
                <a:tab pos="6733025" algn="l"/>
                <a:tab pos="7182000" algn="l"/>
                <a:tab pos="7630975" algn="l"/>
                <a:tab pos="8079950" algn="l"/>
                <a:tab pos="8528925" algn="l"/>
                <a:tab pos="8977900" algn="l"/>
                <a:tab pos="9404666" algn="l"/>
                <a:tab pos="10128102" algn="l"/>
                <a:tab pos="10851533" algn="l"/>
                <a:tab pos="11574969" algn="l"/>
                <a:tab pos="12298409" algn="l"/>
                <a:tab pos="13021844" algn="l"/>
                <a:tab pos="13745275" algn="l"/>
                <a:tab pos="14468711" algn="l"/>
                <a:tab pos="15192151" algn="l"/>
                <a:tab pos="15915582" algn="l"/>
                <a:tab pos="16639017" algn="l"/>
              </a:tabLst>
            </a:pPr>
            <a:r>
              <a:rPr lang="en-US" sz="1600" dirty="0" err="1">
                <a:solidFill>
                  <a:schemeClr val="bg1"/>
                </a:solidFill>
                <a:latin typeface="Fira Sans" panose="020B0503050000020004" pitchFamily="34" charset="0"/>
                <a:ea typeface="Fira Sans" panose="020B0503050000020004" pitchFamily="34" charset="0"/>
              </a:rPr>
              <a:t>G.Ambrosi</a:t>
            </a:r>
            <a:r>
              <a:rPr lang="en-US" sz="1600" dirty="0">
                <a:solidFill>
                  <a:schemeClr val="bg1"/>
                </a:solidFill>
                <a:latin typeface="Fira Sans" panose="020B0503050000020004" pitchFamily="34" charset="0"/>
                <a:ea typeface="Fira Sans" panose="020B0503050000020004" pitchFamily="34" charset="0"/>
              </a:rPr>
              <a:t>, </a:t>
            </a:r>
            <a:r>
              <a:rPr lang="en-US" sz="1600" dirty="0" err="1">
                <a:solidFill>
                  <a:schemeClr val="bg1"/>
                </a:solidFill>
                <a:latin typeface="Fira Sans" panose="020B0503050000020004" pitchFamily="34" charset="0"/>
                <a:ea typeface="Fira Sans" panose="020B0503050000020004" pitchFamily="34" charset="0"/>
              </a:rPr>
              <a:t>M.Ambrosio</a:t>
            </a:r>
            <a:r>
              <a:rPr lang="en-US" sz="1600" dirty="0">
                <a:solidFill>
                  <a:schemeClr val="bg1"/>
                </a:solidFill>
                <a:latin typeface="Fira Sans" panose="020B0503050000020004" pitchFamily="34" charset="0"/>
                <a:ea typeface="Fira Sans" panose="020B0503050000020004" pitchFamily="34" charset="0"/>
              </a:rPr>
              <a:t>, </a:t>
            </a:r>
            <a:r>
              <a:rPr lang="en-US" sz="1600" dirty="0" err="1">
                <a:solidFill>
                  <a:schemeClr val="bg1"/>
                </a:solidFill>
                <a:latin typeface="Fira Sans" panose="020B0503050000020004" pitchFamily="34" charset="0"/>
                <a:ea typeface="Fira Sans" panose="020B0503050000020004" pitchFamily="34" charset="0"/>
              </a:rPr>
              <a:t>C.Aramo</a:t>
            </a:r>
            <a:r>
              <a:rPr lang="en-US" sz="1600" dirty="0">
                <a:solidFill>
                  <a:schemeClr val="bg1"/>
                </a:solidFill>
                <a:latin typeface="Fira Sans" panose="020B0503050000020004" pitchFamily="34" charset="0"/>
                <a:ea typeface="Fira Sans" panose="020B0503050000020004" pitchFamily="34" charset="0"/>
              </a:rPr>
              <a:t>, </a:t>
            </a:r>
            <a:r>
              <a:rPr lang="en-US" sz="1600" dirty="0" err="1">
                <a:solidFill>
                  <a:schemeClr val="bg1"/>
                </a:solidFill>
                <a:latin typeface="Fira Sans" panose="020B0503050000020004" pitchFamily="34" charset="0"/>
                <a:ea typeface="Fira Sans" panose="020B0503050000020004" pitchFamily="34" charset="0"/>
              </a:rPr>
              <a:t>B.Bertucci</a:t>
            </a:r>
            <a:r>
              <a:rPr lang="en-US" sz="1600" dirty="0">
                <a:solidFill>
                  <a:schemeClr val="bg1"/>
                </a:solidFill>
                <a:latin typeface="Fira Sans" panose="020B0503050000020004" pitchFamily="34" charset="0"/>
                <a:ea typeface="Fira Sans" panose="020B0503050000020004" pitchFamily="34" charset="0"/>
              </a:rPr>
              <a:t>, </a:t>
            </a:r>
            <a:r>
              <a:rPr lang="en-US" sz="1600" dirty="0" err="1">
                <a:solidFill>
                  <a:schemeClr val="bg1"/>
                </a:solidFill>
                <a:latin typeface="Fira Sans" panose="020B0503050000020004" pitchFamily="34" charset="0"/>
                <a:ea typeface="Fira Sans" panose="020B0503050000020004" pitchFamily="34" charset="0"/>
              </a:rPr>
              <a:t>E.Bissaldi</a:t>
            </a:r>
            <a:r>
              <a:rPr lang="en-US" sz="1600" dirty="0">
                <a:solidFill>
                  <a:schemeClr val="bg1"/>
                </a:solidFill>
                <a:latin typeface="Fira Sans" panose="020B0503050000020004" pitchFamily="34" charset="0"/>
                <a:ea typeface="Fira Sans" panose="020B0503050000020004" pitchFamily="34" charset="0"/>
              </a:rPr>
              <a:t>, </a:t>
            </a:r>
            <a:r>
              <a:rPr lang="en-US" sz="1600" dirty="0" err="1">
                <a:solidFill>
                  <a:schemeClr val="bg1"/>
                </a:solidFill>
                <a:latin typeface="Fira Sans" panose="020B0503050000020004" pitchFamily="34" charset="0"/>
                <a:ea typeface="Fira Sans" panose="020B0503050000020004" pitchFamily="34" charset="0"/>
              </a:rPr>
              <a:t>A.Boiano</a:t>
            </a:r>
            <a:r>
              <a:rPr lang="en-US" sz="1600" dirty="0">
                <a:solidFill>
                  <a:schemeClr val="bg1"/>
                </a:solidFill>
                <a:latin typeface="Fira Sans" panose="020B0503050000020004" pitchFamily="34" charset="0"/>
                <a:ea typeface="Fira Sans" panose="020B0503050000020004" pitchFamily="34" charset="0"/>
              </a:rPr>
              <a:t>, </a:t>
            </a:r>
            <a:r>
              <a:rPr lang="en-US" sz="1600" dirty="0" err="1">
                <a:solidFill>
                  <a:schemeClr val="bg1"/>
                </a:solidFill>
                <a:latin typeface="Fira Sans" panose="020B0503050000020004" pitchFamily="34" charset="0"/>
                <a:ea typeface="Fira Sans" panose="020B0503050000020004" pitchFamily="34" charset="0"/>
              </a:rPr>
              <a:t>C.Bonavolontà</a:t>
            </a:r>
            <a:r>
              <a:rPr lang="en-US" sz="1600" dirty="0">
                <a:solidFill>
                  <a:schemeClr val="bg1"/>
                </a:solidFill>
                <a:latin typeface="Fira Sans" panose="020B0503050000020004" pitchFamily="34" charset="0"/>
                <a:ea typeface="Fira Sans" panose="020B0503050000020004" pitchFamily="34" charset="0"/>
              </a:rPr>
              <a:t>, </a:t>
            </a:r>
            <a:r>
              <a:rPr lang="en-US" sz="1600" dirty="0" err="1">
                <a:solidFill>
                  <a:schemeClr val="bg1"/>
                </a:solidFill>
                <a:latin typeface="Fira Sans" panose="020B0503050000020004" pitchFamily="34" charset="0"/>
                <a:ea typeface="Fira Sans" panose="020B0503050000020004" pitchFamily="34" charset="0"/>
              </a:rPr>
              <a:t>M.Caprai</a:t>
            </a:r>
            <a:r>
              <a:rPr lang="en-US" sz="1600" dirty="0">
                <a:solidFill>
                  <a:schemeClr val="bg1"/>
                </a:solidFill>
                <a:latin typeface="Fira Sans" panose="020B0503050000020004" pitchFamily="34" charset="0"/>
                <a:ea typeface="Fira Sans" panose="020B0503050000020004" pitchFamily="34" charset="0"/>
              </a:rPr>
              <a:t>, </a:t>
            </a:r>
            <a:r>
              <a:rPr lang="en-US" sz="1600" dirty="0" err="1">
                <a:solidFill>
                  <a:schemeClr val="bg1"/>
                </a:solidFill>
                <a:latin typeface="Fira Sans" panose="020B0503050000020004" pitchFamily="34" charset="0"/>
                <a:ea typeface="Fira Sans" panose="020B0503050000020004" pitchFamily="34" charset="0"/>
              </a:rPr>
              <a:t>L.Consiglio</a:t>
            </a:r>
            <a:r>
              <a:rPr lang="en-US" sz="1600" dirty="0">
                <a:solidFill>
                  <a:schemeClr val="bg1"/>
                </a:solidFill>
                <a:latin typeface="Fira Sans" panose="020B0503050000020004" pitchFamily="34" charset="0"/>
                <a:ea typeface="Fira Sans" panose="020B0503050000020004" pitchFamily="34" charset="0"/>
              </a:rPr>
              <a:t>, </a:t>
            </a:r>
            <a:r>
              <a:rPr lang="en-US" sz="1600" b="1" u="sng" dirty="0" err="1">
                <a:solidFill>
                  <a:schemeClr val="bg1"/>
                </a:solidFill>
                <a:latin typeface="Fira Sans" panose="020B0503050000020004" pitchFamily="34" charset="0"/>
                <a:ea typeface="Fira Sans" panose="020B0503050000020004" pitchFamily="34" charset="0"/>
              </a:rPr>
              <a:t>L.Di</a:t>
            </a:r>
            <a:r>
              <a:rPr lang="en-US" sz="1600" b="1" u="sng" dirty="0">
                <a:solidFill>
                  <a:schemeClr val="bg1"/>
                </a:solidFill>
                <a:latin typeface="Fira Sans" panose="020B0503050000020004" pitchFamily="34" charset="0"/>
                <a:ea typeface="Fira Sans" panose="020B0503050000020004" pitchFamily="34" charset="0"/>
              </a:rPr>
              <a:t> Venere</a:t>
            </a:r>
            <a:r>
              <a:rPr lang="en-US" sz="1600" dirty="0">
                <a:solidFill>
                  <a:schemeClr val="bg1"/>
                </a:solidFill>
                <a:latin typeface="Fira Sans" panose="020B0503050000020004" pitchFamily="34" charset="0"/>
                <a:ea typeface="Fira Sans" panose="020B0503050000020004" pitchFamily="34" charset="0"/>
              </a:rPr>
              <a:t>, </a:t>
            </a:r>
            <a:r>
              <a:rPr lang="en-US" sz="1600" dirty="0" err="1">
                <a:solidFill>
                  <a:schemeClr val="bg1"/>
                </a:solidFill>
                <a:latin typeface="Fira Sans" panose="020B0503050000020004" pitchFamily="34" charset="0"/>
                <a:ea typeface="Fira Sans" panose="020B0503050000020004" pitchFamily="34" charset="0"/>
              </a:rPr>
              <a:t>E.Fiandrini</a:t>
            </a:r>
            <a:r>
              <a:rPr lang="en-US" sz="1600" dirty="0">
                <a:solidFill>
                  <a:schemeClr val="bg1"/>
                </a:solidFill>
                <a:latin typeface="Fira Sans" panose="020B0503050000020004" pitchFamily="34" charset="0"/>
                <a:ea typeface="Fira Sans" panose="020B0503050000020004" pitchFamily="34" charset="0"/>
              </a:rPr>
              <a:t>, </a:t>
            </a:r>
            <a:r>
              <a:rPr lang="en-US" sz="1600" dirty="0" err="1">
                <a:solidFill>
                  <a:schemeClr val="bg1"/>
                </a:solidFill>
                <a:latin typeface="Fira Sans" panose="020B0503050000020004" pitchFamily="34" charset="0"/>
                <a:ea typeface="Fira Sans" panose="020B0503050000020004" pitchFamily="34" charset="0"/>
              </a:rPr>
              <a:t>N.Giglietto</a:t>
            </a:r>
            <a:r>
              <a:rPr lang="en-US" sz="1600" dirty="0">
                <a:solidFill>
                  <a:schemeClr val="bg1"/>
                </a:solidFill>
                <a:latin typeface="Fira Sans" panose="020B0503050000020004" pitchFamily="34" charset="0"/>
                <a:ea typeface="Fira Sans" panose="020B0503050000020004" pitchFamily="34" charset="0"/>
              </a:rPr>
              <a:t>, </a:t>
            </a:r>
            <a:r>
              <a:rPr lang="en-US" sz="1600" dirty="0" err="1">
                <a:solidFill>
                  <a:schemeClr val="bg1"/>
                </a:solidFill>
                <a:latin typeface="Fira Sans" panose="020B0503050000020004" pitchFamily="34" charset="0"/>
                <a:ea typeface="Fira Sans" panose="020B0503050000020004" pitchFamily="34" charset="0"/>
              </a:rPr>
              <a:t>F.Giordano</a:t>
            </a:r>
            <a:r>
              <a:rPr lang="en-US" sz="1600" dirty="0">
                <a:solidFill>
                  <a:schemeClr val="bg1"/>
                </a:solidFill>
                <a:latin typeface="Fira Sans" panose="020B0503050000020004" pitchFamily="34" charset="0"/>
                <a:ea typeface="Fira Sans" panose="020B0503050000020004" pitchFamily="34" charset="0"/>
              </a:rPr>
              <a:t>, </a:t>
            </a:r>
            <a:r>
              <a:rPr lang="en-US" sz="1600" dirty="0" err="1">
                <a:solidFill>
                  <a:schemeClr val="bg1"/>
                </a:solidFill>
                <a:latin typeface="Fira Sans" panose="020B0503050000020004" pitchFamily="34" charset="0"/>
                <a:ea typeface="Fira Sans" panose="020B0503050000020004" pitchFamily="34" charset="0"/>
              </a:rPr>
              <a:t>F.Licciulli</a:t>
            </a:r>
            <a:r>
              <a:rPr lang="en-US" sz="1600" dirty="0">
                <a:solidFill>
                  <a:schemeClr val="bg1"/>
                </a:solidFill>
                <a:latin typeface="Fira Sans" panose="020B0503050000020004" pitchFamily="34" charset="0"/>
                <a:ea typeface="Fira Sans" panose="020B0503050000020004" pitchFamily="34" charset="0"/>
              </a:rPr>
              <a:t>, </a:t>
            </a:r>
            <a:r>
              <a:rPr lang="en-US" sz="1600" b="1" u="sng" dirty="0" err="1">
                <a:solidFill>
                  <a:schemeClr val="bg1"/>
                </a:solidFill>
                <a:latin typeface="Fira Sans" panose="020B0503050000020004" pitchFamily="34" charset="0"/>
                <a:ea typeface="Fira Sans" panose="020B0503050000020004" pitchFamily="34" charset="0"/>
              </a:rPr>
              <a:t>S.Loporchio</a:t>
            </a:r>
            <a:r>
              <a:rPr lang="en-US" sz="1600" dirty="0">
                <a:solidFill>
                  <a:schemeClr val="bg1"/>
                </a:solidFill>
                <a:latin typeface="Fira Sans" panose="020B0503050000020004" pitchFamily="34" charset="0"/>
                <a:ea typeface="Fira Sans" panose="020B0503050000020004" pitchFamily="34" charset="0"/>
              </a:rPr>
              <a:t>, </a:t>
            </a:r>
            <a:r>
              <a:rPr lang="en-US" sz="1600" dirty="0" err="1">
                <a:solidFill>
                  <a:schemeClr val="bg1"/>
                </a:solidFill>
                <a:latin typeface="Fira Sans" panose="020B0503050000020004" pitchFamily="34" charset="0"/>
                <a:ea typeface="Fira Sans" panose="020B0503050000020004" pitchFamily="34" charset="0"/>
              </a:rPr>
              <a:t>V.Masone</a:t>
            </a:r>
            <a:r>
              <a:rPr lang="en-US" sz="1600" dirty="0">
                <a:solidFill>
                  <a:schemeClr val="bg1"/>
                </a:solidFill>
                <a:latin typeface="Fira Sans" panose="020B0503050000020004" pitchFamily="34" charset="0"/>
                <a:ea typeface="Fira Sans" panose="020B0503050000020004" pitchFamily="34" charset="0"/>
              </a:rPr>
              <a:t>, </a:t>
            </a:r>
            <a:r>
              <a:rPr lang="en-US" sz="1600" dirty="0" err="1">
                <a:solidFill>
                  <a:schemeClr val="bg1"/>
                </a:solidFill>
                <a:latin typeface="Fira Sans" panose="020B0503050000020004" pitchFamily="34" charset="0"/>
                <a:ea typeface="Fira Sans" panose="020B0503050000020004" pitchFamily="34" charset="0"/>
              </a:rPr>
              <a:t>M.Movileanu</a:t>
            </a:r>
            <a:r>
              <a:rPr lang="en-US" sz="1600" dirty="0">
                <a:solidFill>
                  <a:schemeClr val="bg1"/>
                </a:solidFill>
                <a:latin typeface="Fira Sans" panose="020B0503050000020004" pitchFamily="34" charset="0"/>
                <a:ea typeface="Fira Sans" panose="020B0503050000020004" pitchFamily="34" charset="0"/>
              </a:rPr>
              <a:t>, </a:t>
            </a:r>
            <a:r>
              <a:rPr lang="en-US" sz="1600" dirty="0" err="1">
                <a:solidFill>
                  <a:schemeClr val="bg1"/>
                </a:solidFill>
                <a:latin typeface="Fira Sans" panose="020B0503050000020004" pitchFamily="34" charset="0"/>
                <a:ea typeface="Fira Sans" panose="020B0503050000020004" pitchFamily="34" charset="0"/>
              </a:rPr>
              <a:t>R.Paoletti</a:t>
            </a:r>
            <a:r>
              <a:rPr lang="en-US" sz="1600" dirty="0">
                <a:solidFill>
                  <a:schemeClr val="bg1"/>
                </a:solidFill>
                <a:latin typeface="Fira Sans" panose="020B0503050000020004" pitchFamily="34" charset="0"/>
                <a:ea typeface="Fira Sans" panose="020B0503050000020004" pitchFamily="34" charset="0"/>
              </a:rPr>
              <a:t>, </a:t>
            </a:r>
            <a:r>
              <a:rPr lang="en-US" sz="1600" dirty="0" err="1">
                <a:solidFill>
                  <a:schemeClr val="bg1"/>
                </a:solidFill>
                <a:latin typeface="Fira Sans" panose="020B0503050000020004" pitchFamily="34" charset="0"/>
                <a:ea typeface="Fira Sans" panose="020B0503050000020004" pitchFamily="34" charset="0"/>
              </a:rPr>
              <a:t>A.Rugliancich</a:t>
            </a:r>
            <a:r>
              <a:rPr lang="en-US" sz="1600" dirty="0">
                <a:solidFill>
                  <a:schemeClr val="bg1"/>
                </a:solidFill>
                <a:latin typeface="Fira Sans" panose="020B0503050000020004" pitchFamily="34" charset="0"/>
                <a:ea typeface="Fira Sans" panose="020B0503050000020004" pitchFamily="34" charset="0"/>
              </a:rPr>
              <a:t>, </a:t>
            </a:r>
            <a:r>
              <a:rPr lang="en-US" sz="1600" dirty="0" err="1">
                <a:solidFill>
                  <a:schemeClr val="bg1"/>
                </a:solidFill>
                <a:latin typeface="Fira Sans" panose="020B0503050000020004" pitchFamily="34" charset="0"/>
                <a:ea typeface="Fira Sans" panose="020B0503050000020004" pitchFamily="34" charset="0"/>
              </a:rPr>
              <a:t>L.Tosti</a:t>
            </a:r>
            <a:r>
              <a:rPr lang="en-US" sz="1600" dirty="0">
                <a:solidFill>
                  <a:schemeClr val="bg1"/>
                </a:solidFill>
                <a:latin typeface="Fira Sans" panose="020B0503050000020004" pitchFamily="34" charset="0"/>
                <a:ea typeface="Fira Sans" panose="020B0503050000020004" pitchFamily="34" charset="0"/>
              </a:rPr>
              <a:t>, </a:t>
            </a:r>
            <a:r>
              <a:rPr lang="en-US" sz="1600" dirty="0" err="1">
                <a:solidFill>
                  <a:schemeClr val="bg1"/>
                </a:solidFill>
                <a:latin typeface="Fira Sans" panose="020B0503050000020004" pitchFamily="34" charset="0"/>
                <a:ea typeface="Fira Sans" panose="020B0503050000020004" pitchFamily="34" charset="0"/>
              </a:rPr>
              <a:t>V.Vagelli</a:t>
            </a:r>
            <a:r>
              <a:rPr lang="en-US" sz="1600" dirty="0">
                <a:solidFill>
                  <a:schemeClr val="bg1"/>
                </a:solidFill>
                <a:latin typeface="Fira Sans" panose="020B0503050000020004" pitchFamily="34" charset="0"/>
                <a:ea typeface="Fira Sans" panose="020B0503050000020004" pitchFamily="34" charset="0"/>
              </a:rPr>
              <a:t>, </a:t>
            </a:r>
            <a:r>
              <a:rPr lang="en-US" sz="1600" dirty="0" err="1">
                <a:solidFill>
                  <a:schemeClr val="bg1"/>
                </a:solidFill>
                <a:latin typeface="Fira Sans" panose="020B0503050000020004" pitchFamily="34" charset="0"/>
                <a:ea typeface="Fira Sans" panose="020B0503050000020004" pitchFamily="34" charset="0"/>
              </a:rPr>
              <a:t>M.Valentino</a:t>
            </a:r>
            <a:r>
              <a:rPr lang="en-US" sz="1600" dirty="0">
                <a:solidFill>
                  <a:schemeClr val="bg1"/>
                </a:solidFill>
                <a:latin typeface="Fira Sans" panose="020B0503050000020004" pitchFamily="34" charset="0"/>
                <a:ea typeface="Fira Sans" panose="020B0503050000020004" pitchFamily="34" charset="0"/>
              </a:rPr>
              <a:t> for the CTA Consortium</a:t>
            </a:r>
          </a:p>
        </p:txBody>
      </p:sp>
      <p:sp>
        <p:nvSpPr>
          <p:cNvPr id="15" name="Text Box 2">
            <a:extLst>
              <a:ext uri="{FF2B5EF4-FFF2-40B4-BE49-F238E27FC236}">
                <a16:creationId xmlns:a16="http://schemas.microsoft.com/office/drawing/2014/main" id="{3E1D463D-DFBD-4D6C-A74A-F8DB958A5A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206" y="2614159"/>
            <a:ext cx="7114495" cy="19411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9941" tIns="46771" rIns="89941" bIns="46771">
            <a:spAutoFit/>
          </a:bodyPr>
          <a:lstStyle/>
          <a:p>
            <a:pPr marL="342900" indent="-342900">
              <a:buClrTx/>
              <a:buFont typeface="Arial" panose="020B0604020202020204" pitchFamily="34" charset="0"/>
              <a:buChar char="•"/>
              <a:tabLst>
                <a:tab pos="0" algn="l"/>
                <a:tab pos="447388" algn="l"/>
                <a:tab pos="896363" algn="l"/>
                <a:tab pos="1345338" algn="l"/>
                <a:tab pos="1794313" algn="l"/>
                <a:tab pos="2243284" algn="l"/>
                <a:tab pos="2692259" algn="l"/>
                <a:tab pos="3141234" algn="l"/>
                <a:tab pos="3590209" algn="l"/>
                <a:tab pos="4039184" algn="l"/>
                <a:tab pos="4488159" algn="l"/>
                <a:tab pos="4937134" algn="l"/>
                <a:tab pos="5386109" algn="l"/>
                <a:tab pos="5835084" algn="l"/>
                <a:tab pos="6284059" algn="l"/>
                <a:tab pos="6733025" algn="l"/>
                <a:tab pos="7182000" algn="l"/>
                <a:tab pos="7630975" algn="l"/>
                <a:tab pos="8079950" algn="l"/>
                <a:tab pos="8528925" algn="l"/>
                <a:tab pos="8977900" algn="l"/>
                <a:tab pos="9404666" algn="l"/>
                <a:tab pos="10128102" algn="l"/>
                <a:tab pos="10851533" algn="l"/>
                <a:tab pos="11574969" algn="l"/>
                <a:tab pos="12298409" algn="l"/>
                <a:tab pos="13021844" algn="l"/>
                <a:tab pos="13745275" algn="l"/>
                <a:tab pos="14468711" algn="l"/>
                <a:tab pos="15192151" algn="l"/>
                <a:tab pos="15915582" algn="l"/>
                <a:tab pos="16639017" algn="l"/>
              </a:tabLst>
            </a:pPr>
            <a:r>
              <a:rPr lang="en-US" sz="2000" dirty="0">
                <a:solidFill>
                  <a:schemeClr val="bg1"/>
                </a:solidFill>
                <a:latin typeface="Fira Sans" panose="020B0503050000020004" pitchFamily="34" charset="0"/>
                <a:ea typeface="Fira Sans" panose="020B0503050000020004" pitchFamily="34" charset="0"/>
              </a:rPr>
              <a:t>FBK NUV HD3 6x6 mm</a:t>
            </a:r>
            <a:r>
              <a:rPr lang="en-US" sz="2000" baseline="30000" dirty="0">
                <a:solidFill>
                  <a:schemeClr val="bg1"/>
                </a:solidFill>
                <a:latin typeface="Fira Sans" panose="020B0503050000020004" pitchFamily="34" charset="0"/>
                <a:ea typeface="Fira Sans" panose="020B0503050000020004" pitchFamily="34" charset="0"/>
              </a:rPr>
              <a:t>2</a:t>
            </a:r>
            <a:r>
              <a:rPr lang="en-US" sz="2000" dirty="0">
                <a:solidFill>
                  <a:schemeClr val="bg1"/>
                </a:solidFill>
                <a:latin typeface="Fira Sans" panose="020B0503050000020004" pitchFamily="34" charset="0"/>
                <a:ea typeface="Fira Sans" panose="020B0503050000020004" pitchFamily="34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Fira Sans" panose="020B0503050000020004" pitchFamily="34" charset="0"/>
                <a:ea typeface="Fira Sans" panose="020B0503050000020004" pitchFamily="34" charset="0"/>
              </a:rPr>
              <a:t>SiPM</a:t>
            </a:r>
            <a:r>
              <a:rPr lang="en-US" sz="2000" dirty="0">
                <a:solidFill>
                  <a:schemeClr val="bg1"/>
                </a:solidFill>
                <a:latin typeface="Fira Sans" panose="020B0503050000020004" pitchFamily="34" charset="0"/>
                <a:ea typeface="Fira Sans" panose="020B0503050000020004" pitchFamily="34" charset="0"/>
              </a:rPr>
              <a:t> performances</a:t>
            </a:r>
          </a:p>
          <a:p>
            <a:pPr marL="342900" indent="-342900">
              <a:buClrTx/>
              <a:buFont typeface="Arial" panose="020B0604020202020204" pitchFamily="34" charset="0"/>
              <a:buChar char="•"/>
              <a:tabLst>
                <a:tab pos="0" algn="l"/>
                <a:tab pos="447388" algn="l"/>
                <a:tab pos="896363" algn="l"/>
                <a:tab pos="1345338" algn="l"/>
                <a:tab pos="1794313" algn="l"/>
                <a:tab pos="2243284" algn="l"/>
                <a:tab pos="2692259" algn="l"/>
                <a:tab pos="3141234" algn="l"/>
                <a:tab pos="3590209" algn="l"/>
                <a:tab pos="4039184" algn="l"/>
                <a:tab pos="4488159" algn="l"/>
                <a:tab pos="4937134" algn="l"/>
                <a:tab pos="5386109" algn="l"/>
                <a:tab pos="5835084" algn="l"/>
                <a:tab pos="6284059" algn="l"/>
                <a:tab pos="6733025" algn="l"/>
                <a:tab pos="7182000" algn="l"/>
                <a:tab pos="7630975" algn="l"/>
                <a:tab pos="8079950" algn="l"/>
                <a:tab pos="8528925" algn="l"/>
                <a:tab pos="8977900" algn="l"/>
                <a:tab pos="9404666" algn="l"/>
                <a:tab pos="10128102" algn="l"/>
                <a:tab pos="10851533" algn="l"/>
                <a:tab pos="11574969" algn="l"/>
                <a:tab pos="12298409" algn="l"/>
                <a:tab pos="13021844" algn="l"/>
                <a:tab pos="13745275" algn="l"/>
                <a:tab pos="14468711" algn="l"/>
                <a:tab pos="15192151" algn="l"/>
                <a:tab pos="15915582" algn="l"/>
                <a:tab pos="16639017" algn="l"/>
              </a:tabLst>
            </a:pPr>
            <a:r>
              <a:rPr lang="en-US" sz="2000" dirty="0">
                <a:solidFill>
                  <a:schemeClr val="bg1"/>
                </a:solidFill>
                <a:latin typeface="Fira Sans" panose="020B0503050000020004" pitchFamily="34" charset="0"/>
                <a:ea typeface="Fira Sans" panose="020B0503050000020004" pitchFamily="34" charset="0"/>
              </a:rPr>
              <a:t>Matrix configuration validation tests</a:t>
            </a:r>
          </a:p>
          <a:p>
            <a:pPr marL="342900" indent="-342900">
              <a:buClrTx/>
              <a:buFont typeface="Arial" panose="020B0604020202020204" pitchFamily="34" charset="0"/>
              <a:buChar char="•"/>
              <a:tabLst>
                <a:tab pos="0" algn="l"/>
                <a:tab pos="447388" algn="l"/>
                <a:tab pos="896363" algn="l"/>
                <a:tab pos="1345338" algn="l"/>
                <a:tab pos="1794313" algn="l"/>
                <a:tab pos="2243284" algn="l"/>
                <a:tab pos="2692259" algn="l"/>
                <a:tab pos="3141234" algn="l"/>
                <a:tab pos="3590209" algn="l"/>
                <a:tab pos="4039184" algn="l"/>
                <a:tab pos="4488159" algn="l"/>
                <a:tab pos="4937134" algn="l"/>
                <a:tab pos="5386109" algn="l"/>
                <a:tab pos="5835084" algn="l"/>
                <a:tab pos="6284059" algn="l"/>
                <a:tab pos="6733025" algn="l"/>
                <a:tab pos="7182000" algn="l"/>
                <a:tab pos="7630975" algn="l"/>
                <a:tab pos="8079950" algn="l"/>
                <a:tab pos="8528925" algn="l"/>
                <a:tab pos="8977900" algn="l"/>
                <a:tab pos="9404666" algn="l"/>
                <a:tab pos="10128102" algn="l"/>
                <a:tab pos="10851533" algn="l"/>
                <a:tab pos="11574969" algn="l"/>
                <a:tab pos="12298409" algn="l"/>
                <a:tab pos="13021844" algn="l"/>
                <a:tab pos="13745275" algn="l"/>
                <a:tab pos="14468711" algn="l"/>
                <a:tab pos="15192151" algn="l"/>
                <a:tab pos="15915582" algn="l"/>
                <a:tab pos="16639017" algn="l"/>
              </a:tabLst>
            </a:pPr>
            <a:r>
              <a:rPr lang="en-US" sz="2000" dirty="0">
                <a:solidFill>
                  <a:schemeClr val="bg1"/>
                </a:solidFill>
                <a:latin typeface="Fira Sans" panose="020B0503050000020004" pitchFamily="34" charset="0"/>
                <a:ea typeface="Fira Sans" panose="020B0503050000020004" pitchFamily="34" charset="0"/>
              </a:rPr>
              <a:t>Gain uniformity </a:t>
            </a:r>
          </a:p>
          <a:p>
            <a:pPr marL="342900" indent="-342900">
              <a:buClrTx/>
              <a:buFont typeface="Arial" panose="020B0604020202020204" pitchFamily="34" charset="0"/>
              <a:buChar char="•"/>
              <a:tabLst>
                <a:tab pos="0" algn="l"/>
                <a:tab pos="447388" algn="l"/>
                <a:tab pos="896363" algn="l"/>
                <a:tab pos="1345338" algn="l"/>
                <a:tab pos="1794313" algn="l"/>
                <a:tab pos="2243284" algn="l"/>
                <a:tab pos="2692259" algn="l"/>
                <a:tab pos="3141234" algn="l"/>
                <a:tab pos="3590209" algn="l"/>
                <a:tab pos="4039184" algn="l"/>
                <a:tab pos="4488159" algn="l"/>
                <a:tab pos="4937134" algn="l"/>
                <a:tab pos="5386109" algn="l"/>
                <a:tab pos="5835084" algn="l"/>
                <a:tab pos="6284059" algn="l"/>
                <a:tab pos="6733025" algn="l"/>
                <a:tab pos="7182000" algn="l"/>
                <a:tab pos="7630975" algn="l"/>
                <a:tab pos="8079950" algn="l"/>
                <a:tab pos="8528925" algn="l"/>
                <a:tab pos="8977900" algn="l"/>
                <a:tab pos="9404666" algn="l"/>
                <a:tab pos="10128102" algn="l"/>
                <a:tab pos="10851533" algn="l"/>
                <a:tab pos="11574969" algn="l"/>
                <a:tab pos="12298409" algn="l"/>
                <a:tab pos="13021844" algn="l"/>
                <a:tab pos="13745275" algn="l"/>
                <a:tab pos="14468711" algn="l"/>
                <a:tab pos="15192151" algn="l"/>
                <a:tab pos="15915582" algn="l"/>
                <a:tab pos="16639017" algn="l"/>
              </a:tabLst>
            </a:pPr>
            <a:r>
              <a:rPr lang="en-US" sz="2000" dirty="0">
                <a:solidFill>
                  <a:schemeClr val="bg1"/>
                </a:solidFill>
                <a:latin typeface="Fira Sans" panose="020B0503050000020004" pitchFamily="34" charset="0"/>
                <a:ea typeface="Fira Sans" panose="020B0503050000020004" pitchFamily="34" charset="0"/>
              </a:rPr>
              <a:t>Signal-to-Noise Ratio uniformity</a:t>
            </a:r>
          </a:p>
          <a:p>
            <a:pPr marL="342900" indent="-342900">
              <a:buClrTx/>
              <a:buFont typeface="Arial" panose="020B0604020202020204" pitchFamily="34" charset="0"/>
              <a:buChar char="•"/>
              <a:tabLst>
                <a:tab pos="0" algn="l"/>
                <a:tab pos="447388" algn="l"/>
                <a:tab pos="896363" algn="l"/>
                <a:tab pos="1345338" algn="l"/>
                <a:tab pos="1794313" algn="l"/>
                <a:tab pos="2243284" algn="l"/>
                <a:tab pos="2692259" algn="l"/>
                <a:tab pos="3141234" algn="l"/>
                <a:tab pos="3590209" algn="l"/>
                <a:tab pos="4039184" algn="l"/>
                <a:tab pos="4488159" algn="l"/>
                <a:tab pos="4937134" algn="l"/>
                <a:tab pos="5386109" algn="l"/>
                <a:tab pos="5835084" algn="l"/>
                <a:tab pos="6284059" algn="l"/>
                <a:tab pos="6733025" algn="l"/>
                <a:tab pos="7182000" algn="l"/>
                <a:tab pos="7630975" algn="l"/>
                <a:tab pos="8079950" algn="l"/>
                <a:tab pos="8528925" algn="l"/>
                <a:tab pos="8977900" algn="l"/>
                <a:tab pos="9404666" algn="l"/>
                <a:tab pos="10128102" algn="l"/>
                <a:tab pos="10851533" algn="l"/>
                <a:tab pos="11574969" algn="l"/>
                <a:tab pos="12298409" algn="l"/>
                <a:tab pos="13021844" algn="l"/>
                <a:tab pos="13745275" algn="l"/>
                <a:tab pos="14468711" algn="l"/>
                <a:tab pos="15192151" algn="l"/>
                <a:tab pos="15915582" algn="l"/>
                <a:tab pos="16639017" algn="l"/>
              </a:tabLst>
            </a:pPr>
            <a:r>
              <a:rPr lang="en-US" sz="2000" dirty="0">
                <a:solidFill>
                  <a:schemeClr val="bg1"/>
                </a:solidFill>
                <a:latin typeface="Fira Sans" panose="020B0503050000020004" pitchFamily="34" charset="0"/>
                <a:ea typeface="Fira Sans" panose="020B0503050000020004" pitchFamily="34" charset="0"/>
              </a:rPr>
              <a:t>Different generation and substrates compared</a:t>
            </a:r>
          </a:p>
          <a:p>
            <a:pPr marL="342900" indent="-342900">
              <a:buClrTx/>
              <a:buFont typeface="Arial" panose="020B0604020202020204" pitchFamily="34" charset="0"/>
              <a:buChar char="•"/>
              <a:tabLst>
                <a:tab pos="0" algn="l"/>
                <a:tab pos="447388" algn="l"/>
                <a:tab pos="896363" algn="l"/>
                <a:tab pos="1345338" algn="l"/>
                <a:tab pos="1794313" algn="l"/>
                <a:tab pos="2243284" algn="l"/>
                <a:tab pos="2692259" algn="l"/>
                <a:tab pos="3141234" algn="l"/>
                <a:tab pos="3590209" algn="l"/>
                <a:tab pos="4039184" algn="l"/>
                <a:tab pos="4488159" algn="l"/>
                <a:tab pos="4937134" algn="l"/>
                <a:tab pos="5386109" algn="l"/>
                <a:tab pos="5835084" algn="l"/>
                <a:tab pos="6284059" algn="l"/>
                <a:tab pos="6733025" algn="l"/>
                <a:tab pos="7182000" algn="l"/>
                <a:tab pos="7630975" algn="l"/>
                <a:tab pos="8079950" algn="l"/>
                <a:tab pos="8528925" algn="l"/>
                <a:tab pos="8977900" algn="l"/>
                <a:tab pos="9404666" algn="l"/>
                <a:tab pos="10128102" algn="l"/>
                <a:tab pos="10851533" algn="l"/>
                <a:tab pos="11574969" algn="l"/>
                <a:tab pos="12298409" algn="l"/>
                <a:tab pos="13021844" algn="l"/>
                <a:tab pos="13745275" algn="l"/>
                <a:tab pos="14468711" algn="l"/>
                <a:tab pos="15192151" algn="l"/>
                <a:tab pos="15915582" algn="l"/>
                <a:tab pos="16639017" algn="l"/>
              </a:tabLst>
            </a:pPr>
            <a:endParaRPr lang="en-US" sz="2000" dirty="0">
              <a:solidFill>
                <a:schemeClr val="bg1"/>
              </a:solidFill>
              <a:latin typeface="Fira Sans" panose="020B0503050000020004" pitchFamily="34" charset="0"/>
              <a:ea typeface="Fira Sans" panose="020B0503050000020004" pitchFamily="34" charset="0"/>
            </a:endParaRPr>
          </a:p>
        </p:txBody>
      </p:sp>
      <p:pic>
        <p:nvPicPr>
          <p:cNvPr id="21" name="Immagine 20">
            <a:extLst>
              <a:ext uri="{FF2B5EF4-FFF2-40B4-BE49-F238E27FC236}">
                <a16:creationId xmlns:a16="http://schemas.microsoft.com/office/drawing/2014/main" id="{FB575BA3-B36D-423D-8B84-34D4016C8D7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075" y="46032"/>
            <a:ext cx="747274" cy="474635"/>
          </a:xfrm>
          <a:prstGeom prst="rect">
            <a:avLst/>
          </a:prstGeom>
        </p:spPr>
      </p:pic>
      <p:pic>
        <p:nvPicPr>
          <p:cNvPr id="23" name="Immagine 22">
            <a:extLst>
              <a:ext uri="{FF2B5EF4-FFF2-40B4-BE49-F238E27FC236}">
                <a16:creationId xmlns:a16="http://schemas.microsoft.com/office/drawing/2014/main" id="{D2E594BC-421A-440A-9253-1DEA488916EA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14142" t="4524" r="15094" b="185"/>
          <a:stretch/>
        </p:blipFill>
        <p:spPr>
          <a:xfrm>
            <a:off x="6209185" y="2865060"/>
            <a:ext cx="1378253" cy="1331951"/>
          </a:xfrm>
          <a:prstGeom prst="rect">
            <a:avLst/>
          </a:prstGeom>
          <a:ln>
            <a:solidFill>
              <a:schemeClr val="bg1"/>
            </a:solidFill>
          </a:ln>
        </p:spPr>
      </p:pic>
      <p:grpSp>
        <p:nvGrpSpPr>
          <p:cNvPr id="27" name="Gruppo 26">
            <a:extLst>
              <a:ext uri="{FF2B5EF4-FFF2-40B4-BE49-F238E27FC236}">
                <a16:creationId xmlns:a16="http://schemas.microsoft.com/office/drawing/2014/main" id="{274EDD09-FF45-4352-BC60-9A0140642588}"/>
              </a:ext>
            </a:extLst>
          </p:cNvPr>
          <p:cNvGrpSpPr/>
          <p:nvPr/>
        </p:nvGrpSpPr>
        <p:grpSpPr>
          <a:xfrm>
            <a:off x="2758266" y="4408470"/>
            <a:ext cx="3180118" cy="2453550"/>
            <a:chOff x="737144" y="32920950"/>
            <a:chExt cx="6233970" cy="5044888"/>
          </a:xfrm>
        </p:grpSpPr>
        <p:pic>
          <p:nvPicPr>
            <p:cNvPr id="29" name="Immagine 28">
              <a:extLst>
                <a:ext uri="{FF2B5EF4-FFF2-40B4-BE49-F238E27FC236}">
                  <a16:creationId xmlns:a16="http://schemas.microsoft.com/office/drawing/2014/main" id="{29E86B3C-B057-47C3-AB2B-06101FAC4E3C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6"/>
            <a:srcRect b="1205"/>
            <a:stretch/>
          </p:blipFill>
          <p:spPr>
            <a:xfrm>
              <a:off x="737144" y="32920950"/>
              <a:ext cx="6233970" cy="5044888"/>
            </a:xfrm>
            <a:prstGeom prst="rect">
              <a:avLst/>
            </a:prstGeom>
            <a:ln>
              <a:noFill/>
            </a:ln>
          </p:spPr>
        </p:pic>
        <p:sp>
          <p:nvSpPr>
            <p:cNvPr id="30" name="Rettangolo 29">
              <a:extLst>
                <a:ext uri="{FF2B5EF4-FFF2-40B4-BE49-F238E27FC236}">
                  <a16:creationId xmlns:a16="http://schemas.microsoft.com/office/drawing/2014/main" id="{9E3274FC-B191-46E9-A00B-A8AF291B0092}"/>
                </a:ext>
              </a:extLst>
            </p:cNvPr>
            <p:cNvSpPr/>
            <p:nvPr/>
          </p:nvSpPr>
          <p:spPr bwMode="auto">
            <a:xfrm>
              <a:off x="1635795" y="33160385"/>
              <a:ext cx="2630984" cy="234729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buNone/>
                <a:tabLst/>
              </a:pPr>
              <a:endParaRPr kumimoji="0" lang="it-IT" sz="18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ＭＳ Ｐゴシック" charset="0"/>
                <a:cs typeface="Microsoft YaHei" charset="0"/>
              </a:endParaRPr>
            </a:p>
          </p:txBody>
        </p:sp>
        <p:sp>
          <p:nvSpPr>
            <p:cNvPr id="31" name="Rettangolo 30">
              <a:extLst>
                <a:ext uri="{FF2B5EF4-FFF2-40B4-BE49-F238E27FC236}">
                  <a16:creationId xmlns:a16="http://schemas.microsoft.com/office/drawing/2014/main" id="{E1041A6B-55EB-43FA-A17A-67BA2D2013D7}"/>
                </a:ext>
              </a:extLst>
            </p:cNvPr>
            <p:cNvSpPr/>
            <p:nvPr/>
          </p:nvSpPr>
          <p:spPr bwMode="auto">
            <a:xfrm rot="20097409">
              <a:off x="2614071" y="36060326"/>
              <a:ext cx="4339058" cy="319881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buNone/>
                <a:tabLst/>
              </a:pPr>
              <a:endParaRPr kumimoji="0" lang="it-IT" sz="18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ＭＳ Ｐゴシック" charset="0"/>
                <a:cs typeface="Microsoft YaHei" charset="0"/>
              </a:endParaRPr>
            </a:p>
          </p:txBody>
        </p:sp>
      </p:grpSp>
      <p:pic>
        <p:nvPicPr>
          <p:cNvPr id="37" name="Immagine 36">
            <a:extLst>
              <a:ext uri="{FF2B5EF4-FFF2-40B4-BE49-F238E27FC236}">
                <a16:creationId xmlns:a16="http://schemas.microsoft.com/office/drawing/2014/main" id="{ED77E065-3EB3-4889-B521-3273FFF55765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l="3798" t="11125" r="8719" b="4843"/>
          <a:stretch/>
        </p:blipFill>
        <p:spPr>
          <a:xfrm>
            <a:off x="5948817" y="4386386"/>
            <a:ext cx="3195504" cy="2543052"/>
          </a:xfrm>
          <a:prstGeom prst="rect">
            <a:avLst/>
          </a:prstGeom>
        </p:spPr>
      </p:pic>
      <p:pic>
        <p:nvPicPr>
          <p:cNvPr id="39" name="Segnaposto contenuto 6">
            <a:extLst>
              <a:ext uri="{FF2B5EF4-FFF2-40B4-BE49-F238E27FC236}">
                <a16:creationId xmlns:a16="http://schemas.microsoft.com/office/drawing/2014/main" id="{ED38D426-5FFF-416C-BDA7-037738142014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152" y="4378911"/>
            <a:ext cx="2765763" cy="2507664"/>
          </a:xfrm>
          <a:prstGeom prst="rect">
            <a:avLst/>
          </a:prstGeom>
        </p:spPr>
      </p:pic>
      <p:pic>
        <p:nvPicPr>
          <p:cNvPr id="18" name="Immagine 17">
            <a:extLst>
              <a:ext uri="{FF2B5EF4-FFF2-40B4-BE49-F238E27FC236}">
                <a16:creationId xmlns:a16="http://schemas.microsoft.com/office/drawing/2014/main" id="{C9A6D848-F78F-4350-8B1E-118571493432}"/>
              </a:ext>
            </a:extLst>
          </p:cNvPr>
          <p:cNvPicPr>
            <a:picLocks noChangeAspect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36" t="7390" r="-2836" b="24280"/>
          <a:stretch/>
        </p:blipFill>
        <p:spPr>
          <a:xfrm>
            <a:off x="7846745" y="1597967"/>
            <a:ext cx="1271694" cy="1536659"/>
          </a:xfrm>
          <a:prstGeom prst="rect">
            <a:avLst/>
          </a:prstGeom>
          <a:ln>
            <a:solidFill>
              <a:schemeClr val="bg1"/>
            </a:solidFill>
          </a:ln>
        </p:spPr>
      </p:pic>
    </p:spTree>
    <p:extLst>
      <p:ext uri="{BB962C8B-B14F-4D97-AF65-F5344CB8AC3E}">
        <p14:creationId xmlns:p14="http://schemas.microsoft.com/office/powerpoint/2010/main" val="345617103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66</TotalTime>
  <Words>134</Words>
  <Application>Microsoft Office PowerPoint</Application>
  <PresentationFormat>Presentazione su schermo (4:3)</PresentationFormat>
  <Paragraphs>9</Paragraphs>
  <Slides>1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7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9" baseType="lpstr">
      <vt:lpstr>Microsoft YaHei</vt:lpstr>
      <vt:lpstr>ＭＳ Ｐゴシック</vt:lpstr>
      <vt:lpstr>Arial</vt:lpstr>
      <vt:lpstr>Calibri</vt:lpstr>
      <vt:lpstr>Calibri Light</vt:lpstr>
      <vt:lpstr>Fira Sans</vt:lpstr>
      <vt:lpstr>Times New Roman</vt:lpstr>
      <vt:lpstr>Tema di Office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Serena Loporchio</dc:creator>
  <cp:lastModifiedBy>Serena Loporchio</cp:lastModifiedBy>
  <cp:revision>10</cp:revision>
  <dcterms:created xsi:type="dcterms:W3CDTF">2018-05-21T20:40:34Z</dcterms:created>
  <dcterms:modified xsi:type="dcterms:W3CDTF">2018-05-24T07:01:02Z</dcterms:modified>
</cp:coreProperties>
</file>