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B66D31"/>
    <a:srgbClr val="F79608"/>
    <a:srgbClr val="B2B2B2"/>
    <a:srgbClr val="CC0000"/>
    <a:srgbClr val="C0C0C0"/>
    <a:srgbClr val="CBCBCB"/>
    <a:srgbClr val="CE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872" autoAdjust="0"/>
  </p:normalViewPr>
  <p:slideViewPr>
    <p:cSldViewPr snapToObjects="1">
      <p:cViewPr varScale="1">
        <p:scale>
          <a:sx n="109" d="100"/>
          <a:sy n="109" d="100"/>
        </p:scale>
        <p:origin x="17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90012" cy="90012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D98E4-72E6-4422-969B-190279852A90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CAB2A-B31B-4798-A7A3-C3ABDE7AE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714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93050" y="6434138"/>
            <a:ext cx="11509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  <a:latin typeface="Century Gothic" pitchFamily="34" charset="0"/>
                <a:cs typeface="+mn-cs"/>
              </a:rPr>
              <a:t>page </a:t>
            </a:r>
            <a:fld id="{B2BE6CF3-AFA0-4767-8B76-81F7832A8938}" type="slidenum">
              <a:rPr lang="en-GB">
                <a:solidFill>
                  <a:schemeClr val="bg1"/>
                </a:solidFill>
                <a:latin typeface="Century Gothic" pitchFamily="34" charset="0"/>
                <a:cs typeface="+mn-cs"/>
              </a:rPr>
              <a:pPr>
                <a:defRPr/>
              </a:pPr>
              <a:t>‹#›</a:t>
            </a:fld>
            <a:endParaRPr lang="en-GB" dirty="0">
              <a:solidFill>
                <a:schemeClr val="bg1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08688" y="6434138"/>
            <a:ext cx="3135312" cy="423862"/>
          </a:xfrm>
          <a:prstGeom prst="rect">
            <a:avLst/>
          </a:prstGeom>
          <a:solidFill>
            <a:srgbClr val="E31B2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6388" y="6453188"/>
            <a:ext cx="20447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  <a:latin typeface="+mn-lt"/>
                <a:cs typeface="+mn-cs"/>
              </a:rPr>
              <a:t>www.photek.co.uk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38638" y="6434138"/>
            <a:ext cx="436562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66E2BF24-2E13-4CF3-92F6-50B0B5899B01}" type="slidenum">
              <a:rPr lang="en-GB" sz="1600">
                <a:latin typeface="+mn-lt"/>
                <a:cs typeface="+mn-cs"/>
              </a:rPr>
              <a:pPr>
                <a:defRPr/>
              </a:pPr>
              <a:t>‹#›</a:t>
            </a:fld>
            <a:endParaRPr lang="en-GB" sz="1600" dirty="0">
              <a:latin typeface="+mn-lt"/>
              <a:cs typeface="+mn-cs"/>
            </a:endParaRPr>
          </a:p>
        </p:txBody>
      </p:sp>
      <p:pic>
        <p:nvPicPr>
          <p:cNvPr id="8" name="Picture 21" descr="PHOTEK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1688" y="142875"/>
            <a:ext cx="16478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Triangle 8"/>
          <p:cNvSpPr/>
          <p:nvPr/>
        </p:nvSpPr>
        <p:spPr>
          <a:xfrm rot="16200000">
            <a:off x="5581650" y="6430963"/>
            <a:ext cx="427037" cy="427038"/>
          </a:xfrm>
          <a:prstGeom prst="rtTriangle">
            <a:avLst/>
          </a:prstGeom>
          <a:solidFill>
            <a:srgbClr val="E31B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 rot="5400000">
            <a:off x="-3005931" y="3005931"/>
            <a:ext cx="6435725" cy="423863"/>
          </a:xfrm>
          <a:prstGeom prst="rect">
            <a:avLst/>
          </a:prstGeom>
          <a:solidFill>
            <a:srgbClr val="E31B2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1" name="Right Triangle 10"/>
          <p:cNvSpPr/>
          <p:nvPr/>
        </p:nvSpPr>
        <p:spPr>
          <a:xfrm rot="5400000">
            <a:off x="0" y="6430963"/>
            <a:ext cx="427037" cy="427038"/>
          </a:xfrm>
          <a:prstGeom prst="rtTriangle">
            <a:avLst/>
          </a:prstGeom>
          <a:solidFill>
            <a:srgbClr val="E31B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1763" y="2130425"/>
            <a:ext cx="7056437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975" y="623888"/>
            <a:ext cx="7961313" cy="6619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90625" y="1690688"/>
            <a:ext cx="3813175" cy="460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690688"/>
            <a:ext cx="3814763" cy="460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975" y="623888"/>
            <a:ext cx="7961313" cy="6619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90625" y="1690688"/>
            <a:ext cx="3813175" cy="460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56200" y="1690688"/>
            <a:ext cx="3814763" cy="22272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56200" y="4070350"/>
            <a:ext cx="3814763" cy="2228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086" y="988008"/>
            <a:ext cx="8243909" cy="6619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4396" y="1690688"/>
            <a:ext cx="3764478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252" y="1690688"/>
            <a:ext cx="4327711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7563" y="623888"/>
            <a:ext cx="1990725" cy="56753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0625" y="623888"/>
            <a:ext cx="5824538" cy="56753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008688" y="6434138"/>
            <a:ext cx="3135312" cy="423862"/>
          </a:xfrm>
          <a:prstGeom prst="rect">
            <a:avLst/>
          </a:prstGeom>
          <a:solidFill>
            <a:srgbClr val="E31B2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9613" y="987425"/>
            <a:ext cx="8243887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5963" y="1828800"/>
            <a:ext cx="8250237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656388" y="6453188"/>
            <a:ext cx="20447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  <a:latin typeface="+mn-lt"/>
                <a:cs typeface="+mn-cs"/>
              </a:rPr>
              <a:t>www.photek.co.uk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38638" y="6434138"/>
            <a:ext cx="436562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0BD8639D-5DD8-435E-B061-1CEEEEFB35D6}" type="slidenum">
              <a:rPr lang="en-GB" sz="1600">
                <a:latin typeface="+mn-lt"/>
                <a:cs typeface="+mn-cs"/>
              </a:rPr>
              <a:pPr>
                <a:defRPr/>
              </a:pPr>
              <a:t>‹#›</a:t>
            </a:fld>
            <a:endParaRPr lang="en-GB" sz="1600" dirty="0">
              <a:latin typeface="+mn-lt"/>
              <a:cs typeface="+mn-cs"/>
            </a:endParaRPr>
          </a:p>
        </p:txBody>
      </p:sp>
      <p:pic>
        <p:nvPicPr>
          <p:cNvPr id="1031" name="Picture 15" descr="PHOTEK 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51688" y="142875"/>
            <a:ext cx="16478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1"/>
          <p:cNvSpPr>
            <a:spLocks noChangeArrowheads="1"/>
          </p:cNvSpPr>
          <p:nvPr/>
        </p:nvSpPr>
        <p:spPr bwMode="auto">
          <a:xfrm rot="5400000">
            <a:off x="-3005931" y="3005931"/>
            <a:ext cx="6435725" cy="423863"/>
          </a:xfrm>
          <a:prstGeom prst="rect">
            <a:avLst/>
          </a:prstGeom>
          <a:solidFill>
            <a:srgbClr val="E31B2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9" name="Right Triangle 18"/>
          <p:cNvSpPr/>
          <p:nvPr/>
        </p:nvSpPr>
        <p:spPr>
          <a:xfrm rot="5400000">
            <a:off x="0" y="6430963"/>
            <a:ext cx="427037" cy="427038"/>
          </a:xfrm>
          <a:prstGeom prst="rtTriangle">
            <a:avLst/>
          </a:prstGeom>
          <a:solidFill>
            <a:srgbClr val="E31B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Right Triangle 10"/>
          <p:cNvSpPr/>
          <p:nvPr/>
        </p:nvSpPr>
        <p:spPr>
          <a:xfrm rot="16200000">
            <a:off x="5581650" y="6430963"/>
            <a:ext cx="427037" cy="427038"/>
          </a:xfrm>
          <a:prstGeom prst="rtTriangle">
            <a:avLst/>
          </a:prstGeom>
          <a:solidFill>
            <a:srgbClr val="E31B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E31B2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E31B23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E31B23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E31B23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E31B23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449" y="7149"/>
            <a:ext cx="6840912" cy="1823834"/>
          </a:xfrm>
        </p:spPr>
        <p:txBody>
          <a:bodyPr/>
          <a:lstStyle/>
          <a:p>
            <a:r>
              <a:rPr lang="en-GB" sz="2400" dirty="0"/>
              <a:t>The TORCH PMT, a close packing, long life MCP-PMT for Cherenkov applications with a novel high granularity multi-anode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1460" y="1718772"/>
            <a:ext cx="8357018" cy="3457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i="1" dirty="0"/>
              <a:t>J S Milnes</a:t>
            </a:r>
            <a:r>
              <a:rPr lang="en-GB" i="1" baseline="30000" dirty="0"/>
              <a:t>(a)</a:t>
            </a:r>
            <a:r>
              <a:rPr lang="en-GB" i="1" dirty="0"/>
              <a:t>*, T M Conneely</a:t>
            </a:r>
            <a:r>
              <a:rPr lang="en-GB" i="1" baseline="30000" dirty="0"/>
              <a:t>(a) </a:t>
            </a:r>
            <a:r>
              <a:rPr lang="en-GB" i="1" dirty="0"/>
              <a:t>&amp; J Lapington</a:t>
            </a:r>
            <a:r>
              <a:rPr lang="en-GB" i="1" baseline="30000" dirty="0"/>
              <a:t>(b)</a:t>
            </a:r>
          </a:p>
          <a:p>
            <a:pPr>
              <a:lnSpc>
                <a:spcPct val="150000"/>
              </a:lnSpc>
            </a:pPr>
            <a:r>
              <a:rPr lang="en-GB" sz="1400" dirty="0"/>
              <a:t>TORCH was an ERC funded R&amp;D project proposed to upgrade </a:t>
            </a:r>
            <a:r>
              <a:rPr lang="en-GB" sz="1400" dirty="0" err="1"/>
              <a:t>LHCb</a:t>
            </a:r>
            <a:r>
              <a:rPr lang="en-GB" sz="1400" dirty="0"/>
              <a:t> Particle ID capabilities in the 2-10 GeV/c region, a collaboration between CERN, Photek and the Universities of Oxford and Bristol. </a:t>
            </a:r>
            <a:r>
              <a:rPr lang="en-GB" sz="1400" dirty="0" err="1"/>
              <a:t>Photek’s</a:t>
            </a:r>
            <a:r>
              <a:rPr lang="en-GB" sz="1400" dirty="0"/>
              <a:t> role was to develop a novel square MCP detector with &lt; 100 </a:t>
            </a:r>
            <a:r>
              <a:rPr lang="en-GB" sz="1400" dirty="0" err="1"/>
              <a:t>ps</a:t>
            </a:r>
            <a:r>
              <a:rPr lang="en-GB" sz="1400" dirty="0"/>
              <a:t> photon timing accuracy and the following technical aims: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A lifetime of 5 C/cm</a:t>
            </a:r>
            <a:r>
              <a:rPr lang="en-GB" sz="1400" baseline="30000" dirty="0"/>
              <a:t>2</a:t>
            </a:r>
            <a:r>
              <a:rPr lang="en-GB" sz="1400" dirty="0"/>
              <a:t> of accumulated anode charge or better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A multi-anode readout equivalent to 8x128 pixels, fine pitch resolution target </a:t>
            </a:r>
            <a:r>
              <a:rPr lang="en-GB" sz="1400" dirty="0">
                <a:sym typeface="Symbol" panose="05050102010706020507" pitchFamily="18" charset="2"/>
              </a:rPr>
              <a:t></a:t>
            </a:r>
            <a:r>
              <a:rPr lang="en-GB" sz="1400" dirty="0"/>
              <a:t> = 0.12 mm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Close packing on two apposing sides with a fill factor of 88% or better (53 mm width within a 60 mm envelope)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E461FE-B762-46A8-97D3-54F2C5F9F711}"/>
              </a:ext>
            </a:extLst>
          </p:cNvPr>
          <p:cNvSpPr txBox="1"/>
          <p:nvPr/>
        </p:nvSpPr>
        <p:spPr>
          <a:xfrm>
            <a:off x="161412" y="6006676"/>
            <a:ext cx="9686323" cy="938153"/>
          </a:xfrm>
          <a:prstGeom prst="rect">
            <a:avLst/>
          </a:prstGeom>
          <a:noFill/>
        </p:spPr>
        <p:txBody>
          <a:bodyPr wrap="square" lIns="426157" tIns="213080" rIns="426157" bIns="213080" rtlCol="0">
            <a:spAutoFit/>
          </a:bodyPr>
          <a:lstStyle/>
          <a:p>
            <a:pPr marL="978378" indent="-978378">
              <a:buFontTx/>
              <a:buAutoNum type="alphaLcParenBoth"/>
            </a:pPr>
            <a:r>
              <a:rPr lang="en-US" sz="1050" i="1" dirty="0"/>
              <a:t>Photek Ltd, St </a:t>
            </a:r>
            <a:r>
              <a:rPr lang="en-US" sz="1050" i="1" dirty="0" err="1"/>
              <a:t>Leonards</a:t>
            </a:r>
            <a:r>
              <a:rPr lang="en-US" sz="1050" i="1" dirty="0"/>
              <a:t> on Sea, East Sussex, UK.</a:t>
            </a:r>
            <a:endParaRPr lang="en-GB" sz="1050" i="1" dirty="0"/>
          </a:p>
          <a:p>
            <a:pPr marL="978378" indent="-978378">
              <a:buAutoNum type="alphaLcParenBoth"/>
            </a:pPr>
            <a:r>
              <a:rPr lang="en-GB" sz="1050" i="1" dirty="0"/>
              <a:t>U</a:t>
            </a:r>
            <a:r>
              <a:rPr lang="en-US" sz="1050" i="1" dirty="0" err="1"/>
              <a:t>niversity</a:t>
            </a:r>
            <a:r>
              <a:rPr lang="en-US" sz="1050" i="1" dirty="0"/>
              <a:t> of Leicester, Leicester, UK</a:t>
            </a:r>
          </a:p>
          <a:p>
            <a:r>
              <a:rPr lang="en-US" sz="1050" i="1" dirty="0"/>
              <a:t>*Presenting Author</a:t>
            </a:r>
          </a:p>
        </p:txBody>
      </p:sp>
      <p:pic>
        <p:nvPicPr>
          <p:cNvPr id="3" name="Picture 2" descr="A person standing in front of a building&#10;&#10;Description generated with very high confidence">
            <a:extLst>
              <a:ext uri="{FF2B5EF4-FFF2-40B4-BE49-F238E27FC236}">
                <a16:creationId xmlns:a16="http://schemas.microsoft.com/office/drawing/2014/main" id="{DAAF0A18-F483-4AAC-973D-3C355BCCD3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40" y="4599156"/>
            <a:ext cx="2171680" cy="162876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EADS October 201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5388</TotalTime>
  <Words>177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Symbol</vt:lpstr>
      <vt:lpstr>EADS October 2010</vt:lpstr>
      <vt:lpstr>The TORCH PMT, a close packing, long life MCP-PMT for Cherenkov applications with a novel high granularity multi-anode</vt:lpstr>
    </vt:vector>
  </TitlesOfParts>
  <Company>Photek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IanC</dc:creator>
  <cp:lastModifiedBy>James Milnes</cp:lastModifiedBy>
  <cp:revision>551</cp:revision>
  <cp:lastPrinted>2017-05-19T15:06:32Z</cp:lastPrinted>
  <dcterms:created xsi:type="dcterms:W3CDTF">2006-10-30T13:16:54Z</dcterms:created>
  <dcterms:modified xsi:type="dcterms:W3CDTF">2018-05-16T12:11:01Z</dcterms:modified>
</cp:coreProperties>
</file>