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1" autoAdjust="0"/>
    <p:restoredTop sz="94291" autoAdjust="0"/>
  </p:normalViewPr>
  <p:slideViewPr>
    <p:cSldViewPr snapToGrid="0">
      <p:cViewPr>
        <p:scale>
          <a:sx n="140" d="100"/>
          <a:sy n="140" d="100"/>
        </p:scale>
        <p:origin x="102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E5DD-92A9-4478-85D8-3029BADE098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93E5-59D6-4C56-857B-9B89662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7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E5DD-92A9-4478-85D8-3029BADE098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93E5-59D6-4C56-857B-9B89662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23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E5DD-92A9-4478-85D8-3029BADE098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93E5-59D6-4C56-857B-9B89662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60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E5DD-92A9-4478-85D8-3029BADE098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93E5-59D6-4C56-857B-9B89662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25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E5DD-92A9-4478-85D8-3029BADE098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93E5-59D6-4C56-857B-9B89662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58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E5DD-92A9-4478-85D8-3029BADE098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93E5-59D6-4C56-857B-9B89662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79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E5DD-92A9-4478-85D8-3029BADE098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93E5-59D6-4C56-857B-9B89662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67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E5DD-92A9-4478-85D8-3029BADE098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93E5-59D6-4C56-857B-9B89662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85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E5DD-92A9-4478-85D8-3029BADE098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93E5-59D6-4C56-857B-9B89662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38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E5DD-92A9-4478-85D8-3029BADE098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93E5-59D6-4C56-857B-9B89662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27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E5DD-92A9-4478-85D8-3029BADE098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93E5-59D6-4C56-857B-9B89662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79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E5DD-92A9-4478-85D8-3029BADE098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93E5-59D6-4C56-857B-9B89662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90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emf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1D847D1-7521-4C40-9E1B-88D4D09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" y="104092"/>
            <a:ext cx="8885583" cy="994172"/>
          </a:xfrm>
        </p:spPr>
        <p:txBody>
          <a:bodyPr>
            <a:noAutofit/>
          </a:bodyPr>
          <a:lstStyle/>
          <a:p>
            <a:r>
              <a:rPr lang="en-US" sz="2700" b="1" dirty="0"/>
              <a:t>High precision mapping of single-pixel Silicon Drift Detector for application in astrophysics and advanced light source</a:t>
            </a:r>
            <a:endParaRPr lang="it-IT" sz="2700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AC4A34B-2109-444A-87C8-5F5A34742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8" y="1098503"/>
            <a:ext cx="6456147" cy="12775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800" i="1" u="sng" dirty="0"/>
              <a:t>D. Cirrincione</a:t>
            </a:r>
            <a:r>
              <a:rPr lang="en-GB" sz="4800" i="1" baseline="30000" dirty="0"/>
              <a:t>1,2</a:t>
            </a:r>
            <a:r>
              <a:rPr lang="it-IT" sz="4800" i="1" dirty="0"/>
              <a:t>, M. Ahangarianabhari</a:t>
            </a:r>
            <a:r>
              <a:rPr lang="it-IT" sz="4800" i="1" baseline="30000" dirty="0"/>
              <a:t>3,4</a:t>
            </a:r>
            <a:r>
              <a:rPr lang="it-IT" sz="4800" i="1" dirty="0"/>
              <a:t>, F. Ambrosino</a:t>
            </a:r>
            <a:r>
              <a:rPr lang="it-IT" sz="4800" i="1" baseline="30000" dirty="0"/>
              <a:t>5</a:t>
            </a:r>
            <a:r>
              <a:rPr lang="it-IT" sz="4800" i="1" dirty="0"/>
              <a:t>, I. Bajnati</a:t>
            </a:r>
            <a:r>
              <a:rPr lang="it-IT" sz="4800" i="1" baseline="30000" dirty="0"/>
              <a:t>6,5</a:t>
            </a:r>
            <a:r>
              <a:rPr lang="it-IT" sz="4800" i="1" dirty="0"/>
              <a:t>, P. Bellutti</a:t>
            </a:r>
            <a:r>
              <a:rPr lang="it-IT" sz="4800" i="1" baseline="30000" dirty="0"/>
              <a:t>7,8</a:t>
            </a:r>
            <a:r>
              <a:rPr lang="it-IT" sz="4800" i="1" dirty="0"/>
              <a:t>, G. Bertuccio</a:t>
            </a:r>
            <a:r>
              <a:rPr lang="it-IT" sz="4800" i="1" baseline="30000" dirty="0"/>
              <a:t>3,4</a:t>
            </a:r>
            <a:r>
              <a:rPr lang="it-IT" sz="4800" i="1" dirty="0"/>
              <a:t>, G. Borghi</a:t>
            </a:r>
            <a:r>
              <a:rPr lang="it-IT" sz="4800" i="1" baseline="30000" dirty="0"/>
              <a:t>7,8</a:t>
            </a:r>
            <a:r>
              <a:rPr lang="it-IT" sz="4800" i="1" dirty="0"/>
              <a:t>, J. Bufon</a:t>
            </a:r>
            <a:r>
              <a:rPr lang="it-IT" sz="4800" i="1" baseline="30000" dirty="0"/>
              <a:t>9,1</a:t>
            </a:r>
            <a:r>
              <a:rPr lang="it-IT" sz="4800" i="1" dirty="0"/>
              <a:t>, G. Cautero</a:t>
            </a:r>
            <a:r>
              <a:rPr lang="it-IT" sz="4800" i="1" baseline="30000" dirty="0"/>
              <a:t>9,1</a:t>
            </a:r>
            <a:r>
              <a:rPr lang="it-IT" sz="4800" i="1" dirty="0"/>
              <a:t>, F. Ceraudo</a:t>
            </a:r>
            <a:r>
              <a:rPr lang="it-IT" sz="4800" i="1" baseline="30000" dirty="0"/>
              <a:t>6,5</a:t>
            </a:r>
            <a:r>
              <a:rPr lang="it-IT" sz="4800" i="1" dirty="0"/>
              <a:t>, Y. Evangelista</a:t>
            </a:r>
            <a:r>
              <a:rPr lang="it-IT" sz="4800" i="1" baseline="30000" dirty="0"/>
              <a:t>5,10</a:t>
            </a:r>
            <a:r>
              <a:rPr lang="it-IT" sz="4800" i="1" dirty="0"/>
              <a:t>, S. Fabiani</a:t>
            </a:r>
            <a:r>
              <a:rPr lang="it-IT" sz="4800" i="1" baseline="30000" dirty="0"/>
              <a:t>5,10</a:t>
            </a:r>
            <a:r>
              <a:rPr lang="it-IT" sz="4800" i="1" dirty="0"/>
              <a:t>, M. Feroci</a:t>
            </a:r>
            <a:r>
              <a:rPr lang="it-IT" sz="4800" i="1" baseline="30000" dirty="0"/>
              <a:t>5,10</a:t>
            </a:r>
            <a:r>
              <a:rPr lang="it-IT" sz="4800" i="1" dirty="0"/>
              <a:t>, F. Ficorella</a:t>
            </a:r>
            <a:r>
              <a:rPr lang="it-IT" sz="4800" i="1" baseline="30000" dirty="0"/>
              <a:t>7,8</a:t>
            </a:r>
            <a:r>
              <a:rPr lang="it-IT" sz="4800" i="1" dirty="0"/>
              <a:t>, M. Gandola</a:t>
            </a:r>
            <a:r>
              <a:rPr lang="it-IT" sz="4800" i="1" baseline="30000" dirty="0"/>
              <a:t>3,4</a:t>
            </a:r>
            <a:r>
              <a:rPr lang="it-IT" sz="4800" i="1" dirty="0"/>
              <a:t>, F. Mele</a:t>
            </a:r>
            <a:r>
              <a:rPr lang="it-IT" sz="4800" i="1" baseline="30000" dirty="0"/>
              <a:t>3,4</a:t>
            </a:r>
            <a:r>
              <a:rPr lang="it-IT" sz="4800" i="1" dirty="0"/>
              <a:t>, G. Orzan</a:t>
            </a:r>
            <a:r>
              <a:rPr lang="it-IT" sz="4800" i="1" baseline="30000" dirty="0"/>
              <a:t>1</a:t>
            </a:r>
            <a:r>
              <a:rPr lang="it-IT" sz="4800" i="1" dirty="0"/>
              <a:t>, A. Picciotto</a:t>
            </a:r>
            <a:r>
              <a:rPr lang="it-IT" sz="4800" i="1" baseline="30000" dirty="0"/>
              <a:t>7,8</a:t>
            </a:r>
            <a:r>
              <a:rPr lang="it-IT" sz="4800" i="1" dirty="0"/>
              <a:t>, M. Sammartini</a:t>
            </a:r>
            <a:r>
              <a:rPr lang="it-IT" sz="4800" i="1" baseline="30000" dirty="0"/>
              <a:t>3,4</a:t>
            </a:r>
            <a:r>
              <a:rPr lang="it-IT" sz="4800" i="1" dirty="0"/>
              <a:t>,</a:t>
            </a:r>
            <a:r>
              <a:rPr lang="it-IT" sz="4800" dirty="0"/>
              <a:t> A. </a:t>
            </a:r>
            <a:r>
              <a:rPr lang="it-IT" sz="4800" i="1" dirty="0"/>
              <a:t>Rachevski</a:t>
            </a:r>
            <a:r>
              <a:rPr lang="it-IT" sz="4800" i="1" baseline="30000" dirty="0"/>
              <a:t>1</a:t>
            </a:r>
            <a:r>
              <a:rPr lang="it-IT" sz="4800" i="1" dirty="0"/>
              <a:t>, I. Rashevskaya</a:t>
            </a:r>
            <a:r>
              <a:rPr lang="it-IT" sz="4800" i="1" baseline="30000" dirty="0"/>
              <a:t>8</a:t>
            </a:r>
            <a:r>
              <a:rPr lang="it-IT" sz="4800" i="1" dirty="0"/>
              <a:t>, S. Schillani</a:t>
            </a:r>
            <a:r>
              <a:rPr lang="it-IT" sz="4800" i="1" baseline="30000" dirty="0"/>
              <a:t>9,1</a:t>
            </a:r>
            <a:r>
              <a:rPr lang="it-IT" sz="4800" i="1" dirty="0"/>
              <a:t>, G. Zampa</a:t>
            </a:r>
            <a:r>
              <a:rPr lang="it-IT" sz="4800" i="1" baseline="30000" dirty="0"/>
              <a:t>1</a:t>
            </a:r>
            <a:r>
              <a:rPr lang="it-IT" sz="4800" i="1" dirty="0"/>
              <a:t>, N. Zampa</a:t>
            </a:r>
            <a:r>
              <a:rPr lang="it-IT" sz="4800" i="1" baseline="30000" dirty="0"/>
              <a:t>1</a:t>
            </a:r>
            <a:r>
              <a:rPr lang="it-IT" sz="4800" i="1" dirty="0"/>
              <a:t>, N. Zorzi</a:t>
            </a:r>
            <a:r>
              <a:rPr lang="it-IT" sz="4800" i="1" baseline="30000" dirty="0"/>
              <a:t>7,8</a:t>
            </a:r>
            <a:r>
              <a:rPr lang="it-IT" sz="4800" i="1" dirty="0"/>
              <a:t> and A. Vacchi</a:t>
            </a:r>
            <a:r>
              <a:rPr lang="it-IT" sz="4800" i="1" baseline="30000" dirty="0"/>
              <a:t>1,2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600" i="1" baseline="30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600" i="1" dirty="0"/>
              <a:t>1 INFN Trieste – 2 Dipartimento di Matematica ed Informatica, Università di Udine </a:t>
            </a:r>
            <a:r>
              <a:rPr lang="it-IT" sz="3600" dirty="0"/>
              <a:t>– 3 </a:t>
            </a:r>
            <a:r>
              <a:rPr lang="it-IT" sz="3600" i="1" dirty="0"/>
              <a:t>Politecnico di Milano – 4 INFN Milano – 5 INAF-IAPS, Roma – 6 CEA </a:t>
            </a:r>
            <a:r>
              <a:rPr lang="it-IT" sz="3600" i="1" dirty="0" err="1"/>
              <a:t>Saclay</a:t>
            </a:r>
            <a:r>
              <a:rPr lang="it-IT" sz="3600" i="1" dirty="0"/>
              <a:t>, Paris – 7 Fondazione Bruno Kessler, Trento – 8 TIFPA – INFN Trento – 9 Elettra-Sincrotrone Trieste – 10 INFN Roma Tor Vergata</a:t>
            </a:r>
            <a:endParaRPr lang="it-IT" sz="3600" i="1" baseline="30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2CD706-637D-44FB-9055-3F0C325D0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12" y="1130162"/>
            <a:ext cx="971550" cy="124129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54" name="Gruppo 53">
            <a:extLst>
              <a:ext uri="{FF2B5EF4-FFF2-40B4-BE49-F238E27FC236}">
                <a16:creationId xmlns:a16="http://schemas.microsoft.com/office/drawing/2014/main" id="{DCB2A5AE-2983-4594-9B62-9CB67D67E0C3}"/>
              </a:ext>
            </a:extLst>
          </p:cNvPr>
          <p:cNvGrpSpPr/>
          <p:nvPr/>
        </p:nvGrpSpPr>
        <p:grpSpPr>
          <a:xfrm>
            <a:off x="6648451" y="1130162"/>
            <a:ext cx="1331696" cy="1256687"/>
            <a:chOff x="6648451" y="1151428"/>
            <a:chExt cx="1331696" cy="1256687"/>
          </a:xfrm>
        </p:grpSpPr>
        <p:pic>
          <p:nvPicPr>
            <p:cNvPr id="11" name="Picture 2" descr="http://redsox.iasfbo.inaf.it/redsox/wp-content/uploads/2013/12/logo_hr.png">
              <a:extLst>
                <a:ext uri="{FF2B5EF4-FFF2-40B4-BE49-F238E27FC236}">
                  <a16:creationId xmlns:a16="http://schemas.microsoft.com/office/drawing/2014/main" id="{2334AF83-E1C4-44E6-BD5F-D1B292D05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823" y="1151428"/>
              <a:ext cx="1080000" cy="552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F9B3D9F-C30C-4ABD-8EE5-0EBB42526A0B}"/>
                </a:ext>
              </a:extLst>
            </p:cNvPr>
            <p:cNvSpPr txBox="1"/>
            <p:nvPr/>
          </p:nvSpPr>
          <p:spPr>
            <a:xfrm>
              <a:off x="6648451" y="1746395"/>
              <a:ext cx="133169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/>
                <a:t>ReDSoX</a:t>
              </a:r>
              <a:r>
                <a:rPr lang="it-IT" sz="1200" dirty="0"/>
                <a:t> </a:t>
              </a:r>
              <a:r>
                <a:rPr lang="it-IT" sz="1200" dirty="0" err="1"/>
                <a:t>collaboration</a:t>
              </a:r>
              <a:r>
                <a:rPr lang="it-IT" sz="1200" dirty="0"/>
                <a:t> </a:t>
              </a:r>
            </a:p>
            <a:p>
              <a:endParaRPr lang="it-IT" sz="500" dirty="0"/>
            </a:p>
            <a:p>
              <a:pPr algn="ctr"/>
              <a:r>
                <a:rPr lang="it-IT" sz="800" dirty="0"/>
                <a:t>https://web.infn.it/redsox2</a:t>
              </a:r>
            </a:p>
          </p:txBody>
        </p:sp>
      </p:grpSp>
      <p:pic>
        <p:nvPicPr>
          <p:cNvPr id="53" name="Immagine 52">
            <a:extLst>
              <a:ext uri="{FF2B5EF4-FFF2-40B4-BE49-F238E27FC236}">
                <a16:creationId xmlns:a16="http://schemas.microsoft.com/office/drawing/2014/main" id="{0824E161-A049-4752-B31E-8E9C9AD5B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33" y="4343258"/>
            <a:ext cx="2880000" cy="2474638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03DC7351-2F8C-4800-B7F7-B91B32409BC3}"/>
              </a:ext>
            </a:extLst>
          </p:cNvPr>
          <p:cNvGrpSpPr/>
          <p:nvPr/>
        </p:nvGrpSpPr>
        <p:grpSpPr>
          <a:xfrm>
            <a:off x="129208" y="2462556"/>
            <a:ext cx="8885584" cy="4279105"/>
            <a:chOff x="129208" y="2462556"/>
            <a:chExt cx="8885584" cy="4279105"/>
          </a:xfrm>
        </p:grpSpPr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56AE14CB-E123-4C5A-A52D-19A7B04384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81020" y="4739354"/>
              <a:ext cx="3233771" cy="1980000"/>
              <a:chOff x="864813" y="2350080"/>
              <a:chExt cx="6878207" cy="4211445"/>
            </a:xfrm>
          </p:grpSpPr>
          <p:pic>
            <p:nvPicPr>
              <p:cNvPr id="56" name="Segnaposto contenuto 13">
                <a:extLst>
                  <a:ext uri="{FF2B5EF4-FFF2-40B4-BE49-F238E27FC236}">
                    <a16:creationId xmlns:a16="http://schemas.microsoft.com/office/drawing/2014/main" id="{2218090B-86BF-4B3E-9B13-C5B93516A6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7232"/>
              <a:stretch/>
            </p:blipFill>
            <p:spPr>
              <a:xfrm>
                <a:off x="864813" y="2601525"/>
                <a:ext cx="6878207" cy="3960000"/>
              </a:xfrm>
              <a:prstGeom prst="rect">
                <a:avLst/>
              </a:prstGeom>
            </p:spPr>
          </p:pic>
          <p:grpSp>
            <p:nvGrpSpPr>
              <p:cNvPr id="57" name="Gruppo 56">
                <a:extLst>
                  <a:ext uri="{FF2B5EF4-FFF2-40B4-BE49-F238E27FC236}">
                    <a16:creationId xmlns:a16="http://schemas.microsoft.com/office/drawing/2014/main" id="{5E2725D8-C7BE-4B9F-8CFC-CC5F2AFFA3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65760" y="2350080"/>
                <a:ext cx="3960000" cy="3837658"/>
                <a:chOff x="6137901" y="1340198"/>
                <a:chExt cx="2228859" cy="2160000"/>
              </a:xfrm>
            </p:grpSpPr>
            <p:pic>
              <p:nvPicPr>
                <p:cNvPr id="62" name="Immagine 61" descr="Immagine che contiene cielo&#10;&#10;Descrizione generata con affidabilità elevata">
                  <a:extLst>
                    <a:ext uri="{FF2B5EF4-FFF2-40B4-BE49-F238E27FC236}">
                      <a16:creationId xmlns:a16="http://schemas.microsoft.com/office/drawing/2014/main" id="{E4B62777-167A-4C7E-8F8C-C84C0F269B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30" t="9563" r="7441" b="10168"/>
                <a:stretch/>
              </p:blipFill>
              <p:spPr>
                <a:xfrm>
                  <a:off x="6137901" y="1340198"/>
                  <a:ext cx="2228859" cy="2160000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3" name="Ovale 62">
                  <a:extLst>
                    <a:ext uri="{FF2B5EF4-FFF2-40B4-BE49-F238E27FC236}">
                      <a16:creationId xmlns:a16="http://schemas.microsoft.com/office/drawing/2014/main" id="{8FDF8683-0999-46CB-A8BD-199D108EF1FC}"/>
                    </a:ext>
                  </a:extLst>
                </p:cNvPr>
                <p:cNvSpPr/>
                <p:nvPr/>
              </p:nvSpPr>
              <p:spPr>
                <a:xfrm>
                  <a:off x="6412927" y="3190852"/>
                  <a:ext cx="45719" cy="46104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" name="Ovale 63">
                  <a:extLst>
                    <a:ext uri="{FF2B5EF4-FFF2-40B4-BE49-F238E27FC236}">
                      <a16:creationId xmlns:a16="http://schemas.microsoft.com/office/drawing/2014/main" id="{1D4B73BB-A655-49E0-8014-611FEE6DD273}"/>
                    </a:ext>
                  </a:extLst>
                </p:cNvPr>
                <p:cNvSpPr/>
                <p:nvPr/>
              </p:nvSpPr>
              <p:spPr>
                <a:xfrm>
                  <a:off x="6474014" y="3133805"/>
                  <a:ext cx="45719" cy="46104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5" name="Ovale 64">
                  <a:extLst>
                    <a:ext uri="{FF2B5EF4-FFF2-40B4-BE49-F238E27FC236}">
                      <a16:creationId xmlns:a16="http://schemas.microsoft.com/office/drawing/2014/main" id="{B49FBA75-31B2-4FFC-B0A1-B5B1EA5CDD48}"/>
                    </a:ext>
                  </a:extLst>
                </p:cNvPr>
                <p:cNvSpPr/>
                <p:nvPr/>
              </p:nvSpPr>
              <p:spPr>
                <a:xfrm>
                  <a:off x="6602424" y="3016741"/>
                  <a:ext cx="45719" cy="4610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pic>
            <p:nvPicPr>
              <p:cNvPr id="58" name="Image 120" descr="C:\Users\ilham\Desktop\map\20170713_map\20170713_map,fwhm_dots.png">
                <a:extLst>
                  <a:ext uri="{FF2B5EF4-FFF2-40B4-BE49-F238E27FC236}">
                    <a16:creationId xmlns:a16="http://schemas.microsoft.com/office/drawing/2014/main" id="{1BF72C17-D404-401C-8895-F8469E8AA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8622" y="2429249"/>
                <a:ext cx="2769235" cy="2339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" name="Ovale 58">
                <a:extLst>
                  <a:ext uri="{FF2B5EF4-FFF2-40B4-BE49-F238E27FC236}">
                    <a16:creationId xmlns:a16="http://schemas.microsoft.com/office/drawing/2014/main" id="{E8B93E74-745B-4C9B-91AB-15EF3BF38F01}"/>
                  </a:ext>
                </a:extLst>
              </p:cNvPr>
              <p:cNvSpPr/>
              <p:nvPr/>
            </p:nvSpPr>
            <p:spPr>
              <a:xfrm>
                <a:off x="3569383" y="4109585"/>
                <a:ext cx="45719" cy="4946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Ovale 59">
                <a:extLst>
                  <a:ext uri="{FF2B5EF4-FFF2-40B4-BE49-F238E27FC236}">
                    <a16:creationId xmlns:a16="http://schemas.microsoft.com/office/drawing/2014/main" id="{E590D3AC-E510-440F-918A-889EA59A75CF}"/>
                  </a:ext>
                </a:extLst>
              </p:cNvPr>
              <p:cNvSpPr/>
              <p:nvPr/>
            </p:nvSpPr>
            <p:spPr>
              <a:xfrm>
                <a:off x="3448945" y="4217741"/>
                <a:ext cx="45719" cy="49462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Ovale 60">
                <a:extLst>
                  <a:ext uri="{FF2B5EF4-FFF2-40B4-BE49-F238E27FC236}">
                    <a16:creationId xmlns:a16="http://schemas.microsoft.com/office/drawing/2014/main" id="{416C6CE6-120B-4B22-AF6B-6FBABF5C0CFA}"/>
                  </a:ext>
                </a:extLst>
              </p:cNvPr>
              <p:cNvSpPr/>
              <p:nvPr/>
            </p:nvSpPr>
            <p:spPr>
              <a:xfrm>
                <a:off x="3380121" y="4289027"/>
                <a:ext cx="45719" cy="4946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67" name="Segnaposto contenuto 5" descr="Immagine che contiene cielo&#10;&#10;Descrizione generata con affidabilità elevata">
              <a:extLst>
                <a:ext uri="{FF2B5EF4-FFF2-40B4-BE49-F238E27FC236}">
                  <a16:creationId xmlns:a16="http://schemas.microsoft.com/office/drawing/2014/main" id="{BCB9E885-A873-4F82-8802-54B4D4F793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0" t="9563" r="7441" b="10168"/>
            <a:stretch/>
          </p:blipFill>
          <p:spPr>
            <a:xfrm>
              <a:off x="5019906" y="2620874"/>
              <a:ext cx="1485925" cy="1440000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68" name="Segnaposto contenuto 8">
              <a:extLst>
                <a:ext uri="{FF2B5EF4-FFF2-40B4-BE49-F238E27FC236}">
                  <a16:creationId xmlns:a16="http://schemas.microsoft.com/office/drawing/2014/main" id="{41C927F8-0305-4B94-AB59-28CE6B5654E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42737684"/>
                </p:ext>
              </p:extLst>
            </p:nvPr>
          </p:nvGraphicFramePr>
          <p:xfrm>
            <a:off x="6622014" y="2583477"/>
            <a:ext cx="2293062" cy="1573992"/>
          </p:xfrm>
          <a:graphic>
            <a:graphicData uri="http://schemas.openxmlformats.org/drawingml/2006/table">
              <a:tbl>
                <a:tblPr firstRow="1" bandRow="1">
                  <a:tableStyleId>{7DF18680-E054-41AD-8BC1-D1AEF772440D}</a:tableStyleId>
                </a:tblPr>
                <a:tblGrid>
                  <a:gridCol w="806744">
                    <a:extLst>
                      <a:ext uri="{9D8B030D-6E8A-4147-A177-3AD203B41FA5}">
                        <a16:colId xmlns:a16="http://schemas.microsoft.com/office/drawing/2014/main" val="3964318490"/>
                      </a:ext>
                    </a:extLst>
                  </a:gridCol>
                  <a:gridCol w="688679">
                    <a:extLst>
                      <a:ext uri="{9D8B030D-6E8A-4147-A177-3AD203B41FA5}">
                        <a16:colId xmlns:a16="http://schemas.microsoft.com/office/drawing/2014/main" val="3751389470"/>
                      </a:ext>
                    </a:extLst>
                  </a:gridCol>
                  <a:gridCol w="797639">
                    <a:extLst>
                      <a:ext uri="{9D8B030D-6E8A-4147-A177-3AD203B41FA5}">
                        <a16:colId xmlns:a16="http://schemas.microsoft.com/office/drawing/2014/main" val="4224600146"/>
                      </a:ext>
                    </a:extLst>
                  </a:gridCol>
                </a:tblGrid>
                <a:tr h="47379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kern="1200" dirty="0">
                            <a:solidFill>
                              <a:schemeClr val="tx1"/>
                            </a:solidFill>
                          </a:rPr>
                          <a:t>Outer ring voltage (V</a:t>
                        </a:r>
                        <a:r>
                          <a:rPr lang="en-US" sz="1000" kern="1200" baseline="-25000" dirty="0">
                            <a:solidFill>
                              <a:schemeClr val="tx1"/>
                            </a:solidFill>
                          </a:rPr>
                          <a:t>OR</a:t>
                        </a:r>
                        <a:r>
                          <a:rPr lang="en-US" sz="1000" kern="1200" dirty="0">
                            <a:solidFill>
                              <a:schemeClr val="tx1"/>
                            </a:solidFill>
                          </a:rPr>
                          <a:t>)</a:t>
                        </a:r>
                        <a:endParaRPr lang="it-IT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it-IT" sz="1000" dirty="0">
                            <a:solidFill>
                              <a:schemeClr val="tx1"/>
                            </a:solidFill>
                          </a:rPr>
                          <a:t>Windows </a:t>
                        </a:r>
                        <a:r>
                          <a:rPr lang="it-IT" sz="1000" dirty="0" err="1">
                            <a:solidFill>
                              <a:schemeClr val="tx1"/>
                            </a:solidFill>
                          </a:rPr>
                          <a:t>voltage</a:t>
                        </a:r>
                        <a:r>
                          <a:rPr lang="it-IT" sz="1000" dirty="0">
                            <a:solidFill>
                              <a:schemeClr val="tx1"/>
                            </a:solidFill>
                          </a:rPr>
                          <a:t> (V</a:t>
                        </a:r>
                        <a:r>
                          <a:rPr lang="it-IT" sz="1000" baseline="-25000" dirty="0">
                            <a:solidFill>
                              <a:schemeClr val="tx1"/>
                            </a:solidFill>
                          </a:rPr>
                          <a:t>WIN</a:t>
                        </a:r>
                        <a:r>
                          <a:rPr lang="it-IT" sz="1000" dirty="0">
                            <a:solidFill>
                              <a:schemeClr val="tx1"/>
                            </a:solidFill>
                          </a:rPr>
                          <a:t>)</a:t>
                        </a:r>
                      </a:p>
                    </a:txBody>
                    <a:tcPr anchor="ctr"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000" kern="1200" dirty="0">
                            <a:solidFill>
                              <a:schemeClr val="tx1"/>
                            </a:solidFill>
                          </a:rPr>
                          <a:t>Inner ring voltage </a:t>
                        </a:r>
                        <a:r>
                          <a:rPr lang="it-IT" sz="1000" dirty="0">
                            <a:solidFill>
                              <a:schemeClr val="tx1"/>
                            </a:solidFill>
                          </a:rPr>
                          <a:t>(V</a:t>
                        </a:r>
                        <a:r>
                          <a:rPr lang="it-IT" sz="1000" baseline="-25000" dirty="0">
                            <a:solidFill>
                              <a:schemeClr val="tx1"/>
                            </a:solidFill>
                          </a:rPr>
                          <a:t>IR</a:t>
                        </a:r>
                        <a:r>
                          <a:rPr lang="it-IT" sz="1000" dirty="0">
                            <a:solidFill>
                              <a:schemeClr val="tx1"/>
                            </a:solidFill>
                          </a:rPr>
                          <a:t>)</a:t>
                        </a:r>
                      </a:p>
                    </a:txBody>
                    <a:tcPr anchor="ctr"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:a16="http://schemas.microsoft.com/office/drawing/2014/main" val="3243614900"/>
                    </a:ext>
                  </a:extLst>
                </a:tr>
                <a:tr h="256338">
                  <a:tc>
                    <a:txBody>
                      <a:bodyPr/>
                      <a:lstStyle/>
                      <a:p>
                        <a:pPr algn="ctr"/>
                        <a:r>
                          <a:rPr lang="it-IT" sz="1000" dirty="0"/>
                          <a:t>-144,6 V</a:t>
                        </a: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it-IT" sz="1000" dirty="0"/>
                          <a:t>-85,10 V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it-IT" sz="1000" dirty="0"/>
                          <a:t>-23,8 V</a:t>
                        </a:r>
                      </a:p>
                    </a:txBody>
                    <a:tcPr anchor="ctr"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</a:tcPr>
                  </a:tc>
                  <a:extLst>
                    <a:ext uri="{0D108BD9-81ED-4DB2-BD59-A6C34878D82A}">
                      <a16:rowId xmlns:a16="http://schemas.microsoft.com/office/drawing/2014/main" val="593404040"/>
                    </a:ext>
                  </a:extLst>
                </a:tr>
                <a:tr h="256338">
                  <a:tc>
                    <a:txBody>
                      <a:bodyPr/>
                      <a:lstStyle/>
                      <a:p>
                        <a:pPr algn="ctr"/>
                        <a:r>
                          <a:rPr lang="it-IT" sz="1000" dirty="0"/>
                          <a:t>-124,4 V</a:t>
                        </a: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it-IT" sz="1000" dirty="0"/>
                          <a:t>-80,66 V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it-IT" sz="1000" dirty="0"/>
                          <a:t>-21,13 V</a:t>
                        </a:r>
                      </a:p>
                    </a:txBody>
                    <a:tcPr anchor="ctr"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</a:tcPr>
                  </a:tc>
                  <a:extLst>
                    <a:ext uri="{0D108BD9-81ED-4DB2-BD59-A6C34878D82A}">
                      <a16:rowId xmlns:a16="http://schemas.microsoft.com/office/drawing/2014/main" val="1550379251"/>
                    </a:ext>
                  </a:extLst>
                </a:tr>
                <a:tr h="256338">
                  <a:tc>
                    <a:txBody>
                      <a:bodyPr/>
                      <a:lstStyle/>
                      <a:p>
                        <a:pPr algn="ctr"/>
                        <a:r>
                          <a:rPr lang="it-IT" sz="1000" dirty="0"/>
                          <a:t>-104,06 V</a:t>
                        </a: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it-IT" sz="1000" dirty="0"/>
                          <a:t>-80,85 V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it-IT" sz="1000" dirty="0"/>
                          <a:t>-19,81 V</a:t>
                        </a:r>
                      </a:p>
                    </a:txBody>
                    <a:tcPr anchor="ctr"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</a:tcPr>
                  </a:tc>
                  <a:extLst>
                    <a:ext uri="{0D108BD9-81ED-4DB2-BD59-A6C34878D82A}">
                      <a16:rowId xmlns:a16="http://schemas.microsoft.com/office/drawing/2014/main" val="2754787967"/>
                    </a:ext>
                  </a:extLst>
                </a:tr>
                <a:tr h="256338">
                  <a:tc>
                    <a:txBody>
                      <a:bodyPr/>
                      <a:lstStyle/>
                      <a:p>
                        <a:pPr algn="ctr"/>
                        <a:r>
                          <a:rPr lang="it-IT" sz="1000" dirty="0"/>
                          <a:t>-84,1 V</a:t>
                        </a: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it-IT" sz="1000" dirty="0"/>
                          <a:t>-80,97 V</a:t>
                        </a:r>
                      </a:p>
                    </a:txBody>
                    <a:tcPr anchor="ctr"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it-IT" sz="1000" dirty="0"/>
                          <a:t>-18,59 V</a:t>
                        </a:r>
                      </a:p>
                    </a:txBody>
                    <a:tcPr anchor="ctr"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703637201"/>
                    </a:ext>
                  </a:extLst>
                </a:tr>
              </a:tbl>
            </a:graphicData>
          </a:graphic>
        </p:graphicFrame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0BAC7F94-F92F-48CB-8CD7-C3346C46B5CF}"/>
                </a:ext>
              </a:extLst>
            </p:cNvPr>
            <p:cNvSpPr/>
            <p:nvPr/>
          </p:nvSpPr>
          <p:spPr>
            <a:xfrm>
              <a:off x="4890977" y="2473344"/>
              <a:ext cx="4123814" cy="178341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255C9BB0-0059-4AE5-9051-2D22E8C1ABA9}"/>
                </a:ext>
              </a:extLst>
            </p:cNvPr>
            <p:cNvSpPr/>
            <p:nvPr/>
          </p:nvSpPr>
          <p:spPr>
            <a:xfrm>
              <a:off x="129208" y="2462711"/>
              <a:ext cx="2700000" cy="42789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AC7E65B5-7EF3-4C65-899B-316FE474CF6E}"/>
                </a:ext>
              </a:extLst>
            </p:cNvPr>
            <p:cNvSpPr/>
            <p:nvPr/>
          </p:nvSpPr>
          <p:spPr>
            <a:xfrm>
              <a:off x="2925534" y="4343258"/>
              <a:ext cx="6089258" cy="239840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6" name="Segnaposto contenuto 66">
              <a:extLst>
                <a:ext uri="{FF2B5EF4-FFF2-40B4-BE49-F238E27FC236}">
                  <a16:creationId xmlns:a16="http://schemas.microsoft.com/office/drawing/2014/main" id="{8B227716-14CE-40FD-A6CA-99553E4F6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4245" r="12636"/>
            <a:stretch/>
          </p:blipFill>
          <p:spPr>
            <a:xfrm>
              <a:off x="149737" y="4570302"/>
              <a:ext cx="2664001" cy="2048424"/>
            </a:xfrm>
            <a:prstGeom prst="rect">
              <a:avLst/>
            </a:prstGeom>
          </p:spPr>
        </p:pic>
        <p:sp>
          <p:nvSpPr>
            <p:cNvPr id="73" name="Callout: linea 72">
              <a:extLst>
                <a:ext uri="{FF2B5EF4-FFF2-40B4-BE49-F238E27FC236}">
                  <a16:creationId xmlns:a16="http://schemas.microsoft.com/office/drawing/2014/main" id="{292A358A-502A-4EE7-A961-2DBA2810F657}"/>
                </a:ext>
              </a:extLst>
            </p:cNvPr>
            <p:cNvSpPr/>
            <p:nvPr/>
          </p:nvSpPr>
          <p:spPr>
            <a:xfrm>
              <a:off x="2925421" y="2462556"/>
              <a:ext cx="1865728" cy="362531"/>
            </a:xfrm>
            <a:prstGeom prst="borderCallout1">
              <a:avLst>
                <a:gd name="adj1" fmla="val 10868"/>
                <a:gd name="adj2" fmla="val -136"/>
                <a:gd name="adj3" fmla="val 47425"/>
                <a:gd name="adj4" fmla="val -4999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SDD </a:t>
              </a:r>
              <a:r>
                <a:rPr lang="en-GB" sz="1200" dirty="0">
                  <a:solidFill>
                    <a:schemeClr val="tx1"/>
                  </a:solidFill>
                </a:rPr>
                <a:t>with 3x3 mm</a:t>
              </a:r>
              <a:r>
                <a:rPr lang="en-GB" sz="1200" baseline="30000" dirty="0">
                  <a:solidFill>
                    <a:schemeClr val="tx1"/>
                  </a:solidFill>
                </a:rPr>
                <a:t>2</a:t>
              </a:r>
              <a:r>
                <a:rPr lang="en-GB" sz="1200" dirty="0">
                  <a:solidFill>
                    <a:schemeClr val="tx1"/>
                  </a:solidFill>
                </a:rPr>
                <a:t> sensitive area</a:t>
              </a:r>
            </a:p>
          </p:txBody>
        </p:sp>
        <p:sp>
          <p:nvSpPr>
            <p:cNvPr id="74" name="Callout: linea 73">
              <a:extLst>
                <a:ext uri="{FF2B5EF4-FFF2-40B4-BE49-F238E27FC236}">
                  <a16:creationId xmlns:a16="http://schemas.microsoft.com/office/drawing/2014/main" id="{6EDDAC15-9A93-4719-BE77-BDC15192617F}"/>
                </a:ext>
              </a:extLst>
            </p:cNvPr>
            <p:cNvSpPr/>
            <p:nvPr/>
          </p:nvSpPr>
          <p:spPr>
            <a:xfrm>
              <a:off x="2925534" y="2873482"/>
              <a:ext cx="1865728" cy="586381"/>
            </a:xfrm>
            <a:prstGeom prst="borderCallout1">
              <a:avLst>
                <a:gd name="adj1" fmla="val 28256"/>
                <a:gd name="adj2" fmla="val 100253"/>
                <a:gd name="adj3" fmla="val 58053"/>
                <a:gd name="adj4" fmla="val 105272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Point-by-point mapping tests in different positions and bias condition</a:t>
              </a:r>
            </a:p>
          </p:txBody>
        </p:sp>
        <p:sp>
          <p:nvSpPr>
            <p:cNvPr id="75" name="Callout: linea 74">
              <a:extLst>
                <a:ext uri="{FF2B5EF4-FFF2-40B4-BE49-F238E27FC236}">
                  <a16:creationId xmlns:a16="http://schemas.microsoft.com/office/drawing/2014/main" id="{70C888D3-F677-425F-A43F-8A9E8CD57288}"/>
                </a:ext>
              </a:extLst>
            </p:cNvPr>
            <p:cNvSpPr/>
            <p:nvPr/>
          </p:nvSpPr>
          <p:spPr>
            <a:xfrm>
              <a:off x="2925533" y="3508223"/>
              <a:ext cx="1865729" cy="758800"/>
            </a:xfrm>
            <a:prstGeom prst="borderCallout1">
              <a:avLst>
                <a:gd name="adj1" fmla="val 100314"/>
                <a:gd name="adj2" fmla="val 60761"/>
                <a:gd name="adj3" fmla="val 109894"/>
                <a:gd name="adj4" fmla="val 73399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Analysis of complete charge collection to optimize new design of detectors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B8D94023-E35C-414F-A68A-C51B93D910B4}"/>
                </a:ext>
              </a:extLst>
            </p:cNvPr>
            <p:cNvCxnSpPr>
              <a:cxnSpLocks/>
            </p:cNvCxnSpPr>
            <p:nvPr/>
          </p:nvCxnSpPr>
          <p:spPr>
            <a:xfrm>
              <a:off x="303765" y="4512717"/>
              <a:ext cx="238473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350F5361-519F-4508-8423-EE9971F9A78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2690" r="2405" b="5650"/>
          <a:stretch/>
        </p:blipFill>
        <p:spPr>
          <a:xfrm>
            <a:off x="200130" y="2533739"/>
            <a:ext cx="2592000" cy="192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74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266</Words>
  <Application>Microsoft Office PowerPoint</Application>
  <PresentationFormat>Presentazione su schermo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High precision mapping of single-pixel Silicon Drift Detector for application in astrophysics and advanced light 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precision mapping of single-pixel Silicon Drift Detector for application in astrophysics and advanced light source</dc:title>
  <dc:creator>Daniela Cirrincione</dc:creator>
  <cp:lastModifiedBy>Daniela Cirrincione</cp:lastModifiedBy>
  <cp:revision>26</cp:revision>
  <dcterms:created xsi:type="dcterms:W3CDTF">2018-05-21T10:49:10Z</dcterms:created>
  <dcterms:modified xsi:type="dcterms:W3CDTF">2018-05-24T14:36:00Z</dcterms:modified>
</cp:coreProperties>
</file>