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A63"/>
    <a:srgbClr val="F3F4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2"/>
  </p:normalViewPr>
  <p:slideViewPr>
    <p:cSldViewPr snapToGrid="0" snapToObjects="1" showGuides="1">
      <p:cViewPr varScale="1">
        <p:scale>
          <a:sx n="111" d="100"/>
          <a:sy n="111" d="100"/>
        </p:scale>
        <p:origin x="53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F9FAA-4295-4D45-9B5E-51C6069042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t-IT"/>
          </a:p>
        </p:txBody>
      </p:sp>
      <p:sp>
        <p:nvSpPr>
          <p:cNvPr id="3" name="Subtitle 2">
            <a:extLst>
              <a:ext uri="{FF2B5EF4-FFF2-40B4-BE49-F238E27FC236}">
                <a16:creationId xmlns:a16="http://schemas.microsoft.com/office/drawing/2014/main" id="{EF56E904-7AFE-C841-B3B6-3FA021CADC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t-IT"/>
          </a:p>
        </p:txBody>
      </p:sp>
      <p:sp>
        <p:nvSpPr>
          <p:cNvPr id="4" name="Date Placeholder 3">
            <a:extLst>
              <a:ext uri="{FF2B5EF4-FFF2-40B4-BE49-F238E27FC236}">
                <a16:creationId xmlns:a16="http://schemas.microsoft.com/office/drawing/2014/main" id="{694BB191-9F1F-C24D-A984-34C198B596DF}"/>
              </a:ext>
            </a:extLst>
          </p:cNvPr>
          <p:cNvSpPr>
            <a:spLocks noGrp="1"/>
          </p:cNvSpPr>
          <p:nvPr>
            <p:ph type="dt" sz="half" idx="10"/>
          </p:nvPr>
        </p:nvSpPr>
        <p:spPr/>
        <p:txBody>
          <a:bodyPr/>
          <a:lstStyle/>
          <a:p>
            <a:fld id="{DEC1236B-013E-BC4C-AA8A-C792345BCAB8}" type="datetimeFigureOut">
              <a:rPr lang="it-IT" smtClean="0"/>
              <a:t>25/05/18</a:t>
            </a:fld>
            <a:endParaRPr lang="it-IT"/>
          </a:p>
        </p:txBody>
      </p:sp>
      <p:sp>
        <p:nvSpPr>
          <p:cNvPr id="5" name="Footer Placeholder 4">
            <a:extLst>
              <a:ext uri="{FF2B5EF4-FFF2-40B4-BE49-F238E27FC236}">
                <a16:creationId xmlns:a16="http://schemas.microsoft.com/office/drawing/2014/main" id="{A4BE21CB-53DB-3448-A9CB-784209879B8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84E59F6-55E6-2747-992A-371F559E9846}"/>
              </a:ext>
            </a:extLst>
          </p:cNvPr>
          <p:cNvSpPr>
            <a:spLocks noGrp="1"/>
          </p:cNvSpPr>
          <p:nvPr>
            <p:ph type="sldNum" sz="quarter" idx="12"/>
          </p:nvPr>
        </p:nvSpPr>
        <p:spPr/>
        <p:txBody>
          <a:bodyPr/>
          <a:lstStyle/>
          <a:p>
            <a:fld id="{1BB09C4E-A2EF-A645-928B-6A82F58E373A}" type="slidenum">
              <a:rPr lang="it-IT" smtClean="0"/>
              <a:t>‹#›</a:t>
            </a:fld>
            <a:endParaRPr lang="it-IT"/>
          </a:p>
        </p:txBody>
      </p:sp>
    </p:spTree>
    <p:extLst>
      <p:ext uri="{BB962C8B-B14F-4D97-AF65-F5344CB8AC3E}">
        <p14:creationId xmlns:p14="http://schemas.microsoft.com/office/powerpoint/2010/main" val="306830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5FBA-3B94-6349-A201-5CF1914C437C}"/>
              </a:ext>
            </a:extLst>
          </p:cNvPr>
          <p:cNvSpPr>
            <a:spLocks noGrp="1"/>
          </p:cNvSpPr>
          <p:nvPr>
            <p:ph type="title"/>
          </p:nvPr>
        </p:nvSpPr>
        <p:spPr/>
        <p:txBody>
          <a:bodyPr/>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A42488F3-9C32-DC46-861E-8DA31E7AE6C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7BDCF7FE-F9B9-7948-9D47-FF51A4D40682}"/>
              </a:ext>
            </a:extLst>
          </p:cNvPr>
          <p:cNvSpPr>
            <a:spLocks noGrp="1"/>
          </p:cNvSpPr>
          <p:nvPr>
            <p:ph type="dt" sz="half" idx="10"/>
          </p:nvPr>
        </p:nvSpPr>
        <p:spPr/>
        <p:txBody>
          <a:bodyPr/>
          <a:lstStyle/>
          <a:p>
            <a:fld id="{DEC1236B-013E-BC4C-AA8A-C792345BCAB8}" type="datetimeFigureOut">
              <a:rPr lang="it-IT" smtClean="0"/>
              <a:t>25/05/18</a:t>
            </a:fld>
            <a:endParaRPr lang="it-IT"/>
          </a:p>
        </p:txBody>
      </p:sp>
      <p:sp>
        <p:nvSpPr>
          <p:cNvPr id="5" name="Footer Placeholder 4">
            <a:extLst>
              <a:ext uri="{FF2B5EF4-FFF2-40B4-BE49-F238E27FC236}">
                <a16:creationId xmlns:a16="http://schemas.microsoft.com/office/drawing/2014/main" id="{CCEA777E-29B5-524F-AB08-EEFCED64EA5C}"/>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15E4C657-3C93-8D4D-8C0E-73C961E184EE}"/>
              </a:ext>
            </a:extLst>
          </p:cNvPr>
          <p:cNvSpPr>
            <a:spLocks noGrp="1"/>
          </p:cNvSpPr>
          <p:nvPr>
            <p:ph type="sldNum" sz="quarter" idx="12"/>
          </p:nvPr>
        </p:nvSpPr>
        <p:spPr/>
        <p:txBody>
          <a:bodyPr/>
          <a:lstStyle/>
          <a:p>
            <a:fld id="{1BB09C4E-A2EF-A645-928B-6A82F58E373A}" type="slidenum">
              <a:rPr lang="it-IT" smtClean="0"/>
              <a:t>‹#›</a:t>
            </a:fld>
            <a:endParaRPr lang="it-IT"/>
          </a:p>
        </p:txBody>
      </p:sp>
    </p:spTree>
    <p:extLst>
      <p:ext uri="{BB962C8B-B14F-4D97-AF65-F5344CB8AC3E}">
        <p14:creationId xmlns:p14="http://schemas.microsoft.com/office/powerpoint/2010/main" val="370365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55842E-4468-114E-BAD2-6397C3135C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t-IT"/>
          </a:p>
        </p:txBody>
      </p:sp>
      <p:sp>
        <p:nvSpPr>
          <p:cNvPr id="3" name="Vertical Text Placeholder 2">
            <a:extLst>
              <a:ext uri="{FF2B5EF4-FFF2-40B4-BE49-F238E27FC236}">
                <a16:creationId xmlns:a16="http://schemas.microsoft.com/office/drawing/2014/main" id="{2F48FCE0-BCE4-D445-BA70-4856B07F03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027E8126-5A91-8141-AFBD-6152ABB9D5FE}"/>
              </a:ext>
            </a:extLst>
          </p:cNvPr>
          <p:cNvSpPr>
            <a:spLocks noGrp="1"/>
          </p:cNvSpPr>
          <p:nvPr>
            <p:ph type="dt" sz="half" idx="10"/>
          </p:nvPr>
        </p:nvSpPr>
        <p:spPr/>
        <p:txBody>
          <a:bodyPr/>
          <a:lstStyle/>
          <a:p>
            <a:fld id="{DEC1236B-013E-BC4C-AA8A-C792345BCAB8}" type="datetimeFigureOut">
              <a:rPr lang="it-IT" smtClean="0"/>
              <a:t>25/05/18</a:t>
            </a:fld>
            <a:endParaRPr lang="it-IT"/>
          </a:p>
        </p:txBody>
      </p:sp>
      <p:sp>
        <p:nvSpPr>
          <p:cNvPr id="5" name="Footer Placeholder 4">
            <a:extLst>
              <a:ext uri="{FF2B5EF4-FFF2-40B4-BE49-F238E27FC236}">
                <a16:creationId xmlns:a16="http://schemas.microsoft.com/office/drawing/2014/main" id="{418701E0-6191-2A4A-90D9-0F82E5E089A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E780BB2-C930-8746-8C91-490FE2B5B5FA}"/>
              </a:ext>
            </a:extLst>
          </p:cNvPr>
          <p:cNvSpPr>
            <a:spLocks noGrp="1"/>
          </p:cNvSpPr>
          <p:nvPr>
            <p:ph type="sldNum" sz="quarter" idx="12"/>
          </p:nvPr>
        </p:nvSpPr>
        <p:spPr/>
        <p:txBody>
          <a:bodyPr/>
          <a:lstStyle/>
          <a:p>
            <a:fld id="{1BB09C4E-A2EF-A645-928B-6A82F58E373A}" type="slidenum">
              <a:rPr lang="it-IT" smtClean="0"/>
              <a:t>‹#›</a:t>
            </a:fld>
            <a:endParaRPr lang="it-IT"/>
          </a:p>
        </p:txBody>
      </p:sp>
    </p:spTree>
    <p:extLst>
      <p:ext uri="{BB962C8B-B14F-4D97-AF65-F5344CB8AC3E}">
        <p14:creationId xmlns:p14="http://schemas.microsoft.com/office/powerpoint/2010/main" val="412417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FFBD9-631F-E140-8FA1-CB8FA257A790}"/>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0103884F-061A-5544-96B6-4AC134A428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2AE696A8-85C4-B14A-AF7F-A66CABD88D90}"/>
              </a:ext>
            </a:extLst>
          </p:cNvPr>
          <p:cNvSpPr>
            <a:spLocks noGrp="1"/>
          </p:cNvSpPr>
          <p:nvPr>
            <p:ph type="dt" sz="half" idx="10"/>
          </p:nvPr>
        </p:nvSpPr>
        <p:spPr/>
        <p:txBody>
          <a:bodyPr/>
          <a:lstStyle/>
          <a:p>
            <a:fld id="{DEC1236B-013E-BC4C-AA8A-C792345BCAB8}" type="datetimeFigureOut">
              <a:rPr lang="it-IT" smtClean="0"/>
              <a:t>25/05/18</a:t>
            </a:fld>
            <a:endParaRPr lang="it-IT"/>
          </a:p>
        </p:txBody>
      </p:sp>
      <p:sp>
        <p:nvSpPr>
          <p:cNvPr id="5" name="Footer Placeholder 4">
            <a:extLst>
              <a:ext uri="{FF2B5EF4-FFF2-40B4-BE49-F238E27FC236}">
                <a16:creationId xmlns:a16="http://schemas.microsoft.com/office/drawing/2014/main" id="{FF3C49CC-C4E6-DF42-8EF6-48B4A6E2BB2B}"/>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5A08AF40-FFD0-3F49-8C8B-EEE1F600E767}"/>
              </a:ext>
            </a:extLst>
          </p:cNvPr>
          <p:cNvSpPr>
            <a:spLocks noGrp="1"/>
          </p:cNvSpPr>
          <p:nvPr>
            <p:ph type="sldNum" sz="quarter" idx="12"/>
          </p:nvPr>
        </p:nvSpPr>
        <p:spPr/>
        <p:txBody>
          <a:bodyPr/>
          <a:lstStyle/>
          <a:p>
            <a:fld id="{1BB09C4E-A2EF-A645-928B-6A82F58E373A}" type="slidenum">
              <a:rPr lang="it-IT" smtClean="0"/>
              <a:t>‹#›</a:t>
            </a:fld>
            <a:endParaRPr lang="it-IT"/>
          </a:p>
        </p:txBody>
      </p:sp>
    </p:spTree>
    <p:extLst>
      <p:ext uri="{BB962C8B-B14F-4D97-AF65-F5344CB8AC3E}">
        <p14:creationId xmlns:p14="http://schemas.microsoft.com/office/powerpoint/2010/main" val="391712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004CC-F524-894D-9743-96D845E33A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t-IT"/>
          </a:p>
        </p:txBody>
      </p:sp>
      <p:sp>
        <p:nvSpPr>
          <p:cNvPr id="3" name="Text Placeholder 2">
            <a:extLst>
              <a:ext uri="{FF2B5EF4-FFF2-40B4-BE49-F238E27FC236}">
                <a16:creationId xmlns:a16="http://schemas.microsoft.com/office/drawing/2014/main" id="{7FEC8F25-0E72-AC4D-890D-38061AAE74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147A1F-61BE-C94B-B496-3EB3D37A484D}"/>
              </a:ext>
            </a:extLst>
          </p:cNvPr>
          <p:cNvSpPr>
            <a:spLocks noGrp="1"/>
          </p:cNvSpPr>
          <p:nvPr>
            <p:ph type="dt" sz="half" idx="10"/>
          </p:nvPr>
        </p:nvSpPr>
        <p:spPr/>
        <p:txBody>
          <a:bodyPr/>
          <a:lstStyle/>
          <a:p>
            <a:fld id="{DEC1236B-013E-BC4C-AA8A-C792345BCAB8}" type="datetimeFigureOut">
              <a:rPr lang="it-IT" smtClean="0"/>
              <a:t>25/05/18</a:t>
            </a:fld>
            <a:endParaRPr lang="it-IT"/>
          </a:p>
        </p:txBody>
      </p:sp>
      <p:sp>
        <p:nvSpPr>
          <p:cNvPr id="5" name="Footer Placeholder 4">
            <a:extLst>
              <a:ext uri="{FF2B5EF4-FFF2-40B4-BE49-F238E27FC236}">
                <a16:creationId xmlns:a16="http://schemas.microsoft.com/office/drawing/2014/main" id="{DCC70EC4-2F24-0C46-BEE0-701E5E59CC3B}"/>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77161EA9-5932-C74B-A060-BFB5DFDD766B}"/>
              </a:ext>
            </a:extLst>
          </p:cNvPr>
          <p:cNvSpPr>
            <a:spLocks noGrp="1"/>
          </p:cNvSpPr>
          <p:nvPr>
            <p:ph type="sldNum" sz="quarter" idx="12"/>
          </p:nvPr>
        </p:nvSpPr>
        <p:spPr/>
        <p:txBody>
          <a:bodyPr/>
          <a:lstStyle/>
          <a:p>
            <a:fld id="{1BB09C4E-A2EF-A645-928B-6A82F58E373A}" type="slidenum">
              <a:rPr lang="it-IT" smtClean="0"/>
              <a:t>‹#›</a:t>
            </a:fld>
            <a:endParaRPr lang="it-IT"/>
          </a:p>
        </p:txBody>
      </p:sp>
    </p:spTree>
    <p:extLst>
      <p:ext uri="{BB962C8B-B14F-4D97-AF65-F5344CB8AC3E}">
        <p14:creationId xmlns:p14="http://schemas.microsoft.com/office/powerpoint/2010/main" val="331876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642E-F99F-044F-8FBC-EC45F2A868B1}"/>
              </a:ext>
            </a:extLst>
          </p:cNvPr>
          <p:cNvSpPr>
            <a:spLocks noGrp="1"/>
          </p:cNvSpPr>
          <p:nvPr>
            <p:ph type="title"/>
          </p:nvPr>
        </p:nvSpPr>
        <p:spPr/>
        <p:txBody>
          <a:bodyPr/>
          <a:lstStyle/>
          <a:p>
            <a:r>
              <a:rPr lang="en-US"/>
              <a:t>Click to edit Master title style</a:t>
            </a:r>
            <a:endParaRPr lang="it-IT"/>
          </a:p>
        </p:txBody>
      </p:sp>
      <p:sp>
        <p:nvSpPr>
          <p:cNvPr id="3" name="Content Placeholder 2">
            <a:extLst>
              <a:ext uri="{FF2B5EF4-FFF2-40B4-BE49-F238E27FC236}">
                <a16:creationId xmlns:a16="http://schemas.microsoft.com/office/drawing/2014/main" id="{83EFC90A-5187-E84A-A43D-B827F7E58D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a:extLst>
              <a:ext uri="{FF2B5EF4-FFF2-40B4-BE49-F238E27FC236}">
                <a16:creationId xmlns:a16="http://schemas.microsoft.com/office/drawing/2014/main" id="{374A3F00-DD8B-774C-99A7-1B313C3783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4">
            <a:extLst>
              <a:ext uri="{FF2B5EF4-FFF2-40B4-BE49-F238E27FC236}">
                <a16:creationId xmlns:a16="http://schemas.microsoft.com/office/drawing/2014/main" id="{AEF8800F-6E5B-9F40-92F5-9C18E7E09312}"/>
              </a:ext>
            </a:extLst>
          </p:cNvPr>
          <p:cNvSpPr>
            <a:spLocks noGrp="1"/>
          </p:cNvSpPr>
          <p:nvPr>
            <p:ph type="dt" sz="half" idx="10"/>
          </p:nvPr>
        </p:nvSpPr>
        <p:spPr/>
        <p:txBody>
          <a:bodyPr/>
          <a:lstStyle/>
          <a:p>
            <a:fld id="{DEC1236B-013E-BC4C-AA8A-C792345BCAB8}" type="datetimeFigureOut">
              <a:rPr lang="it-IT" smtClean="0"/>
              <a:t>25/05/18</a:t>
            </a:fld>
            <a:endParaRPr lang="it-IT"/>
          </a:p>
        </p:txBody>
      </p:sp>
      <p:sp>
        <p:nvSpPr>
          <p:cNvPr id="6" name="Footer Placeholder 5">
            <a:extLst>
              <a:ext uri="{FF2B5EF4-FFF2-40B4-BE49-F238E27FC236}">
                <a16:creationId xmlns:a16="http://schemas.microsoft.com/office/drawing/2014/main" id="{09399753-3B0D-FF4D-84F4-578FDB9D0CDC}"/>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21CA58A8-20E2-0A4D-807B-47207067530D}"/>
              </a:ext>
            </a:extLst>
          </p:cNvPr>
          <p:cNvSpPr>
            <a:spLocks noGrp="1"/>
          </p:cNvSpPr>
          <p:nvPr>
            <p:ph type="sldNum" sz="quarter" idx="12"/>
          </p:nvPr>
        </p:nvSpPr>
        <p:spPr/>
        <p:txBody>
          <a:bodyPr/>
          <a:lstStyle/>
          <a:p>
            <a:fld id="{1BB09C4E-A2EF-A645-928B-6A82F58E373A}" type="slidenum">
              <a:rPr lang="it-IT" smtClean="0"/>
              <a:t>‹#›</a:t>
            </a:fld>
            <a:endParaRPr lang="it-IT"/>
          </a:p>
        </p:txBody>
      </p:sp>
    </p:spTree>
    <p:extLst>
      <p:ext uri="{BB962C8B-B14F-4D97-AF65-F5344CB8AC3E}">
        <p14:creationId xmlns:p14="http://schemas.microsoft.com/office/powerpoint/2010/main" val="372214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49780-FBDA-9147-9D68-AE4B793B8E0A}"/>
              </a:ext>
            </a:extLst>
          </p:cNvPr>
          <p:cNvSpPr>
            <a:spLocks noGrp="1"/>
          </p:cNvSpPr>
          <p:nvPr>
            <p:ph type="title"/>
          </p:nvPr>
        </p:nvSpPr>
        <p:spPr>
          <a:xfrm>
            <a:off x="839788" y="365125"/>
            <a:ext cx="10515600" cy="1325563"/>
          </a:xfrm>
        </p:spPr>
        <p:txBody>
          <a:bodyPr/>
          <a:lstStyle/>
          <a:p>
            <a:r>
              <a:rPr lang="en-US"/>
              <a:t>Click to edit Master title style</a:t>
            </a:r>
            <a:endParaRPr lang="it-IT"/>
          </a:p>
        </p:txBody>
      </p:sp>
      <p:sp>
        <p:nvSpPr>
          <p:cNvPr id="3" name="Text Placeholder 2">
            <a:extLst>
              <a:ext uri="{FF2B5EF4-FFF2-40B4-BE49-F238E27FC236}">
                <a16:creationId xmlns:a16="http://schemas.microsoft.com/office/drawing/2014/main" id="{15BFC179-0AA7-A24D-BB00-F444F71F30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66B3A-79CE-B349-94F2-EA3051935A3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a:extLst>
              <a:ext uri="{FF2B5EF4-FFF2-40B4-BE49-F238E27FC236}">
                <a16:creationId xmlns:a16="http://schemas.microsoft.com/office/drawing/2014/main" id="{B44098EA-ED96-B144-970C-92F7F85E7C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5CC6CA-061A-1440-96F0-EAA0A7DFB1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6">
            <a:extLst>
              <a:ext uri="{FF2B5EF4-FFF2-40B4-BE49-F238E27FC236}">
                <a16:creationId xmlns:a16="http://schemas.microsoft.com/office/drawing/2014/main" id="{7436BD96-4B99-184A-9AB0-AC98B73258FE}"/>
              </a:ext>
            </a:extLst>
          </p:cNvPr>
          <p:cNvSpPr>
            <a:spLocks noGrp="1"/>
          </p:cNvSpPr>
          <p:nvPr>
            <p:ph type="dt" sz="half" idx="10"/>
          </p:nvPr>
        </p:nvSpPr>
        <p:spPr/>
        <p:txBody>
          <a:bodyPr/>
          <a:lstStyle/>
          <a:p>
            <a:fld id="{DEC1236B-013E-BC4C-AA8A-C792345BCAB8}" type="datetimeFigureOut">
              <a:rPr lang="it-IT" smtClean="0"/>
              <a:t>25/05/18</a:t>
            </a:fld>
            <a:endParaRPr lang="it-IT"/>
          </a:p>
        </p:txBody>
      </p:sp>
      <p:sp>
        <p:nvSpPr>
          <p:cNvPr id="8" name="Footer Placeholder 7">
            <a:extLst>
              <a:ext uri="{FF2B5EF4-FFF2-40B4-BE49-F238E27FC236}">
                <a16:creationId xmlns:a16="http://schemas.microsoft.com/office/drawing/2014/main" id="{3AAB7BF9-2192-8546-AD0D-F952229ECF28}"/>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720D5ADF-76D6-3F44-847A-92AD021D71C4}"/>
              </a:ext>
            </a:extLst>
          </p:cNvPr>
          <p:cNvSpPr>
            <a:spLocks noGrp="1"/>
          </p:cNvSpPr>
          <p:nvPr>
            <p:ph type="sldNum" sz="quarter" idx="12"/>
          </p:nvPr>
        </p:nvSpPr>
        <p:spPr/>
        <p:txBody>
          <a:bodyPr/>
          <a:lstStyle/>
          <a:p>
            <a:fld id="{1BB09C4E-A2EF-A645-928B-6A82F58E373A}" type="slidenum">
              <a:rPr lang="it-IT" smtClean="0"/>
              <a:t>‹#›</a:t>
            </a:fld>
            <a:endParaRPr lang="it-IT"/>
          </a:p>
        </p:txBody>
      </p:sp>
    </p:spTree>
    <p:extLst>
      <p:ext uri="{BB962C8B-B14F-4D97-AF65-F5344CB8AC3E}">
        <p14:creationId xmlns:p14="http://schemas.microsoft.com/office/powerpoint/2010/main" val="177868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A81F-99AD-8A40-BCB5-5CE3964AB27F}"/>
              </a:ext>
            </a:extLst>
          </p:cNvPr>
          <p:cNvSpPr>
            <a:spLocks noGrp="1"/>
          </p:cNvSpPr>
          <p:nvPr>
            <p:ph type="title"/>
          </p:nvPr>
        </p:nvSpPr>
        <p:spPr/>
        <p:txBody>
          <a:bodyPr/>
          <a:lstStyle/>
          <a:p>
            <a:r>
              <a:rPr lang="en-US"/>
              <a:t>Click to edit Master title style</a:t>
            </a:r>
            <a:endParaRPr lang="it-IT"/>
          </a:p>
        </p:txBody>
      </p:sp>
      <p:sp>
        <p:nvSpPr>
          <p:cNvPr id="3" name="Date Placeholder 2">
            <a:extLst>
              <a:ext uri="{FF2B5EF4-FFF2-40B4-BE49-F238E27FC236}">
                <a16:creationId xmlns:a16="http://schemas.microsoft.com/office/drawing/2014/main" id="{AE4DB77D-24BA-3B41-AFE8-5ACF48A8480F}"/>
              </a:ext>
            </a:extLst>
          </p:cNvPr>
          <p:cNvSpPr>
            <a:spLocks noGrp="1"/>
          </p:cNvSpPr>
          <p:nvPr>
            <p:ph type="dt" sz="half" idx="10"/>
          </p:nvPr>
        </p:nvSpPr>
        <p:spPr/>
        <p:txBody>
          <a:bodyPr/>
          <a:lstStyle/>
          <a:p>
            <a:fld id="{DEC1236B-013E-BC4C-AA8A-C792345BCAB8}" type="datetimeFigureOut">
              <a:rPr lang="it-IT" smtClean="0"/>
              <a:t>25/05/18</a:t>
            </a:fld>
            <a:endParaRPr lang="it-IT"/>
          </a:p>
        </p:txBody>
      </p:sp>
      <p:sp>
        <p:nvSpPr>
          <p:cNvPr id="4" name="Footer Placeholder 3">
            <a:extLst>
              <a:ext uri="{FF2B5EF4-FFF2-40B4-BE49-F238E27FC236}">
                <a16:creationId xmlns:a16="http://schemas.microsoft.com/office/drawing/2014/main" id="{8661957F-48E7-A743-B12A-AAE322F91BC1}"/>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FF857B14-46BE-8848-8B76-7551E21BB83B}"/>
              </a:ext>
            </a:extLst>
          </p:cNvPr>
          <p:cNvSpPr>
            <a:spLocks noGrp="1"/>
          </p:cNvSpPr>
          <p:nvPr>
            <p:ph type="sldNum" sz="quarter" idx="12"/>
          </p:nvPr>
        </p:nvSpPr>
        <p:spPr/>
        <p:txBody>
          <a:bodyPr/>
          <a:lstStyle/>
          <a:p>
            <a:fld id="{1BB09C4E-A2EF-A645-928B-6A82F58E373A}" type="slidenum">
              <a:rPr lang="it-IT" smtClean="0"/>
              <a:t>‹#›</a:t>
            </a:fld>
            <a:endParaRPr lang="it-IT"/>
          </a:p>
        </p:txBody>
      </p:sp>
    </p:spTree>
    <p:extLst>
      <p:ext uri="{BB962C8B-B14F-4D97-AF65-F5344CB8AC3E}">
        <p14:creationId xmlns:p14="http://schemas.microsoft.com/office/powerpoint/2010/main" val="3423454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A38895-86F7-8B4E-AFC9-B9CCE0EA1B26}"/>
              </a:ext>
            </a:extLst>
          </p:cNvPr>
          <p:cNvSpPr>
            <a:spLocks noGrp="1"/>
          </p:cNvSpPr>
          <p:nvPr>
            <p:ph type="dt" sz="half" idx="10"/>
          </p:nvPr>
        </p:nvSpPr>
        <p:spPr/>
        <p:txBody>
          <a:bodyPr/>
          <a:lstStyle/>
          <a:p>
            <a:fld id="{DEC1236B-013E-BC4C-AA8A-C792345BCAB8}" type="datetimeFigureOut">
              <a:rPr lang="it-IT" smtClean="0"/>
              <a:t>25/05/18</a:t>
            </a:fld>
            <a:endParaRPr lang="it-IT"/>
          </a:p>
        </p:txBody>
      </p:sp>
      <p:sp>
        <p:nvSpPr>
          <p:cNvPr id="3" name="Footer Placeholder 2">
            <a:extLst>
              <a:ext uri="{FF2B5EF4-FFF2-40B4-BE49-F238E27FC236}">
                <a16:creationId xmlns:a16="http://schemas.microsoft.com/office/drawing/2014/main" id="{6AC4CC00-FA42-E041-89E5-FD5320B39298}"/>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BCF732CA-F86F-9545-9884-F6CCDECEDB87}"/>
              </a:ext>
            </a:extLst>
          </p:cNvPr>
          <p:cNvSpPr>
            <a:spLocks noGrp="1"/>
          </p:cNvSpPr>
          <p:nvPr>
            <p:ph type="sldNum" sz="quarter" idx="12"/>
          </p:nvPr>
        </p:nvSpPr>
        <p:spPr/>
        <p:txBody>
          <a:bodyPr/>
          <a:lstStyle/>
          <a:p>
            <a:fld id="{1BB09C4E-A2EF-A645-928B-6A82F58E373A}" type="slidenum">
              <a:rPr lang="it-IT" smtClean="0"/>
              <a:t>‹#›</a:t>
            </a:fld>
            <a:endParaRPr lang="it-IT"/>
          </a:p>
        </p:txBody>
      </p:sp>
    </p:spTree>
    <p:extLst>
      <p:ext uri="{BB962C8B-B14F-4D97-AF65-F5344CB8AC3E}">
        <p14:creationId xmlns:p14="http://schemas.microsoft.com/office/powerpoint/2010/main" val="105565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2D218-5FCE-C340-BDF8-7B5CC098E6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Content Placeholder 2">
            <a:extLst>
              <a:ext uri="{FF2B5EF4-FFF2-40B4-BE49-F238E27FC236}">
                <a16:creationId xmlns:a16="http://schemas.microsoft.com/office/drawing/2014/main" id="{2409E6B2-9D51-EA42-AF21-379E2911C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a:extLst>
              <a:ext uri="{FF2B5EF4-FFF2-40B4-BE49-F238E27FC236}">
                <a16:creationId xmlns:a16="http://schemas.microsoft.com/office/drawing/2014/main" id="{0BF64124-BE6B-C048-8244-39531D362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272C44-FB14-DF46-BFCE-5B1090BC77C9}"/>
              </a:ext>
            </a:extLst>
          </p:cNvPr>
          <p:cNvSpPr>
            <a:spLocks noGrp="1"/>
          </p:cNvSpPr>
          <p:nvPr>
            <p:ph type="dt" sz="half" idx="10"/>
          </p:nvPr>
        </p:nvSpPr>
        <p:spPr/>
        <p:txBody>
          <a:bodyPr/>
          <a:lstStyle/>
          <a:p>
            <a:fld id="{DEC1236B-013E-BC4C-AA8A-C792345BCAB8}" type="datetimeFigureOut">
              <a:rPr lang="it-IT" smtClean="0"/>
              <a:t>25/05/18</a:t>
            </a:fld>
            <a:endParaRPr lang="it-IT"/>
          </a:p>
        </p:txBody>
      </p:sp>
      <p:sp>
        <p:nvSpPr>
          <p:cNvPr id="6" name="Footer Placeholder 5">
            <a:extLst>
              <a:ext uri="{FF2B5EF4-FFF2-40B4-BE49-F238E27FC236}">
                <a16:creationId xmlns:a16="http://schemas.microsoft.com/office/drawing/2014/main" id="{9268A1FC-A449-B444-9409-517D38E0FB74}"/>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D73D0545-33E9-DB46-9F6E-1A0D83973E25}"/>
              </a:ext>
            </a:extLst>
          </p:cNvPr>
          <p:cNvSpPr>
            <a:spLocks noGrp="1"/>
          </p:cNvSpPr>
          <p:nvPr>
            <p:ph type="sldNum" sz="quarter" idx="12"/>
          </p:nvPr>
        </p:nvSpPr>
        <p:spPr/>
        <p:txBody>
          <a:bodyPr/>
          <a:lstStyle/>
          <a:p>
            <a:fld id="{1BB09C4E-A2EF-A645-928B-6A82F58E373A}" type="slidenum">
              <a:rPr lang="it-IT" smtClean="0"/>
              <a:t>‹#›</a:t>
            </a:fld>
            <a:endParaRPr lang="it-IT"/>
          </a:p>
        </p:txBody>
      </p:sp>
    </p:spTree>
    <p:extLst>
      <p:ext uri="{BB962C8B-B14F-4D97-AF65-F5344CB8AC3E}">
        <p14:creationId xmlns:p14="http://schemas.microsoft.com/office/powerpoint/2010/main" val="2543430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060C-7290-6F4D-8641-16EC94709C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t-IT"/>
          </a:p>
        </p:txBody>
      </p:sp>
      <p:sp>
        <p:nvSpPr>
          <p:cNvPr id="3" name="Picture Placeholder 2">
            <a:extLst>
              <a:ext uri="{FF2B5EF4-FFF2-40B4-BE49-F238E27FC236}">
                <a16:creationId xmlns:a16="http://schemas.microsoft.com/office/drawing/2014/main" id="{1E2FD9AB-3B1A-5545-9878-63A93837AA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a:extLst>
              <a:ext uri="{FF2B5EF4-FFF2-40B4-BE49-F238E27FC236}">
                <a16:creationId xmlns:a16="http://schemas.microsoft.com/office/drawing/2014/main" id="{66145F42-CECB-4547-B0B6-156B3191D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BD580B-CD74-1F4F-826D-D8192B71A299}"/>
              </a:ext>
            </a:extLst>
          </p:cNvPr>
          <p:cNvSpPr>
            <a:spLocks noGrp="1"/>
          </p:cNvSpPr>
          <p:nvPr>
            <p:ph type="dt" sz="half" idx="10"/>
          </p:nvPr>
        </p:nvSpPr>
        <p:spPr/>
        <p:txBody>
          <a:bodyPr/>
          <a:lstStyle/>
          <a:p>
            <a:fld id="{DEC1236B-013E-BC4C-AA8A-C792345BCAB8}" type="datetimeFigureOut">
              <a:rPr lang="it-IT" smtClean="0"/>
              <a:t>25/05/18</a:t>
            </a:fld>
            <a:endParaRPr lang="it-IT"/>
          </a:p>
        </p:txBody>
      </p:sp>
      <p:sp>
        <p:nvSpPr>
          <p:cNvPr id="6" name="Footer Placeholder 5">
            <a:extLst>
              <a:ext uri="{FF2B5EF4-FFF2-40B4-BE49-F238E27FC236}">
                <a16:creationId xmlns:a16="http://schemas.microsoft.com/office/drawing/2014/main" id="{091967F2-606C-D344-87CF-6B2BC3C1D747}"/>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B12A9163-C8E1-0249-BB5F-5C6493DED260}"/>
              </a:ext>
            </a:extLst>
          </p:cNvPr>
          <p:cNvSpPr>
            <a:spLocks noGrp="1"/>
          </p:cNvSpPr>
          <p:nvPr>
            <p:ph type="sldNum" sz="quarter" idx="12"/>
          </p:nvPr>
        </p:nvSpPr>
        <p:spPr/>
        <p:txBody>
          <a:bodyPr/>
          <a:lstStyle/>
          <a:p>
            <a:fld id="{1BB09C4E-A2EF-A645-928B-6A82F58E373A}" type="slidenum">
              <a:rPr lang="it-IT" smtClean="0"/>
              <a:t>‹#›</a:t>
            </a:fld>
            <a:endParaRPr lang="it-IT"/>
          </a:p>
        </p:txBody>
      </p:sp>
    </p:spTree>
    <p:extLst>
      <p:ext uri="{BB962C8B-B14F-4D97-AF65-F5344CB8AC3E}">
        <p14:creationId xmlns:p14="http://schemas.microsoft.com/office/powerpoint/2010/main" val="350031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77EDF-B354-8241-B11A-6CBF06C48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t-IT"/>
          </a:p>
        </p:txBody>
      </p:sp>
      <p:sp>
        <p:nvSpPr>
          <p:cNvPr id="3" name="Text Placeholder 2">
            <a:extLst>
              <a:ext uri="{FF2B5EF4-FFF2-40B4-BE49-F238E27FC236}">
                <a16:creationId xmlns:a16="http://schemas.microsoft.com/office/drawing/2014/main" id="{5FE3D278-8816-D941-B4DA-735D7F7450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Date Placeholder 3">
            <a:extLst>
              <a:ext uri="{FF2B5EF4-FFF2-40B4-BE49-F238E27FC236}">
                <a16:creationId xmlns:a16="http://schemas.microsoft.com/office/drawing/2014/main" id="{E18E21DE-DFCD-BE4E-8B8A-D33E76638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1236B-013E-BC4C-AA8A-C792345BCAB8}" type="datetimeFigureOut">
              <a:rPr lang="it-IT" smtClean="0"/>
              <a:t>25/05/18</a:t>
            </a:fld>
            <a:endParaRPr lang="it-IT"/>
          </a:p>
        </p:txBody>
      </p:sp>
      <p:sp>
        <p:nvSpPr>
          <p:cNvPr id="5" name="Footer Placeholder 4">
            <a:extLst>
              <a:ext uri="{FF2B5EF4-FFF2-40B4-BE49-F238E27FC236}">
                <a16:creationId xmlns:a16="http://schemas.microsoft.com/office/drawing/2014/main" id="{AE5E1EE3-0A86-1343-9790-6309FD7D98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a:extLst>
              <a:ext uri="{FF2B5EF4-FFF2-40B4-BE49-F238E27FC236}">
                <a16:creationId xmlns:a16="http://schemas.microsoft.com/office/drawing/2014/main" id="{2E09678E-2863-DD46-89F4-548E5B9FE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09C4E-A2EF-A645-928B-6A82F58E373A}" type="slidenum">
              <a:rPr lang="it-IT" smtClean="0"/>
              <a:t>‹#›</a:t>
            </a:fld>
            <a:endParaRPr lang="it-IT"/>
          </a:p>
        </p:txBody>
      </p:sp>
    </p:spTree>
    <p:extLst>
      <p:ext uri="{BB962C8B-B14F-4D97-AF65-F5344CB8AC3E}">
        <p14:creationId xmlns:p14="http://schemas.microsoft.com/office/powerpoint/2010/main" val="10144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tiff"/><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5CF4DA9-7AD2-EC4D-9DE9-CB36FCFB2C01}"/>
              </a:ext>
            </a:extLst>
          </p:cNvPr>
          <p:cNvPicPr>
            <a:picLocks noChangeAspect="1"/>
          </p:cNvPicPr>
          <p:nvPr/>
        </p:nvPicPr>
        <p:blipFill>
          <a:blip r:embed="rId2"/>
          <a:stretch>
            <a:fillRect/>
          </a:stretch>
        </p:blipFill>
        <p:spPr>
          <a:xfrm>
            <a:off x="537029" y="2821408"/>
            <a:ext cx="6355992" cy="2594112"/>
          </a:xfrm>
          <a:prstGeom prst="rect">
            <a:avLst/>
          </a:prstGeom>
        </p:spPr>
      </p:pic>
      <p:sp>
        <p:nvSpPr>
          <p:cNvPr id="4" name="Title 3">
            <a:extLst>
              <a:ext uri="{FF2B5EF4-FFF2-40B4-BE49-F238E27FC236}">
                <a16:creationId xmlns:a16="http://schemas.microsoft.com/office/drawing/2014/main" id="{D369DDDE-EB15-F44E-BBA8-98476B0407DB}"/>
              </a:ext>
            </a:extLst>
          </p:cNvPr>
          <p:cNvSpPr>
            <a:spLocks noGrp="1"/>
          </p:cNvSpPr>
          <p:nvPr>
            <p:ph type="title"/>
          </p:nvPr>
        </p:nvSpPr>
        <p:spPr>
          <a:xfrm>
            <a:off x="0" y="64182"/>
            <a:ext cx="12192000" cy="1325563"/>
          </a:xfrm>
        </p:spPr>
        <p:txBody>
          <a:bodyPr>
            <a:normAutofit/>
          </a:bodyPr>
          <a:lstStyle/>
          <a:p>
            <a:pPr algn="ctr"/>
            <a:r>
              <a:rPr lang="it-IT" sz="3600" b="1" dirty="0"/>
              <a:t>  The </a:t>
            </a:r>
            <a:r>
              <a:rPr lang="it-IT" sz="3600" b="1" dirty="0" err="1"/>
              <a:t>investigation</a:t>
            </a:r>
            <a:r>
              <a:rPr lang="it-IT" sz="3600" b="1" dirty="0"/>
              <a:t> on the dark </a:t>
            </a:r>
            <a:r>
              <a:rPr lang="it-IT" sz="3600" b="1" dirty="0" err="1"/>
              <a:t>sector</a:t>
            </a:r>
            <a:r>
              <a:rPr lang="it-IT" sz="3600" b="1" dirty="0"/>
              <a:t> </a:t>
            </a:r>
            <a:r>
              <a:rPr lang="it-IT" sz="3600" b="1" dirty="0" err="1"/>
              <a:t>at</a:t>
            </a:r>
            <a:r>
              <a:rPr lang="it-IT" sz="3600" b="1" dirty="0"/>
              <a:t> the PADME </a:t>
            </a:r>
            <a:r>
              <a:rPr lang="it-IT" sz="3600" b="1" dirty="0" err="1"/>
              <a:t>experiment</a:t>
            </a:r>
            <a:endParaRPr lang="it-IT" sz="3600" dirty="0"/>
          </a:p>
        </p:txBody>
      </p:sp>
      <p:pic>
        <p:nvPicPr>
          <p:cNvPr id="6" name="Picture 5">
            <a:extLst>
              <a:ext uri="{FF2B5EF4-FFF2-40B4-BE49-F238E27FC236}">
                <a16:creationId xmlns:a16="http://schemas.microsoft.com/office/drawing/2014/main" id="{E052C964-CFE7-1744-A914-D4985380A4BF}"/>
              </a:ext>
            </a:extLst>
          </p:cNvPr>
          <p:cNvPicPr>
            <a:picLocks noChangeAspect="1"/>
          </p:cNvPicPr>
          <p:nvPr/>
        </p:nvPicPr>
        <p:blipFill>
          <a:blip r:embed="rId3"/>
          <a:stretch>
            <a:fillRect/>
          </a:stretch>
        </p:blipFill>
        <p:spPr>
          <a:xfrm>
            <a:off x="149841" y="5338432"/>
            <a:ext cx="5473700" cy="1447800"/>
          </a:xfrm>
          <a:prstGeom prst="rect">
            <a:avLst/>
          </a:prstGeom>
        </p:spPr>
      </p:pic>
      <p:pic>
        <p:nvPicPr>
          <p:cNvPr id="13" name="Picture 12">
            <a:extLst>
              <a:ext uri="{FF2B5EF4-FFF2-40B4-BE49-F238E27FC236}">
                <a16:creationId xmlns:a16="http://schemas.microsoft.com/office/drawing/2014/main" id="{CA6F5A9A-EE90-6444-A4F7-69600E6BE676}"/>
              </a:ext>
            </a:extLst>
          </p:cNvPr>
          <p:cNvPicPr>
            <a:picLocks noChangeAspect="1"/>
          </p:cNvPicPr>
          <p:nvPr/>
        </p:nvPicPr>
        <p:blipFill rotWithShape="1">
          <a:blip r:embed="rId4"/>
          <a:srcRect l="712"/>
          <a:stretch/>
        </p:blipFill>
        <p:spPr>
          <a:xfrm>
            <a:off x="8089932" y="2876372"/>
            <a:ext cx="3120368" cy="3091970"/>
          </a:xfrm>
          <a:prstGeom prst="rect">
            <a:avLst/>
          </a:prstGeom>
        </p:spPr>
      </p:pic>
      <p:pic>
        <p:nvPicPr>
          <p:cNvPr id="9" name="Picture 8">
            <a:extLst>
              <a:ext uri="{FF2B5EF4-FFF2-40B4-BE49-F238E27FC236}">
                <a16:creationId xmlns:a16="http://schemas.microsoft.com/office/drawing/2014/main" id="{03FB12E4-6E72-BE44-9925-68012DA2C85D}"/>
              </a:ext>
            </a:extLst>
          </p:cNvPr>
          <p:cNvPicPr>
            <a:picLocks noChangeAspect="1"/>
          </p:cNvPicPr>
          <p:nvPr/>
        </p:nvPicPr>
        <p:blipFill rotWithShape="1">
          <a:blip r:embed="rId5"/>
          <a:srcRect t="81263"/>
          <a:stretch/>
        </p:blipFill>
        <p:spPr>
          <a:xfrm>
            <a:off x="3773713" y="5739348"/>
            <a:ext cx="5816600" cy="1104138"/>
          </a:xfrm>
          <a:prstGeom prst="rect">
            <a:avLst/>
          </a:prstGeom>
        </p:spPr>
      </p:pic>
      <p:grpSp>
        <p:nvGrpSpPr>
          <p:cNvPr id="12" name="Group 11">
            <a:extLst>
              <a:ext uri="{FF2B5EF4-FFF2-40B4-BE49-F238E27FC236}">
                <a16:creationId xmlns:a16="http://schemas.microsoft.com/office/drawing/2014/main" id="{9CA5E843-A68C-FF4F-933C-1D218675A222}"/>
              </a:ext>
            </a:extLst>
          </p:cNvPr>
          <p:cNvGrpSpPr/>
          <p:nvPr/>
        </p:nvGrpSpPr>
        <p:grpSpPr>
          <a:xfrm>
            <a:off x="222411" y="1006998"/>
            <a:ext cx="11849984" cy="1889567"/>
            <a:chOff x="222411" y="1539433"/>
            <a:chExt cx="11849984" cy="1889567"/>
          </a:xfrm>
        </p:grpSpPr>
        <p:sp>
          <p:nvSpPr>
            <p:cNvPr id="3" name="Rounded Rectangle 2">
              <a:extLst>
                <a:ext uri="{FF2B5EF4-FFF2-40B4-BE49-F238E27FC236}">
                  <a16:creationId xmlns:a16="http://schemas.microsoft.com/office/drawing/2014/main" id="{7AAC6D4E-ADB1-5049-9773-CD050B8835FE}"/>
                </a:ext>
              </a:extLst>
            </p:cNvPr>
            <p:cNvSpPr/>
            <p:nvPr/>
          </p:nvSpPr>
          <p:spPr>
            <a:xfrm>
              <a:off x="222411" y="1539433"/>
              <a:ext cx="11849984" cy="1889567"/>
            </a:xfrm>
            <a:prstGeom prst="roundRect">
              <a:avLst/>
            </a:prstGeom>
            <a:solidFill>
              <a:srgbClr val="F3F4DA"/>
            </a:solidFill>
            <a:ln w="38100">
              <a:solidFill>
                <a:srgbClr val="00BA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extBox 1">
              <a:extLst>
                <a:ext uri="{FF2B5EF4-FFF2-40B4-BE49-F238E27FC236}">
                  <a16:creationId xmlns:a16="http://schemas.microsoft.com/office/drawing/2014/main" id="{910092ED-5FC8-2C40-A726-336BF1FDA09E}"/>
                </a:ext>
              </a:extLst>
            </p:cNvPr>
            <p:cNvSpPr txBox="1"/>
            <p:nvPr/>
          </p:nvSpPr>
          <p:spPr>
            <a:xfrm>
              <a:off x="241903" y="1690688"/>
              <a:ext cx="11811000" cy="1661993"/>
            </a:xfrm>
            <a:prstGeom prst="rect">
              <a:avLst/>
            </a:prstGeom>
            <a:noFill/>
          </p:spPr>
          <p:txBody>
            <a:bodyPr wrap="square" rtlCol="0">
              <a:spAutoFit/>
            </a:bodyPr>
            <a:lstStyle/>
            <a:p>
              <a:pPr algn="just"/>
              <a:r>
                <a:rPr lang="en-US" b="1" dirty="0"/>
                <a:t>Summary</a:t>
              </a:r>
            </a:p>
            <a:p>
              <a:pPr algn="just"/>
              <a:r>
                <a:rPr lang="en-US" sz="1400" dirty="0"/>
                <a:t>The PADME experiment [1],at </a:t>
              </a:r>
              <a:r>
                <a:rPr lang="en-US" sz="1400" dirty="0" err="1"/>
                <a:t>Laboratori</a:t>
              </a:r>
              <a:r>
                <a:rPr lang="en-US" sz="1400" dirty="0"/>
                <a:t> </a:t>
              </a:r>
              <a:r>
                <a:rPr lang="en-US" sz="1400" dirty="0" err="1"/>
                <a:t>Nazionali</a:t>
              </a:r>
              <a:r>
                <a:rPr lang="en-US" sz="1400" dirty="0"/>
                <a:t> di Frascati (LNF) of INFN, is designed to be sensitive to the production of a low mass gauge boson A’ of a new U(1) symmetry holding for dark particles [2]. The DAΦNE Beam-Test Facility of LNF [3] is providing a high intensity, mono-energetic positron beam impacting on a low Z target to provide </a:t>
              </a:r>
              <a:r>
                <a:rPr lang="en-US" sz="1400" dirty="0" err="1"/>
                <a:t>e</a:t>
              </a:r>
              <a:r>
                <a:rPr lang="en-US" sz="1400" baseline="30000" dirty="0" err="1"/>
                <a:t>+</a:t>
              </a:r>
              <a:r>
                <a:rPr lang="en-US" sz="1400" dirty="0" err="1"/>
                <a:t>e</a:t>
              </a:r>
              <a:r>
                <a:rPr lang="en-US" sz="1400" baseline="30000" dirty="0"/>
                <a:t>−</a:t>
              </a:r>
              <a:r>
                <a:rPr lang="en-US" sz="1400" dirty="0"/>
                <a:t> annihilations, where the dark photon can be produces along with an ordinary photon. Simulation studies predict a sensitivity on the interaction strength (ε</a:t>
              </a:r>
              <a:r>
                <a:rPr lang="en-US" sz="1400" baseline="30000" dirty="0"/>
                <a:t>2</a:t>
              </a:r>
              <a:r>
                <a:rPr lang="en-US" sz="1400" dirty="0"/>
                <a:t> parameter) down to 10</a:t>
              </a:r>
              <a:r>
                <a:rPr lang="en-US" sz="1400" baseline="30000" dirty="0"/>
                <a:t>−6</a:t>
              </a:r>
              <a:r>
                <a:rPr lang="en-US" sz="1400" dirty="0"/>
                <a:t>, in the mass region 1 MeV &lt;M</a:t>
              </a:r>
              <a:r>
                <a:rPr lang="en-US" sz="1400" baseline="-25000" dirty="0"/>
                <a:t>A’</a:t>
              </a:r>
              <a:r>
                <a:rPr lang="en-US" sz="1400" dirty="0"/>
                <a:t>&lt; 23.7 MeV, for one year of data taking with a 550 MeV beam. In 2018 the first run will take place, and early data will give the opportunity to compare the detector performance with the design requirements. Right now, an intense activity is taking place to install and commission the PADME experimental apparatus on site.</a:t>
              </a:r>
            </a:p>
          </p:txBody>
        </p:sp>
      </p:grpSp>
      <p:pic>
        <p:nvPicPr>
          <p:cNvPr id="8" name="Picture 7">
            <a:extLst>
              <a:ext uri="{FF2B5EF4-FFF2-40B4-BE49-F238E27FC236}">
                <a16:creationId xmlns:a16="http://schemas.microsoft.com/office/drawing/2014/main" id="{2F087ADD-2608-5245-94A5-2A60FEAFA1DB}"/>
              </a:ext>
            </a:extLst>
          </p:cNvPr>
          <p:cNvPicPr>
            <a:picLocks noChangeAspect="1"/>
          </p:cNvPicPr>
          <p:nvPr/>
        </p:nvPicPr>
        <p:blipFill>
          <a:blip r:embed="rId6"/>
          <a:stretch>
            <a:fillRect/>
          </a:stretch>
        </p:blipFill>
        <p:spPr>
          <a:xfrm>
            <a:off x="10703698" y="5712288"/>
            <a:ext cx="1488302" cy="1145712"/>
          </a:xfrm>
          <a:prstGeom prst="rect">
            <a:avLst/>
          </a:prstGeom>
        </p:spPr>
      </p:pic>
      <p:pic>
        <p:nvPicPr>
          <p:cNvPr id="11" name="Picture 10">
            <a:extLst>
              <a:ext uri="{FF2B5EF4-FFF2-40B4-BE49-F238E27FC236}">
                <a16:creationId xmlns:a16="http://schemas.microsoft.com/office/drawing/2014/main" id="{3C26EF51-404D-3049-9E0D-2B3ED5ADE665}"/>
              </a:ext>
            </a:extLst>
          </p:cNvPr>
          <p:cNvPicPr>
            <a:picLocks noChangeAspect="1"/>
          </p:cNvPicPr>
          <p:nvPr/>
        </p:nvPicPr>
        <p:blipFill>
          <a:blip r:embed="rId7"/>
          <a:stretch>
            <a:fillRect/>
          </a:stretch>
        </p:blipFill>
        <p:spPr>
          <a:xfrm>
            <a:off x="8335735" y="464459"/>
            <a:ext cx="1403351" cy="444274"/>
          </a:xfrm>
          <a:prstGeom prst="rect">
            <a:avLst/>
          </a:prstGeom>
        </p:spPr>
      </p:pic>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E98D48BA-7DEE-A34E-A46B-1B45D60139DA}"/>
                  </a:ext>
                </a:extLst>
              </p:cNvPr>
              <p:cNvSpPr txBox="1"/>
              <p:nvPr/>
            </p:nvSpPr>
            <p:spPr>
              <a:xfrm>
                <a:off x="4297353" y="2934247"/>
                <a:ext cx="3369512" cy="523220"/>
              </a:xfrm>
              <a:prstGeom prst="rect">
                <a:avLst/>
              </a:prstGeom>
              <a:noFill/>
            </p:spPr>
            <p:txBody>
              <a:bodyPr wrap="none" rtlCol="0">
                <a:spAutoFit/>
              </a:bodyPr>
              <a:lstStyle/>
              <a:p>
                <a:r>
                  <a:rPr lang="it-IT" sz="1400" dirty="0"/>
                  <a:t>Signal: </a:t>
                </a:r>
                <a14:m>
                  <m:oMath xmlns:m="http://schemas.openxmlformats.org/officeDocument/2006/math">
                    <m:sSup>
                      <m:sSupPr>
                        <m:ctrlPr>
                          <a:rPr lang="it-IT" sz="140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m:t>
                        </m:r>
                      </m:sup>
                    </m:sSup>
                    <m:sSup>
                      <m:sSupPr>
                        <m:ctrlPr>
                          <a:rPr lang="it-IT" sz="1400" i="1" smtClean="0">
                            <a:latin typeface="Cambria Math" panose="02040503050406030204" pitchFamily="18" charset="0"/>
                          </a:rPr>
                        </m:ctrlPr>
                      </m:sSupPr>
                      <m:e>
                        <m:r>
                          <a:rPr lang="en-US" sz="1400" b="0" i="1" smtClean="0">
                            <a:latin typeface="Cambria Math" panose="02040503050406030204" pitchFamily="18" charset="0"/>
                          </a:rPr>
                          <m:t>𝑒</m:t>
                        </m:r>
                      </m:e>
                      <m:sup>
                        <m:r>
                          <a:rPr lang="it-IT" sz="1400" i="1" smtClean="0">
                            <a:latin typeface="Cambria Math" panose="02040503050406030204" pitchFamily="18" charset="0"/>
                            <a:ea typeface="Cambria Math" panose="02040503050406030204" pitchFamily="18" charset="0"/>
                          </a:rPr>
                          <m:t>−</m:t>
                        </m:r>
                      </m:sup>
                    </m:sSup>
                    <m:r>
                      <a:rPr lang="it-IT" sz="1400" i="1" smtClean="0">
                        <a:latin typeface="Cambria Math" panose="02040503050406030204" pitchFamily="18" charset="0"/>
                        <a:ea typeface="Cambria Math" panose="02040503050406030204" pitchFamily="18" charset="0"/>
                      </a:rPr>
                      <m:t>→</m:t>
                    </m:r>
                    <m:r>
                      <a:rPr lang="it-IT" sz="1400" i="1" smtClean="0">
                        <a:latin typeface="Cambria Math" panose="02040503050406030204" pitchFamily="18" charset="0"/>
                        <a:ea typeface="Cambria Math" panose="02040503050406030204" pitchFamily="18" charset="0"/>
                      </a:rPr>
                      <m:t>𝛾</m:t>
                    </m:r>
                    <m:r>
                      <a:rPr lang="en-US" sz="1400" b="0" i="1" smtClean="0">
                        <a:latin typeface="Cambria Math" panose="02040503050406030204" pitchFamily="18" charset="0"/>
                        <a:ea typeface="Cambria Math" panose="02040503050406030204" pitchFamily="18" charset="0"/>
                      </a:rPr>
                      <m:t>𝐴</m:t>
                    </m:r>
                    <m:r>
                      <a:rPr lang="en-US" sz="1400" b="0" i="1" smtClean="0">
                        <a:latin typeface="Cambria Math" panose="02040503050406030204" pitchFamily="18" charset="0"/>
                        <a:ea typeface="Cambria Math" panose="02040503050406030204" pitchFamily="18" charset="0"/>
                      </a:rPr>
                      <m:t>′</m:t>
                    </m:r>
                  </m:oMath>
                </a14:m>
                <a:endParaRPr lang="it-IT" sz="1400" dirty="0"/>
              </a:p>
              <a:p>
                <a:r>
                  <a:rPr lang="it-IT" sz="1400" dirty="0"/>
                  <a:t>Background: </a:t>
                </a:r>
                <a14:m>
                  <m:oMath xmlns:m="http://schemas.openxmlformats.org/officeDocument/2006/math">
                    <m:sSup>
                      <m:sSupPr>
                        <m:ctrlPr>
                          <a:rPr lang="it-IT" sz="1400" i="1" smtClean="0">
                            <a:latin typeface="Cambria Math" panose="02040503050406030204" pitchFamily="18" charset="0"/>
                          </a:rPr>
                        </m:ctrlPr>
                      </m:sSupPr>
                      <m:e>
                        <m:r>
                          <a:rPr lang="en-US" sz="1400" b="0" i="1" smtClean="0">
                            <a:latin typeface="Cambria Math" panose="02040503050406030204" pitchFamily="18" charset="0"/>
                          </a:rPr>
                          <m:t>𝑒</m:t>
                        </m:r>
                      </m:e>
                      <m:sup>
                        <m:r>
                          <a:rPr lang="en-US" sz="1400" b="0" i="1" smtClean="0">
                            <a:latin typeface="Cambria Math" panose="02040503050406030204" pitchFamily="18" charset="0"/>
                          </a:rPr>
                          <m:t>+</m:t>
                        </m:r>
                      </m:sup>
                    </m:sSup>
                    <m:r>
                      <a:rPr lang="en-US" sz="1400" b="0" i="1" smtClean="0">
                        <a:latin typeface="Cambria Math" panose="02040503050406030204" pitchFamily="18" charset="0"/>
                      </a:rPr>
                      <m:t>𝑁</m:t>
                    </m:r>
                    <m:r>
                      <a:rPr lang="en-US" sz="1400" b="0" i="1" smtClean="0">
                        <a:latin typeface="Cambria Math" panose="02040503050406030204" pitchFamily="18" charset="0"/>
                        <a:ea typeface="Cambria Math" panose="02040503050406030204" pitchFamily="18" charset="0"/>
                      </a:rPr>
                      <m:t>→</m:t>
                    </m:r>
                    <m:sSup>
                      <m:sSupPr>
                        <m:ctrlPr>
                          <a:rPr lang="en-US" sz="1400" b="0" i="1" smtClean="0">
                            <a:latin typeface="Cambria Math" panose="02040503050406030204" pitchFamily="18" charset="0"/>
                            <a:ea typeface="Cambria Math" panose="02040503050406030204" pitchFamily="18" charset="0"/>
                          </a:rPr>
                        </m:ctrlPr>
                      </m:sSupPr>
                      <m:e>
                        <m:r>
                          <a:rPr lang="en-US" sz="1400" b="0" i="1" smtClean="0">
                            <a:latin typeface="Cambria Math" panose="02040503050406030204" pitchFamily="18" charset="0"/>
                            <a:ea typeface="Cambria Math" panose="02040503050406030204" pitchFamily="18" charset="0"/>
                          </a:rPr>
                          <m:t>𝑒</m:t>
                        </m:r>
                      </m:e>
                      <m:sup>
                        <m:r>
                          <a:rPr lang="en-US" sz="1400" b="0" i="1" smtClean="0">
                            <a:latin typeface="Cambria Math" panose="02040503050406030204" pitchFamily="18" charset="0"/>
                            <a:ea typeface="Cambria Math" panose="02040503050406030204" pitchFamily="18" charset="0"/>
                          </a:rPr>
                          <m:t>+</m:t>
                        </m:r>
                      </m:sup>
                    </m:sSup>
                    <m:r>
                      <a:rPr lang="en-US" sz="1400" b="0" i="1" smtClean="0">
                        <a:latin typeface="Cambria Math" panose="02040503050406030204" pitchFamily="18" charset="0"/>
                        <a:ea typeface="Cambria Math" panose="02040503050406030204" pitchFamily="18" charset="0"/>
                      </a:rPr>
                      <m:t>𝑁</m:t>
                    </m:r>
                    <m:r>
                      <a:rPr lang="en-US" sz="1400" b="0" i="1" smtClean="0">
                        <a:latin typeface="Cambria Math" panose="02040503050406030204" pitchFamily="18" charset="0"/>
                        <a:ea typeface="Cambria Math" panose="02040503050406030204" pitchFamily="18" charset="0"/>
                      </a:rPr>
                      <m:t>𝛾</m:t>
                    </m:r>
                    <m:sSup>
                      <m:sSupPr>
                        <m:ctrlPr>
                          <a:rPr lang="it-IT" sz="1400" i="1" smtClean="0">
                            <a:latin typeface="Cambria Math" panose="02040503050406030204" pitchFamily="18" charset="0"/>
                          </a:rPr>
                        </m:ctrlPr>
                      </m:sSupPr>
                      <m:e>
                        <m:r>
                          <a:rPr lang="en-US" sz="1400" b="0" i="1" smtClean="0">
                            <a:latin typeface="Cambria Math" panose="02040503050406030204" pitchFamily="18" charset="0"/>
                          </a:rPr>
                          <m:t> ;</m:t>
                        </m:r>
                        <m:r>
                          <a:rPr lang="en-US" sz="1400" i="1">
                            <a:latin typeface="Cambria Math" panose="02040503050406030204" pitchFamily="18" charset="0"/>
                          </a:rPr>
                          <m:t>𝑒</m:t>
                        </m:r>
                      </m:e>
                      <m:sup>
                        <m:r>
                          <a:rPr lang="en-US" sz="1400" i="1">
                            <a:latin typeface="Cambria Math" panose="02040503050406030204" pitchFamily="18" charset="0"/>
                          </a:rPr>
                          <m:t>+</m:t>
                        </m:r>
                      </m:sup>
                    </m:sSup>
                    <m:sSup>
                      <m:sSupPr>
                        <m:ctrlPr>
                          <a:rPr lang="it-IT" sz="1400" i="1">
                            <a:latin typeface="Cambria Math" panose="02040503050406030204" pitchFamily="18" charset="0"/>
                          </a:rPr>
                        </m:ctrlPr>
                      </m:sSupPr>
                      <m:e>
                        <m:r>
                          <a:rPr lang="en-US" sz="1400" i="1">
                            <a:latin typeface="Cambria Math" panose="02040503050406030204" pitchFamily="18" charset="0"/>
                          </a:rPr>
                          <m:t>𝑒</m:t>
                        </m:r>
                      </m:e>
                      <m:sup>
                        <m:r>
                          <a:rPr lang="it-IT" sz="1400" i="1">
                            <a:latin typeface="Cambria Math" panose="02040503050406030204" pitchFamily="18" charset="0"/>
                            <a:ea typeface="Cambria Math" panose="02040503050406030204" pitchFamily="18" charset="0"/>
                          </a:rPr>
                          <m:t>−</m:t>
                        </m:r>
                      </m:sup>
                    </m:sSup>
                    <m:r>
                      <a:rPr lang="it-IT" sz="1400" i="1">
                        <a:latin typeface="Cambria Math" panose="02040503050406030204" pitchFamily="18" charset="0"/>
                        <a:ea typeface="Cambria Math" panose="02040503050406030204" pitchFamily="18" charset="0"/>
                      </a:rPr>
                      <m:t>→</m:t>
                    </m:r>
                    <m:r>
                      <a:rPr lang="it-IT" sz="1400" i="1">
                        <a:latin typeface="Cambria Math" panose="02040503050406030204" pitchFamily="18" charset="0"/>
                        <a:ea typeface="Cambria Math" panose="02040503050406030204" pitchFamily="18" charset="0"/>
                      </a:rPr>
                      <m:t>𝛾𝛾</m:t>
                    </m:r>
                    <m:r>
                      <a:rPr lang="en-US" sz="1400" b="0" i="1" smtClean="0">
                        <a:latin typeface="Cambria Math" panose="02040503050406030204" pitchFamily="18" charset="0"/>
                        <a:ea typeface="Cambria Math" panose="02040503050406030204" pitchFamily="18" charset="0"/>
                      </a:rPr>
                      <m:t>(</m:t>
                    </m:r>
                    <m:r>
                      <a:rPr lang="en-US" sz="1400" b="0" i="1" smtClean="0">
                        <a:latin typeface="Cambria Math" panose="02040503050406030204" pitchFamily="18" charset="0"/>
                        <a:ea typeface="Cambria Math" panose="02040503050406030204" pitchFamily="18" charset="0"/>
                      </a:rPr>
                      <m:t>𝛾</m:t>
                    </m:r>
                    <m:r>
                      <a:rPr lang="en-US" sz="1400" b="0" i="1" smtClean="0">
                        <a:latin typeface="Cambria Math" panose="02040503050406030204" pitchFamily="18" charset="0"/>
                        <a:ea typeface="Cambria Math" panose="02040503050406030204" pitchFamily="18" charset="0"/>
                      </a:rPr>
                      <m:t>)</m:t>
                    </m:r>
                  </m:oMath>
                </a14:m>
                <a:endParaRPr lang="it-IT" sz="1400" dirty="0"/>
              </a:p>
            </p:txBody>
          </p:sp>
        </mc:Choice>
        <mc:Fallback>
          <p:sp>
            <p:nvSpPr>
              <p:cNvPr id="16" name="TextBox 15">
                <a:extLst>
                  <a:ext uri="{FF2B5EF4-FFF2-40B4-BE49-F238E27FC236}">
                    <a16:creationId xmlns:a16="http://schemas.microsoft.com/office/drawing/2014/main" id="{E98D48BA-7DEE-A34E-A46B-1B45D60139DA}"/>
                  </a:ext>
                </a:extLst>
              </p:cNvPr>
              <p:cNvSpPr txBox="1">
                <a:spLocks noRot="1" noChangeAspect="1" noMove="1" noResize="1" noEditPoints="1" noAdjustHandles="1" noChangeArrowheads="1" noChangeShapeType="1" noTextEdit="1"/>
              </p:cNvSpPr>
              <p:nvPr/>
            </p:nvSpPr>
            <p:spPr>
              <a:xfrm>
                <a:off x="4297353" y="2934247"/>
                <a:ext cx="3369512" cy="523220"/>
              </a:xfrm>
              <a:prstGeom prst="rect">
                <a:avLst/>
              </a:prstGeom>
              <a:blipFill>
                <a:blip r:embed="rId8"/>
                <a:stretch>
                  <a:fillRect l="-375" t="-2381" b="-11905"/>
                </a:stretch>
              </a:blipFill>
            </p:spPr>
            <p:txBody>
              <a:bodyPr/>
              <a:lstStyle/>
              <a:p>
                <a:r>
                  <a:rPr lang="it-IT">
                    <a:noFill/>
                  </a:rPr>
                  <a:t> </a:t>
                </a:r>
              </a:p>
            </p:txBody>
          </p:sp>
        </mc:Fallback>
      </mc:AlternateContent>
    </p:spTree>
    <p:extLst>
      <p:ext uri="{BB962C8B-B14F-4D97-AF65-F5344CB8AC3E}">
        <p14:creationId xmlns:p14="http://schemas.microsoft.com/office/powerpoint/2010/main" val="1855446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205</Words>
  <Application>Microsoft Macintosh PowerPoint</Application>
  <PresentationFormat>Widescreen</PresentationFormat>
  <Paragraphs>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 Math</vt:lpstr>
      <vt:lpstr>Office Theme</vt:lpstr>
      <vt:lpstr>  The investigation on the dark sector at the PADME experiment</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investigation on the dark sector at the PADME experiment</dc:title>
  <dc:creator>Paola Gianotti</dc:creator>
  <cp:lastModifiedBy>Paola Gianotti</cp:lastModifiedBy>
  <cp:revision>7</cp:revision>
  <dcterms:created xsi:type="dcterms:W3CDTF">2018-05-21T09:09:09Z</dcterms:created>
  <dcterms:modified xsi:type="dcterms:W3CDTF">2018-05-25T08:25:34Z</dcterms:modified>
</cp:coreProperties>
</file>