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88" r:id="rId2"/>
    <p:sldId id="356" r:id="rId3"/>
    <p:sldId id="296" r:id="rId4"/>
    <p:sldId id="366" r:id="rId5"/>
    <p:sldId id="365" r:id="rId6"/>
    <p:sldId id="369" r:id="rId7"/>
    <p:sldId id="391" r:id="rId8"/>
    <p:sldId id="389" r:id="rId9"/>
    <p:sldId id="371" r:id="rId10"/>
    <p:sldId id="381" r:id="rId11"/>
    <p:sldId id="382" r:id="rId12"/>
    <p:sldId id="370" r:id="rId13"/>
    <p:sldId id="372" r:id="rId14"/>
    <p:sldId id="373" r:id="rId15"/>
    <p:sldId id="414" r:id="rId16"/>
    <p:sldId id="406" r:id="rId17"/>
    <p:sldId id="399" r:id="rId18"/>
    <p:sldId id="413" r:id="rId19"/>
    <p:sldId id="383" r:id="rId20"/>
    <p:sldId id="393" r:id="rId21"/>
    <p:sldId id="412" r:id="rId22"/>
    <p:sldId id="374" r:id="rId23"/>
    <p:sldId id="263" r:id="rId24"/>
    <p:sldId id="411" r:id="rId25"/>
    <p:sldId id="386" r:id="rId26"/>
    <p:sldId id="408" r:id="rId27"/>
    <p:sldId id="40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8" autoAdjust="0"/>
    <p:restoredTop sz="82290" autoAdjust="0"/>
  </p:normalViewPr>
  <p:slideViewPr>
    <p:cSldViewPr snapToGrid="0" showGuides="1">
      <p:cViewPr varScale="1">
        <p:scale>
          <a:sx n="67" d="100"/>
          <a:sy n="67" d="100"/>
        </p:scale>
        <p:origin x="1286" y="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A590-C0FC-42A2-85AE-D87BAC3E5640}" type="datetimeFigureOut">
              <a:rPr lang="en-US" smtClean="0"/>
              <a:t>31-May-18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B5C43-CFC7-4888-82FC-A9D5EF85B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5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2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0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34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53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7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45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1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33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12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2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1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4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53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01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7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5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23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B5C43-CFC7-4888-82FC-A9D5EF85B3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9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87E8-9DC6-40AB-B213-FB759B36E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C3753-CBBA-4D51-A894-8AEE8323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5E3F-D2D8-4E65-890E-F48284E6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7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E54D-C9B0-4B7A-8D3F-A8A8CD2B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2AC03-5EAD-4949-A60E-946A00476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189A8-A88A-4E18-A624-071E9C01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0372-36CA-414C-B5E8-FC4B4904104B}" type="datetime1">
              <a:rPr lang="en-US" smtClean="0"/>
              <a:t>31-May-18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4F469-9600-4E2D-B750-23D635D76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6D16-C0DD-49BC-9030-3A51EC61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61E4A-3712-4C00-9994-D16663D7E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C40F2-38CD-4B35-AA0F-5CEDF22F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2C782-BFE1-414E-BCB0-D0B158EC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3251A-0004-4047-93DD-CDA710126EBD}" type="datetime1">
              <a:rPr lang="en-US" smtClean="0"/>
              <a:t>31-May-18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ADAE-5BB8-4FC1-A38E-8C76B50A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836F0-138B-4A9E-922E-30C89EB5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70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BC61C-2D45-4F2A-91F2-E9570F82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D37C-6475-463F-A9E5-15BF162D1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500A9-2827-4D97-9C87-E5498D83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6987-32BE-4D92-AAD9-63D26C943332}" type="datetime1">
              <a:rPr lang="en-US" smtClean="0"/>
              <a:t>31-May-18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29EDA-9A60-4057-B9D8-A390292F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F78EC-3E49-46FF-B4AA-D30A5B3A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2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BEE35-FD20-4A71-A66F-9A5D1EF5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DB4F5-730E-4781-9A6D-D1E2ECDE1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52179-CB14-4F44-92BC-1C81F268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37B0-7090-4303-A803-55D9524498D0}" type="datetime1">
              <a:rPr lang="en-US" smtClean="0"/>
              <a:t>31-May-18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AF151-E09E-4BB3-9731-E9181304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D7AC0-B5EE-4B95-8827-ED59DF1B7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8C8E-F6EE-492B-841E-FD355EE3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9FCA-76FB-4EA4-ACA5-A8CC7F593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5A314-43C3-4E31-B44B-ED511CB3B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7EFEF-DB95-4ED6-A8D4-7CA34A0A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3678-5082-419F-B14A-8E0607405929}" type="datetime1">
              <a:rPr lang="en-US" smtClean="0"/>
              <a:t>31-May-18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32279-EE2C-4312-AF14-77CC1CB1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55C16-7198-4306-89CC-B5CD7833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67D3C-F1C6-4812-AF6A-118E2AA9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DFECA-D63B-42C2-A497-22BAFBC19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5F1AD-698F-440B-A324-8F95BC9CF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AC67A-81A8-4F28-B681-829B2C55F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64325C-91CB-4698-BE92-568B0A3F7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8E2D1-3B37-41A1-AD87-2F6D4FF2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D522-8C55-4D71-B38A-56FA3DBC34AA}" type="datetime1">
              <a:rPr lang="en-US" smtClean="0"/>
              <a:t>31-May-18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99C0D-7D18-4345-AA13-4912F290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A5C1D-A32B-40B4-9A40-46602B60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3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9805-B030-42C6-A1D1-4C734C5E4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C01943-990A-4697-B0A3-627CF22E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8CCB9-5B36-46B1-8402-04EE6D339721}" type="datetime1">
              <a:rPr lang="en-US" smtClean="0"/>
              <a:t>31-May-18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7418B-AC45-4E75-8B27-FEFD1C43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33B32-9F01-4CFD-860D-9737C641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6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8A4E7-90E2-4FD4-BCD8-32A18433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2D6A-5086-4603-A4E6-F346AFC5FE17}" type="datetime1">
              <a:rPr lang="en-US" smtClean="0"/>
              <a:t>31-May-18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5FFFF-B982-4E79-99AF-E0CAB529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27D6-369E-43C8-80AB-F86E03C1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5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E186-1C78-43B7-9DA1-0E39168E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845FB-8F37-4D66-8E63-5EDA6D853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5F5BE-DDDF-4D5D-98DB-40038CC74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E4C80-1A5E-4625-9115-A954F454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7191-A575-491F-ACA5-7BD2078DE1CE}" type="datetime1">
              <a:rPr lang="en-US" smtClean="0"/>
              <a:t>31-May-18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E21DF-63C4-4805-844C-B7ADB21B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3C803-27CC-4D21-A6B1-1C56274F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6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3E47-285F-48B6-B102-EF884A5C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562D9-FF2F-4AC9-BB97-85962DE81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901DA-7BB1-4142-AAD2-6404661BA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715F5-E7F0-4CC2-8006-A941D056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DEF4-09AB-426A-B55C-ECF5F178DA69}" type="datetime1">
              <a:rPr lang="en-US" smtClean="0"/>
              <a:t>31-May-18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BCB64-D4D6-4BB9-9872-F50B372C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35515-F86A-4616-9C9D-99FB111F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2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511D3-B7C4-44F9-8A98-7ABD6870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64C40-BCA4-4F6E-9318-44F377D9D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6603D-DEEE-4702-B7C3-DE45F9CD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31CDB-8F0D-43FB-9265-754F33CB846C}" type="datetime1">
              <a:rPr lang="en-US" smtClean="0"/>
              <a:t>31-May-18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EA570-0A88-415A-9E5E-E0C460E7B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94291-D1EC-4D6D-9199-1545A2152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D9F47-33F8-4DB8-BC32-7EA26E27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0192" y="1003995"/>
            <a:ext cx="10219555" cy="2254093"/>
          </a:xfrm>
        </p:spPr>
        <p:txBody>
          <a:bodyPr>
            <a:normAutofit fontScale="90000"/>
          </a:bodyPr>
          <a:lstStyle/>
          <a:p>
            <a:r>
              <a:rPr lang="es-ES_tradnl" altLang="es-ES_tradnl" b="1" dirty="0" err="1">
                <a:latin typeface="Arial" panose="020B0604020202020204" pitchFamily="34" charset="0"/>
              </a:rPr>
              <a:t>SiPM-based</a:t>
            </a:r>
            <a:r>
              <a:rPr lang="es-ES_tradnl" altLang="es-ES_tradnl" b="1" dirty="0">
                <a:latin typeface="Arial" panose="020B0604020202020204" pitchFamily="34" charset="0"/>
              </a:rPr>
              <a:t> PET detector module </a:t>
            </a:r>
            <a:r>
              <a:rPr lang="es-ES_tradnl" altLang="es-ES_tradnl" b="1" dirty="0" err="1">
                <a:latin typeface="Arial" panose="020B0604020202020204" pitchFamily="34" charset="0"/>
              </a:rPr>
              <a:t>for</a:t>
            </a:r>
            <a:r>
              <a:rPr lang="es-ES_tradnl" altLang="es-ES_tradnl" b="1" dirty="0">
                <a:latin typeface="Arial" panose="020B0604020202020204" pitchFamily="34" charset="0"/>
              </a:rPr>
              <a:t> a 4</a:t>
            </a:r>
            <a:r>
              <a:rPr lang="el-GR" altLang="es-ES_tradnl" b="1" dirty="0">
                <a:latin typeface="Arial" panose="020B0604020202020204" pitchFamily="34" charset="0"/>
              </a:rPr>
              <a:t>π</a:t>
            </a:r>
            <a:r>
              <a:rPr lang="en-US" altLang="es-ES_tradnl" b="1" dirty="0">
                <a:latin typeface="Arial" panose="020B0604020202020204" pitchFamily="34" charset="0"/>
              </a:rPr>
              <a:t> span scanner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337" y="2901907"/>
            <a:ext cx="10705264" cy="3290047"/>
          </a:xfrm>
          <a:effectLst/>
        </p:spPr>
        <p:txBody>
          <a:bodyPr>
            <a:normAutofit/>
          </a:bodyPr>
          <a:lstStyle/>
          <a:p>
            <a:endParaRPr lang="es-ES_tradnl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Perez-Benito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J.M.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Udias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J.J. Vaquero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73205-8BDB-AE41-B27D-9518EB7B7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50652"/>
            <a:ext cx="4025258" cy="1245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9C5E4-E5CC-6845-B0C1-AB1C1F59A6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541" y="5357788"/>
            <a:ext cx="1973822" cy="1431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533D00-5598-0141-B1FC-21184A2FB87C}"/>
              </a:ext>
            </a:extLst>
          </p:cNvPr>
          <p:cNvSpPr/>
          <p:nvPr/>
        </p:nvSpPr>
        <p:spPr>
          <a:xfrm>
            <a:off x="180449" y="137207"/>
            <a:ext cx="7773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 2018 – 14</a:t>
            </a:r>
            <a:r>
              <a:rPr lang="en-US" sz="2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Pisa Meeting on Advanced Detectors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AAB22-D04A-DE45-B939-D381015B61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115" y="5561123"/>
            <a:ext cx="2199217" cy="10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600"/>
            <a:ext cx="1017291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Surface Laser Engraving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13736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6A7EFF-E7C5-4D72-815B-8E7C8A4120DC}"/>
              </a:ext>
            </a:extLst>
          </p:cNvPr>
          <p:cNvSpPr txBox="1">
            <a:spLocks/>
          </p:cNvSpPr>
          <p:nvPr/>
        </p:nvSpPr>
        <p:spPr>
          <a:xfrm>
            <a:off x="731007" y="1622398"/>
            <a:ext cx="10415155" cy="17608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2400" b="1" dirty="0"/>
              <a:t>Better light guiding (towards round pixels)</a:t>
            </a:r>
          </a:p>
          <a:p>
            <a:pPr algn="just"/>
            <a:r>
              <a:rPr lang="en-US" altLang="en-US" sz="2400" b="1" dirty="0"/>
              <a:t>Optimal solution of circle packing problem</a:t>
            </a:r>
          </a:p>
          <a:p>
            <a:pPr algn="just"/>
            <a:r>
              <a:rPr lang="en-US" altLang="en-US" sz="2400" b="1" dirty="0"/>
              <a:t>Uniform distance between centers of neighbor pixels</a:t>
            </a:r>
          </a:p>
          <a:p>
            <a:pPr algn="just"/>
            <a:r>
              <a:rPr lang="en-US" altLang="en-US" sz="2400" b="1" dirty="0"/>
              <a:t>Depth of Interaction (</a:t>
            </a:r>
            <a:r>
              <a:rPr lang="en-US" altLang="en-US" sz="2400" b="1" dirty="0" err="1"/>
              <a:t>DoI</a:t>
            </a:r>
            <a:r>
              <a:rPr lang="en-US" altLang="en-US" sz="2400" b="1" dirty="0"/>
              <a:t>)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75CEB-700E-48D7-9668-EBB72381263B}"/>
              </a:ext>
            </a:extLst>
          </p:cNvPr>
          <p:cNvGrpSpPr/>
          <p:nvPr/>
        </p:nvGrpSpPr>
        <p:grpSpPr>
          <a:xfrm>
            <a:off x="3426146" y="3719031"/>
            <a:ext cx="4634865" cy="1875954"/>
            <a:chOff x="838200" y="3774010"/>
            <a:chExt cx="5579745" cy="1875954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2B05A4F-5FA0-4AA2-849A-2652A85C9D74}"/>
                </a:ext>
              </a:extLst>
            </p:cNvPr>
            <p:cNvSpPr txBox="1">
              <a:spLocks/>
            </p:cNvSpPr>
            <p:nvPr/>
          </p:nvSpPr>
          <p:spPr>
            <a:xfrm>
              <a:off x="3325603" y="4442770"/>
              <a:ext cx="576256" cy="5337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vs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8F03599-E02A-4749-A0A9-F3F80441329C}"/>
                </a:ext>
              </a:extLst>
            </p:cNvPr>
            <p:cNvGrpSpPr/>
            <p:nvPr/>
          </p:nvGrpSpPr>
          <p:grpSpPr>
            <a:xfrm>
              <a:off x="838200" y="3774010"/>
              <a:ext cx="5579745" cy="1875954"/>
              <a:chOff x="838200" y="3358249"/>
              <a:chExt cx="5901927" cy="229171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A549F87-0077-F543-B417-37F60DEF5C6B}"/>
                  </a:ext>
                </a:extLst>
              </p:cNvPr>
              <p:cNvGrpSpPr/>
              <p:nvPr/>
            </p:nvGrpSpPr>
            <p:grpSpPr>
              <a:xfrm>
                <a:off x="4362687" y="3358249"/>
                <a:ext cx="2377440" cy="2286000"/>
                <a:chOff x="495513" y="3825884"/>
                <a:chExt cx="1872208" cy="1872208"/>
              </a:xfrm>
            </p:grpSpPr>
            <p:sp>
              <p:nvSpPr>
                <p:cNvPr id="22" name="1 Rectángulo"/>
                <p:cNvSpPr/>
                <p:nvPr/>
              </p:nvSpPr>
              <p:spPr bwMode="auto">
                <a:xfrm>
                  <a:off x="495513" y="3825884"/>
                  <a:ext cx="936104" cy="936104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rtlCol="0" anchor="ctr"/>
                <a:lstStyle/>
                <a:p>
                  <a:pPr algn="ctr"/>
                  <a:endParaRPr lang="en-US">
                    <a:noFill/>
                  </a:endParaRPr>
                </a:p>
              </p:txBody>
            </p:sp>
            <p:sp>
              <p:nvSpPr>
                <p:cNvPr id="23" name="6 Rectángulo"/>
                <p:cNvSpPr/>
                <p:nvPr/>
              </p:nvSpPr>
              <p:spPr bwMode="auto">
                <a:xfrm>
                  <a:off x="1431617" y="3825884"/>
                  <a:ext cx="936104" cy="936104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rtlCol="0" anchor="ctr"/>
                <a:lstStyle/>
                <a:p>
                  <a:pPr algn="ctr"/>
                  <a:endParaRPr lang="en-US">
                    <a:noFill/>
                  </a:endParaRPr>
                </a:p>
              </p:txBody>
            </p:sp>
            <p:sp>
              <p:nvSpPr>
                <p:cNvPr id="24" name="7 Rectángulo"/>
                <p:cNvSpPr/>
                <p:nvPr/>
              </p:nvSpPr>
              <p:spPr bwMode="auto">
                <a:xfrm>
                  <a:off x="495513" y="4761988"/>
                  <a:ext cx="936104" cy="936104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rtlCol="0" anchor="ctr"/>
                <a:lstStyle/>
                <a:p>
                  <a:pPr algn="ctr"/>
                  <a:endParaRPr lang="en-US">
                    <a:noFill/>
                  </a:endParaRPr>
                </a:p>
              </p:txBody>
            </p:sp>
            <p:sp>
              <p:nvSpPr>
                <p:cNvPr id="25" name="8 Rectángulo"/>
                <p:cNvSpPr/>
                <p:nvPr/>
              </p:nvSpPr>
              <p:spPr bwMode="auto">
                <a:xfrm>
                  <a:off x="1431617" y="4761988"/>
                  <a:ext cx="936104" cy="936104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rtlCol="0" anchor="ctr"/>
                <a:lstStyle/>
                <a:p>
                  <a:pPr algn="ctr"/>
                  <a:endParaRPr lang="en-US">
                    <a:noFill/>
                  </a:endParaRPr>
                </a:p>
              </p:txBody>
            </p:sp>
            <p:cxnSp>
              <p:nvCxnSpPr>
                <p:cNvPr id="26" name="3 Conector recto"/>
                <p:cNvCxnSpPr/>
                <p:nvPr/>
              </p:nvCxnSpPr>
              <p:spPr bwMode="auto">
                <a:xfrm>
                  <a:off x="963565" y="4293936"/>
                  <a:ext cx="936104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" name="5 Conector recto"/>
                <p:cNvCxnSpPr/>
                <p:nvPr/>
              </p:nvCxnSpPr>
              <p:spPr bwMode="auto">
                <a:xfrm>
                  <a:off x="963565" y="4293936"/>
                  <a:ext cx="936104" cy="93610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25 Conector recto"/>
                <p:cNvCxnSpPr/>
                <p:nvPr/>
              </p:nvCxnSpPr>
              <p:spPr bwMode="auto">
                <a:xfrm flipV="1">
                  <a:off x="1899669" y="4293936"/>
                  <a:ext cx="0" cy="936104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2AF31F0-4173-7E40-B3CE-863E34B8714D}"/>
                  </a:ext>
                </a:extLst>
              </p:cNvPr>
              <p:cNvGrpSpPr/>
              <p:nvPr/>
            </p:nvGrpSpPr>
            <p:grpSpPr>
              <a:xfrm>
                <a:off x="838200" y="3363964"/>
                <a:ext cx="2377440" cy="2286000"/>
                <a:chOff x="5464065" y="3548308"/>
                <a:chExt cx="2570424" cy="2427360"/>
              </a:xfrm>
            </p:grpSpPr>
            <p:pic>
              <p:nvPicPr>
                <p:cNvPr id="34" name="Picture 3" descr="C:\Users\user\Downloads\Thesis\chapter 4 omgs\0411-11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5000" contrast="8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464065" y="3548308"/>
                  <a:ext cx="2570424" cy="24273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9" name="17 Conector recto"/>
                <p:cNvCxnSpPr/>
                <p:nvPr/>
              </p:nvCxnSpPr>
              <p:spPr bwMode="auto">
                <a:xfrm flipV="1">
                  <a:off x="6281225" y="4163272"/>
                  <a:ext cx="1055048" cy="283064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18 Conector recto"/>
                <p:cNvCxnSpPr/>
                <p:nvPr/>
              </p:nvCxnSpPr>
              <p:spPr bwMode="auto">
                <a:xfrm>
                  <a:off x="6281225" y="4446336"/>
                  <a:ext cx="767016" cy="725048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22 Conector recto"/>
                <p:cNvCxnSpPr/>
                <p:nvPr/>
              </p:nvCxnSpPr>
              <p:spPr bwMode="auto">
                <a:xfrm flipH="1">
                  <a:off x="7048241" y="4163272"/>
                  <a:ext cx="288032" cy="1008112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21C9F21-5247-D140-A5C9-8B8F90ECCA34}"/>
              </a:ext>
            </a:extLst>
          </p:cNvPr>
          <p:cNvSpPr txBox="1"/>
          <p:nvPr/>
        </p:nvSpPr>
        <p:spPr>
          <a:xfrm>
            <a:off x="5176033" y="6341986"/>
            <a:ext cx="656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Konstantinou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et al. IEEE TRPMS vol. 1, no. 5, </a:t>
            </a:r>
            <a:r>
              <a:rPr 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  <a:p>
            <a:endParaRPr lang="es-E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12 Grupo"/>
          <p:cNvGrpSpPr/>
          <p:nvPr/>
        </p:nvGrpSpPr>
        <p:grpSpPr>
          <a:xfrm>
            <a:off x="91667" y="3630387"/>
            <a:ext cx="2884083" cy="2689136"/>
            <a:chOff x="-2274963" y="4511563"/>
            <a:chExt cx="3374217" cy="3600643"/>
          </a:xfrm>
        </p:grpSpPr>
        <p:pic>
          <p:nvPicPr>
            <p:cNvPr id="20" name="19 Imagen"/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896466" y="4511563"/>
              <a:ext cx="2995720" cy="3228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9 CuadroTexto"/>
            <p:cNvSpPr txBox="1"/>
            <p:nvPr/>
          </p:nvSpPr>
          <p:spPr>
            <a:xfrm>
              <a:off x="-2274963" y="7729144"/>
              <a:ext cx="1261725" cy="3830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200" b="1" kern="12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endParaRPr lang="en-US" sz="2000" dirty="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168822A9-D1FC-2B46-8D36-7BF96357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6453" y="3630387"/>
            <a:ext cx="2529421" cy="24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6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12917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SSLE hexagonal engraving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19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71" y="1554163"/>
            <a:ext cx="7497496" cy="3812222"/>
          </a:xfrm>
          <a:prstGeom prst="rect">
            <a:avLst/>
          </a:prstGeom>
          <a:noFill/>
        </p:spPr>
      </p:pic>
      <p:sp>
        <p:nvSpPr>
          <p:cNvPr id="11" name="2 Rectángulo"/>
          <p:cNvSpPr/>
          <p:nvPr/>
        </p:nvSpPr>
        <p:spPr>
          <a:xfrm>
            <a:off x="1111559" y="5590166"/>
            <a:ext cx="904927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/>
              <a:t>Low count rate Pixel Resolvability (PR): 0.32 (square MPPCs)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02D85C-1DA0-3648-BC69-7D24ED3FD735}"/>
                  </a:ext>
                </a:extLst>
              </p:cNvPr>
              <p:cNvSpPr txBox="1"/>
              <p:nvPr/>
            </p:nvSpPr>
            <p:spPr>
              <a:xfrm>
                <a:off x="9059288" y="3027063"/>
                <a:ext cx="2631682" cy="803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𝑃𝑅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𝐹𝑊𝐻𝑀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𝐷𝑖𝑠𝑡𝑎𝑛𝑐𝑒</m:t>
                              </m:r>
                            </m:e>
                            <m:sub>
                              <m:r>
                                <a:rPr lang="es-ES" sz="24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02D85C-1DA0-3648-BC69-7D24ED3FD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9288" y="3027063"/>
                <a:ext cx="2631682" cy="803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32C3454-4B3D-41F1-A5D2-2E843C934E59}"/>
              </a:ext>
            </a:extLst>
          </p:cNvPr>
          <p:cNvSpPr txBox="1"/>
          <p:nvPr/>
        </p:nvSpPr>
        <p:spPr>
          <a:xfrm>
            <a:off x="5176033" y="6341986"/>
            <a:ext cx="6564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Konstantinou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et al. IEEE TRPMS vol. 1, no. 5, </a:t>
            </a:r>
            <a:r>
              <a:rPr lang="es-E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  <a:p>
            <a:endParaRPr lang="es-E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600"/>
            <a:ext cx="9878785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MPPC design - Earlier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230BDB-29E3-4456-951D-D7D99B7FC7FC}"/>
              </a:ext>
            </a:extLst>
          </p:cNvPr>
          <p:cNvSpPr/>
          <p:nvPr/>
        </p:nvSpPr>
        <p:spPr>
          <a:xfrm>
            <a:off x="645542" y="1285736"/>
            <a:ext cx="10586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The highest-density lattice arrangement of circles is the hexagonal packing arrangement, in which the centers of the circles are arranged in a hexagonal lattice (honeycomb).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058A7-3488-B841-8C6D-31A1FFF8DB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94" y="2934784"/>
            <a:ext cx="3978759" cy="2984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22DB2-70D0-EF43-8782-722671EB5819}"/>
              </a:ext>
            </a:extLst>
          </p:cNvPr>
          <p:cNvSpPr txBox="1"/>
          <p:nvPr/>
        </p:nvSpPr>
        <p:spPr>
          <a:xfrm>
            <a:off x="885012" y="5969402"/>
            <a:ext cx="4232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Hamamatsu S12516</a:t>
            </a:r>
          </a:p>
          <a:p>
            <a:pPr algn="ctr"/>
            <a:r>
              <a:rPr lang="en-GB" sz="2400" b="1" dirty="0"/>
              <a:t>SST-1M Consortium for the CTA </a:t>
            </a:r>
          </a:p>
          <a:p>
            <a:pPr algn="ctr"/>
            <a:endParaRPr lang="en-GB" sz="24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6D6BA8-4CBC-FC4C-A2FB-4FD3AA43AE58}"/>
              </a:ext>
            </a:extLst>
          </p:cNvPr>
          <p:cNvGrpSpPr/>
          <p:nvPr/>
        </p:nvGrpSpPr>
        <p:grpSpPr>
          <a:xfrm>
            <a:off x="5938585" y="2447853"/>
            <a:ext cx="5607873" cy="3656808"/>
            <a:chOff x="5938585" y="2447853"/>
            <a:chExt cx="5607873" cy="36568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87BF46-BA53-4B92-946D-8754FFB01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8585" y="2447853"/>
              <a:ext cx="3078415" cy="26586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203207-08EB-41F6-8616-8E3B09CAA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9737" y="2521197"/>
              <a:ext cx="3026721" cy="26648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EB6FC6-5734-B641-91DE-46C38B22CA94}"/>
                </a:ext>
              </a:extLst>
            </p:cNvPr>
            <p:cNvSpPr txBox="1"/>
            <p:nvPr/>
          </p:nvSpPr>
          <p:spPr>
            <a:xfrm>
              <a:off x="7661745" y="5581441"/>
              <a:ext cx="2098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First designs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9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42F3CB-DC0A-1449-A5B0-B0F789EE1045}"/>
              </a:ext>
            </a:extLst>
          </p:cNvPr>
          <p:cNvGrpSpPr/>
          <p:nvPr/>
        </p:nvGrpSpPr>
        <p:grpSpPr>
          <a:xfrm>
            <a:off x="1163328" y="1456571"/>
            <a:ext cx="9621146" cy="4607704"/>
            <a:chOff x="1382948" y="1432072"/>
            <a:chExt cx="9621146" cy="46077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F00353-E8A6-45C2-BABD-6203552F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2948" y="1432072"/>
              <a:ext cx="9550514" cy="460770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0F737C-B4ED-4291-AD01-F2E4FF524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8502" y="5658271"/>
              <a:ext cx="1605592" cy="318779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73DFA317-A5C1-4787-A05F-4DC66F72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Hexagonal MPPC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8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47" y="228600"/>
            <a:ext cx="9851776" cy="1325563"/>
          </a:xfrm>
        </p:spPr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Array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design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26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0263EF-203C-9842-99DC-3EA572EC3DBE}"/>
              </a:ext>
            </a:extLst>
          </p:cNvPr>
          <p:cNvGrpSpPr/>
          <p:nvPr/>
        </p:nvGrpSpPr>
        <p:grpSpPr>
          <a:xfrm>
            <a:off x="1518877" y="1484509"/>
            <a:ext cx="10058423" cy="4824460"/>
            <a:chOff x="1326672" y="1098232"/>
            <a:chExt cx="10058423" cy="48244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9AF515-03B3-4A49-8161-21E20C5A6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337" b="18254"/>
            <a:stretch/>
          </p:blipFill>
          <p:spPr>
            <a:xfrm>
              <a:off x="1326672" y="1098232"/>
              <a:ext cx="5237942" cy="39279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301053-BA28-458C-A6AC-DB0776A4D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6072" y="5557567"/>
              <a:ext cx="1839023" cy="36512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DE19680-5F18-42C7-A8F8-8FD7C6048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8" y="1609469"/>
            <a:ext cx="4294414" cy="371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0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600"/>
            <a:ext cx="9834923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Array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26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9AF515-03B3-4A49-8161-21E20C5A6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05" t="3685" b="5759"/>
          <a:stretch/>
        </p:blipFill>
        <p:spPr>
          <a:xfrm>
            <a:off x="1359530" y="1344594"/>
            <a:ext cx="3669335" cy="4351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7A9AD6-373D-4085-8B78-038837E9D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5" r="7055"/>
          <a:stretch/>
        </p:blipFill>
        <p:spPr>
          <a:xfrm rot="5400000">
            <a:off x="6685672" y="1346013"/>
            <a:ext cx="3567118" cy="4305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DD5B3-0C2C-4862-B5DF-28C33CC8AD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277" y="5943844"/>
            <a:ext cx="183902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44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163A3-D4CE-DE4B-A1A3-127F312D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2A0CB2-1064-9D4C-9A70-4D8075BB989C}"/>
              </a:ext>
            </a:extLst>
          </p:cNvPr>
          <p:cNvSpPr txBox="1">
            <a:spLocks/>
          </p:cNvSpPr>
          <p:nvPr/>
        </p:nvSpPr>
        <p:spPr>
          <a:xfrm>
            <a:off x="825418" y="228600"/>
            <a:ext cx="9690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Hex-MPPC construction</a:t>
            </a:r>
            <a:endParaRPr lang="en-US" sz="3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02BC12-1AD0-A944-AA5B-107ACC0A865F}"/>
              </a:ext>
            </a:extLst>
          </p:cNvPr>
          <p:cNvGrpSpPr/>
          <p:nvPr/>
        </p:nvGrpSpPr>
        <p:grpSpPr>
          <a:xfrm>
            <a:off x="825418" y="1336616"/>
            <a:ext cx="10456332" cy="4435146"/>
            <a:chOff x="617073" y="670596"/>
            <a:chExt cx="10456332" cy="44351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82617C-9A8D-4F4B-BD27-040F11B79740}"/>
                </a:ext>
              </a:extLst>
            </p:cNvPr>
            <p:cNvSpPr/>
            <p:nvPr/>
          </p:nvSpPr>
          <p:spPr>
            <a:xfrm>
              <a:off x="836590" y="4736410"/>
              <a:ext cx="44212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err="1">
                  <a:latin typeface="Helvetica" pitchFamily="2" charset="0"/>
                </a:rPr>
                <a:t>Through</a:t>
              </a:r>
              <a:r>
                <a:rPr lang="es-ES" b="1" dirty="0">
                  <a:latin typeface="Helvetica" pitchFamily="2" charset="0"/>
                </a:rPr>
                <a:t> </a:t>
              </a:r>
              <a:r>
                <a:rPr lang="es-ES" b="1" dirty="0" err="1">
                  <a:latin typeface="Helvetica" pitchFamily="2" charset="0"/>
                </a:rPr>
                <a:t>Silicon</a:t>
              </a:r>
              <a:r>
                <a:rPr lang="es-ES" b="1" dirty="0">
                  <a:latin typeface="Helvetica" pitchFamily="2" charset="0"/>
                </a:rPr>
                <a:t> </a:t>
              </a:r>
              <a:r>
                <a:rPr lang="es-ES" b="1" dirty="0" err="1">
                  <a:latin typeface="Helvetica" pitchFamily="2" charset="0"/>
                </a:rPr>
                <a:t>Via</a:t>
              </a:r>
              <a:r>
                <a:rPr lang="es-ES" b="1" dirty="0">
                  <a:latin typeface="Helvetica" pitchFamily="2" charset="0"/>
                </a:rPr>
                <a:t> (TSV) </a:t>
              </a:r>
              <a:r>
                <a:rPr lang="es-ES" b="1" dirty="0" err="1">
                  <a:latin typeface="Helvetica" pitchFamily="2" charset="0"/>
                </a:rPr>
                <a:t>Technology</a:t>
              </a:r>
              <a:r>
                <a:rPr lang="es-ES" b="1" dirty="0">
                  <a:latin typeface="Helvetica" pitchFamily="2" charset="0"/>
                </a:rPr>
                <a:t> </a:t>
              </a:r>
              <a:endParaRPr lang="es-E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5097C-9D68-5E46-8741-091DF768D6F6}"/>
                </a:ext>
              </a:extLst>
            </p:cNvPr>
            <p:cNvSpPr/>
            <p:nvPr/>
          </p:nvSpPr>
          <p:spPr>
            <a:xfrm>
              <a:off x="6562490" y="4736410"/>
              <a:ext cx="4510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err="1">
                  <a:latin typeface="Helvetica" pitchFamily="2" charset="0"/>
                </a:rPr>
                <a:t>Optimization</a:t>
              </a:r>
              <a:r>
                <a:rPr lang="es-ES" b="1" dirty="0">
                  <a:latin typeface="Helvetica" pitchFamily="2" charset="0"/>
                </a:rPr>
                <a:t> of </a:t>
              </a:r>
              <a:r>
                <a:rPr lang="es-ES" b="1" dirty="0" err="1">
                  <a:latin typeface="Helvetica" pitchFamily="2" charset="0"/>
                </a:rPr>
                <a:t>Trench</a:t>
              </a:r>
              <a:r>
                <a:rPr lang="es-ES" b="1" dirty="0">
                  <a:latin typeface="Helvetica" pitchFamily="2" charset="0"/>
                </a:rPr>
                <a:t> and Active </a:t>
              </a:r>
              <a:r>
                <a:rPr lang="es-ES" b="1" dirty="0" err="1">
                  <a:latin typeface="Helvetica" pitchFamily="2" charset="0"/>
                </a:rPr>
                <a:t>area</a:t>
              </a:r>
              <a:r>
                <a:rPr lang="es-ES" b="1" dirty="0">
                  <a:latin typeface="Helvetica" pitchFamily="2" charset="0"/>
                </a:rPr>
                <a:t>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BA9D9D-AEFA-984F-9840-A592CECFB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073" y="1336616"/>
              <a:ext cx="4860244" cy="31468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DACD85-1FAE-D44F-9EC3-9B741887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5672" y="670596"/>
              <a:ext cx="3564549" cy="406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55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9677400" cy="13255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test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bench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7136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F00353-E8A6-45C2-BABD-6203552FE2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2" t="9238" r="9498" b="3589"/>
          <a:stretch/>
        </p:blipFill>
        <p:spPr>
          <a:xfrm>
            <a:off x="356440" y="1538153"/>
            <a:ext cx="3825536" cy="3651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EC6BA-B936-3B4C-BC2F-DFFF9E52C16E}"/>
              </a:ext>
            </a:extLst>
          </p:cNvPr>
          <p:cNvSpPr txBox="1"/>
          <p:nvPr/>
        </p:nvSpPr>
        <p:spPr>
          <a:xfrm>
            <a:off x="268660" y="5319064"/>
            <a:ext cx="3913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Monolythic</a:t>
            </a:r>
            <a:r>
              <a:rPr lang="es-ES" sz="2000" b="1" dirty="0"/>
              <a:t> LYSO </a:t>
            </a:r>
            <a:r>
              <a:rPr lang="es-ES" sz="2000" b="1" dirty="0" err="1"/>
              <a:t>crystal</a:t>
            </a:r>
            <a:r>
              <a:rPr lang="es-ES" sz="2000" b="1" dirty="0"/>
              <a:t> </a:t>
            </a:r>
            <a:r>
              <a:rPr lang="es-ES" sz="2000" b="1" dirty="0" err="1"/>
              <a:t>coupled</a:t>
            </a:r>
            <a:r>
              <a:rPr lang="es-ES" sz="2000" b="1" dirty="0"/>
              <a:t> </a:t>
            </a:r>
            <a:r>
              <a:rPr lang="es-ES" sz="2000" b="1" dirty="0" err="1"/>
              <a:t>the</a:t>
            </a:r>
            <a:r>
              <a:rPr lang="es-ES" sz="2000" b="1" dirty="0"/>
              <a:t> </a:t>
            </a:r>
            <a:r>
              <a:rPr lang="es-ES" sz="2000" b="1" dirty="0" err="1"/>
              <a:t>Hex</a:t>
            </a:r>
            <a:r>
              <a:rPr lang="es-ES" sz="2000" b="1" dirty="0"/>
              <a:t> MPPC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5E155E-E000-CF4C-9296-023492A02CDE}"/>
              </a:ext>
            </a:extLst>
          </p:cNvPr>
          <p:cNvGrpSpPr/>
          <p:nvPr/>
        </p:nvGrpSpPr>
        <p:grpSpPr>
          <a:xfrm>
            <a:off x="4400565" y="1535722"/>
            <a:ext cx="7740004" cy="4162541"/>
            <a:chOff x="4400565" y="1535722"/>
            <a:chExt cx="7740004" cy="41625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A296B-7C18-B846-8CBE-FCB9AE412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" t="21880" r="1377" b="16426"/>
            <a:stretch/>
          </p:blipFill>
          <p:spPr>
            <a:xfrm>
              <a:off x="4442935" y="1535722"/>
              <a:ext cx="7485136" cy="36536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9C3288-AB50-064C-8039-DA40C86488C1}"/>
                </a:ext>
              </a:extLst>
            </p:cNvPr>
            <p:cNvSpPr txBox="1"/>
            <p:nvPr/>
          </p:nvSpPr>
          <p:spPr>
            <a:xfrm>
              <a:off x="4400565" y="5298153"/>
              <a:ext cx="7740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/>
                <a:t>61 </a:t>
              </a:r>
              <a:r>
                <a:rPr lang="es-ES" sz="2000" b="1" dirty="0" err="1"/>
                <a:t>preamp</a:t>
              </a:r>
              <a:r>
                <a:rPr lang="es-ES" sz="2000" b="1" dirty="0"/>
                <a:t> pixel </a:t>
              </a:r>
              <a:r>
                <a:rPr lang="es-ES" sz="2000" b="1" dirty="0" err="1"/>
                <a:t>channels</a:t>
              </a:r>
              <a:r>
                <a:rPr lang="es-ES" sz="2000" b="1" dirty="0"/>
                <a:t> + </a:t>
              </a:r>
              <a:r>
                <a:rPr lang="es-ES" sz="2000" b="1" dirty="0" err="1"/>
                <a:t>energy</a:t>
              </a:r>
              <a:r>
                <a:rPr lang="es-ES" sz="2000" b="1" dirty="0"/>
                <a:t> </a:t>
              </a:r>
              <a:r>
                <a:rPr lang="es-ES" sz="2000" b="1" dirty="0" err="1"/>
                <a:t>channel</a:t>
              </a:r>
              <a:r>
                <a:rPr lang="es-ES" sz="2000" b="1" dirty="0"/>
                <a:t> + HV (</a:t>
              </a:r>
              <a:r>
                <a:rPr lang="es-ES" sz="2000" b="1" dirty="0" err="1"/>
                <a:t>temp</a:t>
              </a:r>
              <a:r>
                <a:rPr lang="es-ES" sz="2000" b="1" dirty="0"/>
                <a:t>. </a:t>
              </a:r>
              <a:r>
                <a:rPr lang="es-ES" sz="2000" b="1" dirty="0" err="1"/>
                <a:t>compensation</a:t>
              </a:r>
              <a:r>
                <a:rPr lang="es-ES" sz="2000" b="1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9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46" y="228600"/>
            <a:ext cx="11048709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channel signals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5938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61F6B-F70D-5447-B29F-C50C435DCBF7}"/>
              </a:ext>
            </a:extLst>
          </p:cNvPr>
          <p:cNvSpPr txBox="1"/>
          <p:nvPr/>
        </p:nvSpPr>
        <p:spPr>
          <a:xfrm>
            <a:off x="2106895" y="5768052"/>
            <a:ext cx="7978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Four central channels, pre-amp gain = -1, Z</a:t>
            </a:r>
            <a:r>
              <a:rPr lang="en-GB" sz="2000" b="1" baseline="-25000" dirty="0"/>
              <a:t>L</a:t>
            </a:r>
            <a:r>
              <a:rPr lang="en-GB" sz="2000" b="1" dirty="0"/>
              <a:t>= 51 ohms, RC constant= 75 ns </a:t>
            </a:r>
          </a:p>
          <a:p>
            <a:pPr algn="ctr"/>
            <a:r>
              <a:rPr lang="en-GB" sz="2000" b="1" dirty="0"/>
              <a:t>LYSO monolithic crystal, </a:t>
            </a:r>
            <a:r>
              <a:rPr lang="en-GB" sz="2000" b="1" baseline="30000" dirty="0"/>
              <a:t>22</a:t>
            </a:r>
            <a:r>
              <a:rPr lang="en-GB" sz="2000" b="1" dirty="0"/>
              <a:t>Na point source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085C54-845B-5B4E-A026-5EF00CA3F37A}"/>
              </a:ext>
            </a:extLst>
          </p:cNvPr>
          <p:cNvGrpSpPr/>
          <p:nvPr/>
        </p:nvGrpSpPr>
        <p:grpSpPr>
          <a:xfrm>
            <a:off x="437327" y="1087594"/>
            <a:ext cx="5715485" cy="4241827"/>
            <a:chOff x="437327" y="1005664"/>
            <a:chExt cx="5715485" cy="43237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77BF8-4407-934B-B7BC-75F303E5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27" y="1097107"/>
              <a:ext cx="5715485" cy="417189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DA985F-DBC2-3145-BC42-6E0E9000026B}"/>
                </a:ext>
              </a:extLst>
            </p:cNvPr>
            <p:cNvSpPr txBox="1"/>
            <p:nvPr/>
          </p:nvSpPr>
          <p:spPr>
            <a:xfrm>
              <a:off x="3042695" y="4990868"/>
              <a:ext cx="319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s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66F910-9958-D040-91A1-7758B74F5B25}"/>
                </a:ext>
              </a:extLst>
            </p:cNvPr>
            <p:cNvSpPr txBox="1"/>
            <p:nvPr/>
          </p:nvSpPr>
          <p:spPr>
            <a:xfrm rot="16200000">
              <a:off x="541013" y="3158590"/>
              <a:ext cx="580287" cy="347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/>
                <a:t>volts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B25702-044C-6643-B69B-F87D66D72AB3}"/>
                </a:ext>
              </a:extLst>
            </p:cNvPr>
            <p:cNvSpPr txBox="1"/>
            <p:nvPr/>
          </p:nvSpPr>
          <p:spPr>
            <a:xfrm>
              <a:off x="2008951" y="1005664"/>
              <a:ext cx="2393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Individual MPPC signals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D8049D-EFE2-E94A-AF84-356C45EA1473}"/>
              </a:ext>
            </a:extLst>
          </p:cNvPr>
          <p:cNvGrpSpPr/>
          <p:nvPr/>
        </p:nvGrpSpPr>
        <p:grpSpPr>
          <a:xfrm>
            <a:off x="6096000" y="1087595"/>
            <a:ext cx="5484599" cy="4309243"/>
            <a:chOff x="6096000" y="1087595"/>
            <a:chExt cx="5484599" cy="430924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5F64780-C276-3D4B-A7D9-6B2BA2F15615}"/>
                </a:ext>
              </a:extLst>
            </p:cNvPr>
            <p:cNvGrpSpPr/>
            <p:nvPr/>
          </p:nvGrpSpPr>
          <p:grpSpPr>
            <a:xfrm>
              <a:off x="6096000" y="1087595"/>
              <a:ext cx="5484599" cy="4190913"/>
              <a:chOff x="6010464" y="1024228"/>
              <a:chExt cx="5484599" cy="419091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40C7D6-EAD1-604A-8665-67575439D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0464" y="1109527"/>
                <a:ext cx="5484599" cy="4105614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305FACC-B08F-E543-A411-2D187A5D61AA}"/>
                  </a:ext>
                </a:extLst>
              </p:cNvPr>
              <p:cNvGrpSpPr/>
              <p:nvPr/>
            </p:nvGrpSpPr>
            <p:grpSpPr>
              <a:xfrm>
                <a:off x="6075234" y="1024228"/>
                <a:ext cx="3639171" cy="3526784"/>
                <a:chOff x="6075234" y="1024228"/>
                <a:chExt cx="3639171" cy="3526784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2C928A8-37B7-084E-8980-C29019209CB0}"/>
                    </a:ext>
                  </a:extLst>
                </p:cNvPr>
                <p:cNvSpPr txBox="1"/>
                <p:nvPr/>
              </p:nvSpPr>
              <p:spPr>
                <a:xfrm rot="16200000">
                  <a:off x="5878605" y="2763059"/>
                  <a:ext cx="740459" cy="3472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600" dirty="0" err="1"/>
                    <a:t>counts</a:t>
                  </a:r>
                  <a:endParaRPr lang="es-ES" sz="1600" dirty="0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8540F9C-092B-1B48-AA91-F230D3322A41}"/>
                    </a:ext>
                  </a:extLst>
                </p:cNvPr>
                <p:cNvSpPr txBox="1"/>
                <p:nvPr/>
              </p:nvSpPr>
              <p:spPr>
                <a:xfrm>
                  <a:off x="8571405" y="3902149"/>
                  <a:ext cx="8585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/>
                    <a:t>1274 </a:t>
                  </a:r>
                  <a:r>
                    <a:rPr lang="es-ES" sz="1400" dirty="0" err="1"/>
                    <a:t>keV</a:t>
                  </a:r>
                  <a:endParaRPr lang="es-ES" sz="1400" dirty="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ED0D521-4D35-6841-B7F9-E1C05CD20DEC}"/>
                    </a:ext>
                  </a:extLst>
                </p:cNvPr>
                <p:cNvSpPr txBox="1"/>
                <p:nvPr/>
              </p:nvSpPr>
              <p:spPr>
                <a:xfrm>
                  <a:off x="7674741" y="2039527"/>
                  <a:ext cx="7671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400" dirty="0"/>
                    <a:t>511 </a:t>
                  </a:r>
                  <a:r>
                    <a:rPr lang="es-ES" sz="1400" dirty="0" err="1"/>
                    <a:t>keV</a:t>
                  </a:r>
                  <a:endParaRPr lang="es-ES" sz="1400" dirty="0"/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BD0217D-A603-F849-82E4-FD82A3032A89}"/>
                    </a:ext>
                  </a:extLst>
                </p:cNvPr>
                <p:cNvCxnSpPr/>
                <p:nvPr/>
              </p:nvCxnSpPr>
              <p:spPr>
                <a:xfrm flipH="1">
                  <a:off x="7474688" y="2347304"/>
                  <a:ext cx="583652" cy="2191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6A174D78-3FB2-BE43-B728-265DB306F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68365" y="4246288"/>
                  <a:ext cx="430671" cy="3047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5DEC7E9-E2C2-1E44-B2DD-1BC6B62E4CC7}"/>
                    </a:ext>
                  </a:extLst>
                </p:cNvPr>
                <p:cNvSpPr txBox="1"/>
                <p:nvPr/>
              </p:nvSpPr>
              <p:spPr>
                <a:xfrm>
                  <a:off x="7949114" y="1024228"/>
                  <a:ext cx="17652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/>
                    <a:t>Energy spectrum</a:t>
                  </a:r>
                </a:p>
                <a:p>
                  <a:endParaRPr lang="en-GB"/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1E4E6C5-47A8-304F-A232-67A49A10AC04}"/>
                </a:ext>
              </a:extLst>
            </p:cNvPr>
            <p:cNvSpPr txBox="1"/>
            <p:nvPr/>
          </p:nvSpPr>
          <p:spPr>
            <a:xfrm>
              <a:off x="8819360" y="5058284"/>
              <a:ext cx="909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err="1"/>
                <a:t>channel</a:t>
              </a:r>
              <a:r>
                <a:rPr lang="es-ES" sz="16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5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9677399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future work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1F9C26-4886-1648-8C0A-E3EC16B8B583}"/>
              </a:ext>
            </a:extLst>
          </p:cNvPr>
          <p:cNvPicPr/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463" y="1143001"/>
            <a:ext cx="5608593" cy="521335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56A7EFF-E7C5-4D72-815B-8E7C8A4120DC}"/>
              </a:ext>
            </a:extLst>
          </p:cNvPr>
          <p:cNvSpPr txBox="1">
            <a:spLocks/>
          </p:cNvSpPr>
          <p:nvPr/>
        </p:nvSpPr>
        <p:spPr>
          <a:xfrm>
            <a:off x="414670" y="1777738"/>
            <a:ext cx="11673661" cy="2165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Design of a new geometry as </a:t>
            </a:r>
            <a:r>
              <a:rPr lang="en-US" alt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PoC</a:t>
            </a: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head PET scanner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Development of flexible crystal SSLE method</a:t>
            </a:r>
          </a:p>
          <a:p>
            <a:pPr>
              <a:buFont typeface="Wingdings" pitchFamily="2" charset="2"/>
              <a:buChar char="ü"/>
            </a:pP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Implementation of a new hexagonal </a:t>
            </a:r>
            <a:r>
              <a:rPr lang="en-US" alt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SiPM</a:t>
            </a:r>
            <a:endParaRPr lang="en-US" alt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CD017-D562-1043-8311-328A738A9584}"/>
              </a:ext>
            </a:extLst>
          </p:cNvPr>
          <p:cNvSpPr txBox="1"/>
          <p:nvPr/>
        </p:nvSpPr>
        <p:spPr>
          <a:xfrm>
            <a:off x="414670" y="4018350"/>
            <a:ext cx="868699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Total characterization of hexagonal MPPC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Assemble of two facets in coincidence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Readout electronics integration</a:t>
            </a:r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8001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151" y="1916112"/>
            <a:ext cx="8337698" cy="435133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IcoPET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MPPC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Conclusions &amp; future work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1A64F-5128-4E3B-8DEB-A3032B777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3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5BDAE-3267-6E4F-B928-FFBF5D87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61B90-20CB-8E44-B0AE-E3D2689BB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308" y="1275016"/>
            <a:ext cx="8678253" cy="52876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AB45C2-571D-5B4F-BB55-A6379B44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228600"/>
            <a:ext cx="9806456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3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CEE9-7108-B342-AE8F-BE569169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5416-B98C-814E-8AC6-86F557AAF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29883-68CD-AC49-B5FA-C3F37CB2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9F47-33F8-4DB8-BC32-7EA26E2799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68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8" y="90930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3396" y="6445480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5400599" y="4668668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0F737C-B4ED-4291-AD01-F2E4FF524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404" y="6379521"/>
            <a:ext cx="1605592" cy="318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9D7BC-D714-9A42-88A3-4C1D144A1D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32" y="877770"/>
            <a:ext cx="10189936" cy="54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93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53B5BB-0382-5747-834D-CD6961ED9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15" y="3617000"/>
            <a:ext cx="9144000" cy="2735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58B10-217B-DE4E-875A-F606AC2B2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658" y="0"/>
            <a:ext cx="9144000" cy="3337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A092A24-DFE3-CB41-B6C2-9E9F46EC7374}"/>
              </a:ext>
            </a:extLst>
          </p:cNvPr>
          <p:cNvSpPr txBox="1">
            <a:spLocks/>
          </p:cNvSpPr>
          <p:nvPr/>
        </p:nvSpPr>
        <p:spPr>
          <a:xfrm>
            <a:off x="217715" y="-2791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Pre-amp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32231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8" y="90930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MPPC: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Hamamatsu</a:t>
            </a:r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results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03" y="6422037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5400599" y="4668668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0F737C-B4ED-4291-AD01-F2E4FF524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404" y="6379521"/>
            <a:ext cx="1605592" cy="318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B592E-F422-45A1-80DB-7AB2DBB119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" y="1808142"/>
            <a:ext cx="4093475" cy="3667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6509A-A41A-4A9E-BD12-E12F94193B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173" y="1851318"/>
            <a:ext cx="4049054" cy="3581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8F49BDB3-261E-4CED-9797-AB285513BA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919" y="1835903"/>
            <a:ext cx="4000620" cy="361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72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583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results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03" y="6437948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0F737C-B4ED-4291-AD01-F2E4FF524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185" y="5514198"/>
            <a:ext cx="1605592" cy="318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BEB51-1008-4E82-B7E4-C21D2F1D78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692" y="1456571"/>
            <a:ext cx="5142085" cy="383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75DC0CE-8369-744B-B8BA-B20D6B6A02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55401"/>
            <a:ext cx="4132053" cy="37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583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results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Hex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MPPC 61CH (LVR+TSV)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03" y="6437948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0F737C-B4ED-4291-AD01-F2E4FF5244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804" y="6330657"/>
            <a:ext cx="1605592" cy="318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B9504-EB4D-E044-8209-796AC210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174326"/>
            <a:ext cx="10922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583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Hexagonal MPPC </a:t>
            </a:r>
            <a:r>
              <a:rPr lang="es-ES" b="1" dirty="0" err="1">
                <a:solidFill>
                  <a:schemeClr val="accent1"/>
                </a:solidFill>
                <a:latin typeface="Arial" panose="020B0604020202020204" pitchFamily="34" charset="0"/>
                <a:ea typeface="ArialUnicodeMS" panose="020B0604020202020204" pitchFamily="34" charset="-128"/>
                <a:cs typeface="Arial" panose="020B0604020202020204" pitchFamily="34" charset="0"/>
              </a:rPr>
              <a:t>results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603" y="6437948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832F4-36C5-B346-9325-D211B30B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4" y="833364"/>
            <a:ext cx="8497727" cy="59444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0F737C-B4ED-4291-AD01-F2E4FF5244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225" y="6379521"/>
            <a:ext cx="1605592" cy="31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1FB3F3B-1007-2246-95A2-FD80006D95E9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B5A44-2506-124C-9B2A-18BBD65D6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03" y="1693701"/>
            <a:ext cx="3507537" cy="3879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39CF9-93D2-4346-ACBA-C4352081AB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208" y="3261507"/>
            <a:ext cx="6482219" cy="336694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379D92C-6902-4951-928B-CD026CAC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" y="225558"/>
            <a:ext cx="10461110" cy="1325563"/>
          </a:xfrm>
        </p:spPr>
        <p:txBody>
          <a:bodyPr/>
          <a:lstStyle/>
          <a:p>
            <a:r>
              <a:rPr lang="en-US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CDFD00-A570-E34D-95B8-B4AC57D237D6}"/>
              </a:ext>
            </a:extLst>
          </p:cNvPr>
          <p:cNvGrpSpPr/>
          <p:nvPr/>
        </p:nvGrpSpPr>
        <p:grpSpPr>
          <a:xfrm>
            <a:off x="5103378" y="63867"/>
            <a:ext cx="6482219" cy="3259667"/>
            <a:chOff x="4964481" y="3551348"/>
            <a:chExt cx="6482219" cy="32596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781D78-BAB5-AD41-908D-7CFDA432A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4481" y="3551348"/>
              <a:ext cx="6048450" cy="2793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CFE977-78E6-8843-B36E-7CB94403B72D}"/>
                </a:ext>
              </a:extLst>
            </p:cNvPr>
            <p:cNvSpPr txBox="1"/>
            <p:nvPr/>
          </p:nvSpPr>
          <p:spPr>
            <a:xfrm>
              <a:off x="9277324" y="6226240"/>
              <a:ext cx="21693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/>
                <a:t>Schmidtlein</a:t>
              </a:r>
              <a:r>
                <a:rPr lang="es-ES" sz="1600" b="1" dirty="0"/>
                <a:t> et al. 2017 </a:t>
              </a:r>
            </a:p>
            <a:p>
              <a:endParaRPr lang="es-E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772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41426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Geometry: Discrete Sphere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C985D-2A75-4112-A3D0-80AF6464C8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" y="1877949"/>
            <a:ext cx="7002338" cy="358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8C4A73-2B0A-463D-A30A-F6CF884E7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187" y="1736369"/>
            <a:ext cx="4047936" cy="35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35" y="228600"/>
            <a:ext cx="10763523" cy="1325563"/>
          </a:xfrm>
        </p:spPr>
        <p:txBody>
          <a:bodyPr>
            <a:normAutofit/>
          </a:bodyPr>
          <a:lstStyle/>
          <a:p>
            <a:pPr marL="400050" indent="-400050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Geometry: Plato vs Archimedes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551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F1D9-2492-4F09-A4A1-9AC31CDE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71" y="2846070"/>
            <a:ext cx="5689126" cy="3893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54BD1-893D-4BF3-8531-81ACDC277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72" y="1335073"/>
            <a:ext cx="5626562" cy="1325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59AA07-ED4A-49AF-9F5C-52A6BEEA258E}"/>
              </a:ext>
            </a:extLst>
          </p:cNvPr>
          <p:cNvSpPr txBox="1"/>
          <p:nvPr/>
        </p:nvSpPr>
        <p:spPr>
          <a:xfrm>
            <a:off x="5918534" y="6307885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Archimedean solids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83152-E9C6-4A06-BE07-953D50C1D1CE}"/>
              </a:ext>
            </a:extLst>
          </p:cNvPr>
          <p:cNvSpPr txBox="1"/>
          <p:nvPr/>
        </p:nvSpPr>
        <p:spPr>
          <a:xfrm>
            <a:off x="5981097" y="1265021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Platonic solids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4F571-F8D6-48E7-8FC5-4BE5DAE4FDC3}"/>
              </a:ext>
            </a:extLst>
          </p:cNvPr>
          <p:cNvSpPr/>
          <p:nvPr/>
        </p:nvSpPr>
        <p:spPr>
          <a:xfrm>
            <a:off x="6142325" y="2753457"/>
            <a:ext cx="6096000" cy="24714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Equidistant faces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for similar sensitivity</a:t>
            </a:r>
            <a:endParaRPr lang="en-US" sz="2400" b="1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Similar faces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facilitates the reconstruction problem and the electronics </a:t>
            </a:r>
            <a:endParaRPr lang="en-US" sz="2400" b="1" dirty="0"/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Faces with </a:t>
            </a:r>
            <a:r>
              <a:rPr lang="en-US" sz="2400" b="1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normal facing the center</a:t>
            </a:r>
            <a:r>
              <a:rPr lang="en-US" sz="2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for better geometry efficiency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chemeClr val="dk1"/>
                </a:solidFill>
                <a:cs typeface="Calibri"/>
                <a:sym typeface="Calibri"/>
              </a:rPr>
              <a:t>Avoid </a:t>
            </a:r>
            <a:r>
              <a:rPr lang="en-US" sz="2400" b="1" u="sng" dirty="0">
                <a:solidFill>
                  <a:schemeClr val="dk1"/>
                </a:solidFill>
                <a:cs typeface="Calibri"/>
                <a:sym typeface="Calibri"/>
              </a:rPr>
              <a:t>sharp angles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BA855E-AD43-4E59-A3F3-C9E0B9A8B4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71" y="2502015"/>
            <a:ext cx="4606563" cy="417520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DDD4442-47B9-4F63-97AB-2A33DE1F09B2}"/>
              </a:ext>
            </a:extLst>
          </p:cNvPr>
          <p:cNvSpPr/>
          <p:nvPr/>
        </p:nvSpPr>
        <p:spPr>
          <a:xfrm>
            <a:off x="4537649" y="1107433"/>
            <a:ext cx="1240155" cy="1645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131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993EC-0E23-428A-A808-B20A8E6A489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644" y="1399937"/>
            <a:ext cx="5829300" cy="369961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1361269" y="5491223"/>
            <a:ext cx="9992531" cy="4607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>
                <a:ea typeface="Times New Roman" panose="02020603050405020304" pitchFamily="18" charset="0"/>
              </a:rPr>
              <a:t>Geometrical efficiency of 73% over 4π, 234 mm diameter inscribed sphere, </a:t>
            </a:r>
            <a:r>
              <a:rPr lang="en-US" b="1" dirty="0"/>
              <a:t>FOV of 152 mm of diameter. </a:t>
            </a:r>
          </a:p>
          <a:p>
            <a:pPr algn="ctr"/>
            <a:endParaRPr lang="en-US" altLang="en-US" b="1" dirty="0"/>
          </a:p>
          <a:p>
            <a:pPr algn="ctr"/>
            <a:endParaRPr lang="en-US" altLang="en-US" b="1" dirty="0"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0928FB-78C0-1348-8036-8A73B62674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2" y="1453243"/>
            <a:ext cx="4887682" cy="36463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C41AED-7537-496E-B0F8-20D1CF72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228600"/>
            <a:ext cx="10154918" cy="1325562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IcoPET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Proof of Concept (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1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221A1-4D9E-9A4D-9DAC-E609D9DC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D6EAB-F9C1-6A41-8EF7-4D4E7069CC4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209" y="1285874"/>
            <a:ext cx="5787391" cy="41230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217E07E-BA5F-47D3-A607-4F544BF8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view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4D14D8-64C8-4278-A7FC-48152A6BBB66}"/>
              </a:ext>
            </a:extLst>
          </p:cNvPr>
          <p:cNvGrpSpPr/>
          <p:nvPr/>
        </p:nvGrpSpPr>
        <p:grpSpPr>
          <a:xfrm>
            <a:off x="6714410" y="2086311"/>
            <a:ext cx="2275284" cy="718813"/>
            <a:chOff x="6714410" y="2086311"/>
            <a:chExt cx="2275284" cy="7188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A70AC0-D1ED-49EC-90CA-0BCCC389072F}"/>
                </a:ext>
              </a:extLst>
            </p:cNvPr>
            <p:cNvSpPr txBox="1"/>
            <p:nvPr/>
          </p:nvSpPr>
          <p:spPr>
            <a:xfrm>
              <a:off x="7463789" y="2086311"/>
              <a:ext cx="1525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Scintillator</a:t>
              </a:r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DCC4B823-4745-46DB-AC59-EFEC54C54F0F}"/>
                </a:ext>
              </a:extLst>
            </p:cNvPr>
            <p:cNvSpPr/>
            <p:nvPr/>
          </p:nvSpPr>
          <p:spPr>
            <a:xfrm rot="3312412">
              <a:off x="7067609" y="2279725"/>
              <a:ext cx="172200" cy="87859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01C5A8-AC68-4E29-9CAE-1DCC1DB9BDF3}"/>
              </a:ext>
            </a:extLst>
          </p:cNvPr>
          <p:cNvGrpSpPr/>
          <p:nvPr/>
        </p:nvGrpSpPr>
        <p:grpSpPr>
          <a:xfrm>
            <a:off x="6100880" y="1654263"/>
            <a:ext cx="2791659" cy="706792"/>
            <a:chOff x="6100880" y="1654263"/>
            <a:chExt cx="2791659" cy="7067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0A1050-8BE9-4317-8E40-825E18CF11AE}"/>
                </a:ext>
              </a:extLst>
            </p:cNvPr>
            <p:cNvSpPr txBox="1"/>
            <p:nvPr/>
          </p:nvSpPr>
          <p:spPr>
            <a:xfrm>
              <a:off x="6909434" y="1654263"/>
              <a:ext cx="1983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Electronic PCB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5F72B66B-C47B-47E9-833F-705BD3B475EA}"/>
                </a:ext>
              </a:extLst>
            </p:cNvPr>
            <p:cNvSpPr/>
            <p:nvPr/>
          </p:nvSpPr>
          <p:spPr>
            <a:xfrm rot="3312412">
              <a:off x="6454079" y="1835656"/>
              <a:ext cx="172200" cy="87859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02B2B0-74AD-4CB4-98A7-A2FA630D1539}"/>
              </a:ext>
            </a:extLst>
          </p:cNvPr>
          <p:cNvGrpSpPr/>
          <p:nvPr/>
        </p:nvGrpSpPr>
        <p:grpSpPr>
          <a:xfrm>
            <a:off x="4894701" y="1054446"/>
            <a:ext cx="4775079" cy="724630"/>
            <a:chOff x="4894701" y="968721"/>
            <a:chExt cx="4775079" cy="7246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24A0B4-271E-4B09-B94B-BA13CB4B221E}"/>
                </a:ext>
              </a:extLst>
            </p:cNvPr>
            <p:cNvSpPr txBox="1"/>
            <p:nvPr/>
          </p:nvSpPr>
          <p:spPr>
            <a:xfrm>
              <a:off x="5669280" y="968721"/>
              <a:ext cx="400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Power supply and OF data link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62BB28AF-C941-43EB-B872-44033702A7E5}"/>
                </a:ext>
              </a:extLst>
            </p:cNvPr>
            <p:cNvSpPr/>
            <p:nvPr/>
          </p:nvSpPr>
          <p:spPr>
            <a:xfrm rot="3312412">
              <a:off x="5247900" y="1167952"/>
              <a:ext cx="172200" cy="87859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20173-84D0-4AF1-8BC2-F40A7A2A1FD2}"/>
              </a:ext>
            </a:extLst>
          </p:cNvPr>
          <p:cNvGrpSpPr/>
          <p:nvPr/>
        </p:nvGrpSpPr>
        <p:grpSpPr>
          <a:xfrm>
            <a:off x="2377439" y="5184206"/>
            <a:ext cx="3777525" cy="652330"/>
            <a:chOff x="2377439" y="5184206"/>
            <a:chExt cx="3777525" cy="652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224953-2A70-4394-98E7-D30F7446771A}"/>
                </a:ext>
              </a:extLst>
            </p:cNvPr>
            <p:cNvSpPr txBox="1"/>
            <p:nvPr/>
          </p:nvSpPr>
          <p:spPr>
            <a:xfrm>
              <a:off x="2377439" y="5374871"/>
              <a:ext cx="2881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Cover and light shield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2D726560-61A3-42EE-BD80-15ECCF0AE3F7}"/>
                </a:ext>
              </a:extLst>
            </p:cNvPr>
            <p:cNvSpPr/>
            <p:nvPr/>
          </p:nvSpPr>
          <p:spPr>
            <a:xfrm rot="14093759">
              <a:off x="5629566" y="4831007"/>
              <a:ext cx="172200" cy="87859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B0D0A-7B87-48F8-A539-FA3D31E32218}"/>
              </a:ext>
            </a:extLst>
          </p:cNvPr>
          <p:cNvGrpSpPr/>
          <p:nvPr/>
        </p:nvGrpSpPr>
        <p:grpSpPr>
          <a:xfrm>
            <a:off x="2903219" y="4617976"/>
            <a:ext cx="2541178" cy="704613"/>
            <a:chOff x="2903219" y="4617976"/>
            <a:chExt cx="2541178" cy="7046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5E42F5-1C11-4944-B946-F8929C7F1061}"/>
                </a:ext>
              </a:extLst>
            </p:cNvPr>
            <p:cNvSpPr txBox="1"/>
            <p:nvPr/>
          </p:nvSpPr>
          <p:spPr>
            <a:xfrm>
              <a:off x="2903219" y="4860924"/>
              <a:ext cx="1692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SiPM</a:t>
              </a:r>
              <a:r>
                <a:rPr lang="en-US" sz="2400" dirty="0"/>
                <a:t> Matrix</a:t>
              </a: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5D874778-D592-4455-BE02-34F4D4EAE1E4}"/>
                </a:ext>
              </a:extLst>
            </p:cNvPr>
            <p:cNvSpPr/>
            <p:nvPr/>
          </p:nvSpPr>
          <p:spPr>
            <a:xfrm rot="14093759">
              <a:off x="4918999" y="4264777"/>
              <a:ext cx="172200" cy="87859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70C800-5770-4F59-97B4-5ABA99CC2FF8}"/>
              </a:ext>
            </a:extLst>
          </p:cNvPr>
          <p:cNvGrpSpPr/>
          <p:nvPr/>
        </p:nvGrpSpPr>
        <p:grpSpPr>
          <a:xfrm>
            <a:off x="666177" y="4102557"/>
            <a:ext cx="3593309" cy="672048"/>
            <a:chOff x="666177" y="4102557"/>
            <a:chExt cx="3593309" cy="6720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6E140-8840-4F00-9333-9A769472B925}"/>
                </a:ext>
              </a:extLst>
            </p:cNvPr>
            <p:cNvSpPr txBox="1"/>
            <p:nvPr/>
          </p:nvSpPr>
          <p:spPr>
            <a:xfrm>
              <a:off x="666177" y="4312940"/>
              <a:ext cx="28142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Chassis and heat sink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73C83F72-AAD5-49F0-BD09-C18A176A0D77}"/>
                </a:ext>
              </a:extLst>
            </p:cNvPr>
            <p:cNvSpPr/>
            <p:nvPr/>
          </p:nvSpPr>
          <p:spPr>
            <a:xfrm rot="14093759">
              <a:off x="3734088" y="3749358"/>
              <a:ext cx="172200" cy="878597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49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3774-7914-2B4A-B718-F5204C25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480B3A-4AE1-4873-A563-DAA57FC3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228600"/>
            <a:ext cx="10203452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IcoPET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Clinical head scanner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735B9-CAAD-6C45-BFF6-072FF46BE688}"/>
              </a:ext>
            </a:extLst>
          </p:cNvPr>
          <p:cNvGrpSpPr/>
          <p:nvPr/>
        </p:nvGrpSpPr>
        <p:grpSpPr>
          <a:xfrm>
            <a:off x="600356" y="1188719"/>
            <a:ext cx="4888299" cy="6131990"/>
            <a:chOff x="601173" y="1493204"/>
            <a:chExt cx="4888299" cy="63768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6236F7-5767-4954-A96F-60DCAE5EC6FC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388" y="1493204"/>
              <a:ext cx="4505871" cy="4088957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4062593-FE70-4336-8724-73352D57A784}"/>
                </a:ext>
              </a:extLst>
            </p:cNvPr>
            <p:cNvSpPr txBox="1">
              <a:spLocks/>
            </p:cNvSpPr>
            <p:nvPr/>
          </p:nvSpPr>
          <p:spPr>
            <a:xfrm>
              <a:off x="601173" y="6016961"/>
              <a:ext cx="4888299" cy="18531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alt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Extensible design to 15 or 21 scintillator crystals per facet. </a:t>
              </a:r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8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A78ED9-E964-CF40-8950-474BA2240E1D}"/>
              </a:ext>
            </a:extLst>
          </p:cNvPr>
          <p:cNvGrpSpPr/>
          <p:nvPr/>
        </p:nvGrpSpPr>
        <p:grpSpPr>
          <a:xfrm>
            <a:off x="6096000" y="1271591"/>
            <a:ext cx="5635012" cy="5158134"/>
            <a:chOff x="6026552" y="1321056"/>
            <a:chExt cx="5635012" cy="51581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4AC21E-B9B9-AF4C-8BEF-BDBEEADEC557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8987" y="1321056"/>
              <a:ext cx="4291965" cy="39319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F27EA4-5743-C64D-8B1C-2C4325E1759F}"/>
                </a:ext>
              </a:extLst>
            </p:cNvPr>
            <p:cNvSpPr txBox="1"/>
            <p:nvPr/>
          </p:nvSpPr>
          <p:spPr>
            <a:xfrm>
              <a:off x="6026552" y="5278861"/>
              <a:ext cx="5635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400" b="1" dirty="0"/>
                <a:t>Yellow virtual reality “goggles” </a:t>
              </a:r>
            </a:p>
            <a:p>
              <a:pPr algn="just"/>
              <a:r>
                <a:rPr lang="en-GB" sz="2400" b="1" dirty="0"/>
                <a:t>Pentagons: light sources (yellow) and cameras (green) for anatomical reference.</a:t>
              </a:r>
              <a:r>
                <a:rPr lang="es-ES" sz="2400" b="1" dirty="0"/>
                <a:t> 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E588881-DC25-4E87-9A8A-DC521582310B}"/>
              </a:ext>
            </a:extLst>
          </p:cNvPr>
          <p:cNvSpPr txBox="1">
            <a:spLocks/>
          </p:cNvSpPr>
          <p:nvPr/>
        </p:nvSpPr>
        <p:spPr>
          <a:xfrm>
            <a:off x="840105" y="284163"/>
            <a:ext cx="10154918" cy="961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C821-38B6-4E0F-A5EE-80DD0E34F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DEAED-25A3-4B30-8282-812BB5407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76C8A-B4CB-4133-B35A-DA72C4AF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7CD9F47-33F8-4DB8-BC32-7EA26E2799D9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18F3D-CE4A-4245-85D4-D3F4F627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585" y="43934"/>
            <a:ext cx="314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28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436B7-C12D-4FC2-9CEB-6079A1A559BD}"/>
              </a:ext>
            </a:extLst>
          </p:cNvPr>
          <p:cNvSpPr txBox="1">
            <a:spLocks/>
          </p:cNvSpPr>
          <p:nvPr/>
        </p:nvSpPr>
        <p:spPr>
          <a:xfrm>
            <a:off x="7182143" y="1535722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6981D5-4A16-414E-8FDE-EE90A743F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700505"/>
            <a:ext cx="4844884" cy="326421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B05A4F-5FA0-4AA2-849A-2652A85C9D74}"/>
              </a:ext>
            </a:extLst>
          </p:cNvPr>
          <p:cNvSpPr txBox="1">
            <a:spLocks/>
          </p:cNvSpPr>
          <p:nvPr/>
        </p:nvSpPr>
        <p:spPr>
          <a:xfrm>
            <a:off x="821347" y="4509280"/>
            <a:ext cx="4312920" cy="405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300041-7CA7-4542-8642-D702CE3CC21F}"/>
              </a:ext>
            </a:extLst>
          </p:cNvPr>
          <p:cNvGrpSpPr/>
          <p:nvPr/>
        </p:nvGrpSpPr>
        <p:grpSpPr>
          <a:xfrm>
            <a:off x="6123214" y="555171"/>
            <a:ext cx="5829300" cy="5992586"/>
            <a:chOff x="6633326" y="990479"/>
            <a:chExt cx="4720474" cy="504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78B0A9-32FE-4AE6-BAE5-78B88D24B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462" t="3563" r="26730" b="5738"/>
            <a:stretch/>
          </p:blipFill>
          <p:spPr>
            <a:xfrm>
              <a:off x="6633326" y="990479"/>
              <a:ext cx="4513413" cy="4644167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156A7EFF-E7C5-4D72-815B-8E7C8A4120DC}"/>
                </a:ext>
              </a:extLst>
            </p:cNvPr>
            <p:cNvSpPr txBox="1">
              <a:spLocks/>
            </p:cNvSpPr>
            <p:nvPr/>
          </p:nvSpPr>
          <p:spPr>
            <a:xfrm>
              <a:off x="7040880" y="5643691"/>
              <a:ext cx="4312920" cy="3921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181 SSLE pixels of 1.24 mm h</a:t>
              </a:r>
              <a:r>
                <a:rPr lang="en-US" altLang="en-US" sz="2000" b="1" dirty="0">
                  <a:ea typeface="Times New Roman" panose="02020603050405020304" pitchFamily="18" charset="0"/>
                </a:rPr>
                <a:t>ex side</a:t>
              </a:r>
              <a:endParaRPr lang="en-US" sz="20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000" b="1" dirty="0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56A7EFF-E7C5-4D72-815B-8E7C8A4120DC}"/>
              </a:ext>
            </a:extLst>
          </p:cNvPr>
          <p:cNvSpPr txBox="1">
            <a:spLocks/>
          </p:cNvSpPr>
          <p:nvPr/>
        </p:nvSpPr>
        <p:spPr>
          <a:xfrm>
            <a:off x="495185" y="6071254"/>
            <a:ext cx="5443400" cy="392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LYSO</a:t>
            </a:r>
            <a:r>
              <a:rPr kumimoji="0" lang="en-US" alt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of 17.61 mm of edge and 10 mm thickness </a:t>
            </a:r>
            <a:endParaRPr lang="en-US" sz="20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606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</TotalTime>
  <Words>554</Words>
  <Application>Microsoft Office PowerPoint</Application>
  <PresentationFormat>Widescreen</PresentationFormat>
  <Paragraphs>354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ArialUnicodeMS</vt:lpstr>
      <vt:lpstr>Calibri</vt:lpstr>
      <vt:lpstr>Calibri Light</vt:lpstr>
      <vt:lpstr>Cambria Math</vt:lpstr>
      <vt:lpstr>Courier New</vt:lpstr>
      <vt:lpstr>Helvetica</vt:lpstr>
      <vt:lpstr>Times New Roman</vt:lpstr>
      <vt:lpstr>Wingdings</vt:lpstr>
      <vt:lpstr>Office Theme</vt:lpstr>
      <vt:lpstr>SiPM-based PET detector module for a 4π span scanner</vt:lpstr>
      <vt:lpstr>Outline</vt:lpstr>
      <vt:lpstr>Motivation</vt:lpstr>
      <vt:lpstr>Geometry: Discrete Sphere</vt:lpstr>
      <vt:lpstr>Geometry: Plato vs Archimedes</vt:lpstr>
      <vt:lpstr>IcoPET – Proof of Concept (PoC)</vt:lpstr>
      <vt:lpstr>Face view</vt:lpstr>
      <vt:lpstr>IcoPET – Clinical head scanner</vt:lpstr>
      <vt:lpstr>Scintillator</vt:lpstr>
      <vt:lpstr>Sub Surface Laser Engraving</vt:lpstr>
      <vt:lpstr>SSLE hexagonal engraving</vt:lpstr>
      <vt:lpstr>MPPC design - Earlier studies</vt:lpstr>
      <vt:lpstr>Single Hexagonal MPPC design</vt:lpstr>
      <vt:lpstr>Hexagonal MPPC Array design</vt:lpstr>
      <vt:lpstr>Hexagonal MPPC Array design</vt:lpstr>
      <vt:lpstr>PowerPoint Presentation</vt:lpstr>
      <vt:lpstr>Hexagonal MPPC test bench</vt:lpstr>
      <vt:lpstr>Single Hexagonal MPPC channel signals</vt:lpstr>
      <vt:lpstr>Conclusions and future work</vt:lpstr>
      <vt:lpstr>Thanks!</vt:lpstr>
      <vt:lpstr>PowerPoint Presentation</vt:lpstr>
      <vt:lpstr>Hexagonal MPPC </vt:lpstr>
      <vt:lpstr>PowerPoint Presentation</vt:lpstr>
      <vt:lpstr>Hexagonal MPPC: Hamamatsu results </vt:lpstr>
      <vt:lpstr>Hexagonal MPPC results </vt:lpstr>
      <vt:lpstr>Hexagonal MPPC results </vt:lpstr>
      <vt:lpstr>Hexagonal MPPC results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154</cp:revision>
  <dcterms:created xsi:type="dcterms:W3CDTF">2018-04-24T18:10:44Z</dcterms:created>
  <dcterms:modified xsi:type="dcterms:W3CDTF">2018-05-31T08:40:54Z</dcterms:modified>
</cp:coreProperties>
</file>