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90" r:id="rId3"/>
    <p:sldId id="305" r:id="rId4"/>
    <p:sldId id="306" r:id="rId5"/>
    <p:sldId id="286" r:id="rId6"/>
    <p:sldId id="287" r:id="rId7"/>
    <p:sldId id="291" r:id="rId8"/>
    <p:sldId id="292" r:id="rId9"/>
    <p:sldId id="288" r:id="rId10"/>
    <p:sldId id="289" r:id="rId11"/>
    <p:sldId id="293" r:id="rId12"/>
    <p:sldId id="302" r:id="rId13"/>
    <p:sldId id="296" r:id="rId14"/>
    <p:sldId id="297" r:id="rId15"/>
    <p:sldId id="262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93CBB-D67D-4D99-B5FC-28E019304C4F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B220A4-D298-437A-8541-3D30C3654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0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62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50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ved=0ahUKEwjBlNaNtejKAhXCwBQKHZ3SCH0QjRwIBw&amp;url=http://www3.mpifr-bonn.mpg.de/div/submmtech/bolometer/SABOCA/SABOCA_readout.html&amp;psig=AFQjCNG5b17b6jz3-osC4EAGd8NiN985aQ&amp;ust=145502940261628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nist.gov/sites/default/files/images/pml/div686/devices/hybrid_snout_500_1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ashithka.blogspot.com/2014/10/squidssuperconducter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5393" y="510870"/>
            <a:ext cx="7172412" cy="14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000" b="1" dirty="0">
                <a:solidFill>
                  <a:srgbClr val="FF0000"/>
                </a:solidFill>
              </a:rPr>
              <a:t>77K superconducting electronics based on </a:t>
            </a:r>
            <a:endParaRPr lang="en-GB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coherent operation of SQUID arrays </a:t>
            </a:r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for advanced detection in physics</a:t>
            </a:r>
            <a:endParaRPr lang="de-DE" altLang="en-US" sz="3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075" y="2276872"/>
            <a:ext cx="55204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Boris Chesca</a:t>
            </a:r>
          </a:p>
          <a:p>
            <a:pPr algn="ctr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Department, Loughborough University, UK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3861048"/>
            <a:ext cx="9108009" cy="289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0">
            <a:spAutoFit/>
          </a:bodyPr>
          <a:lstStyle>
            <a:lvl1pPr defTabSz="762000">
              <a:spcBef>
                <a:spcPct val="20000"/>
              </a:spcBef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Comic Sans MS" pitchFamily="66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>
                <a:solidFill>
                  <a:srgbClr val="D60093"/>
                </a:solidFill>
                <a:latin typeface="Comic Sans MS" pitchFamily="66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5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Collaborators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altLang="en-US" sz="20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Loughborough University (simulations, design, measurements)</a:t>
            </a:r>
            <a:r>
              <a:rPr lang="en-GB" altLang="en-US" sz="2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	Experimental: PhD/postdoc, Daniel John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</a:t>
            </a: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	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Marat </a:t>
            </a:r>
            <a:r>
              <a:rPr lang="en-GB" altLang="en-US" sz="2000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Gaifullin</a:t>
            </a:r>
            <a:endParaRPr lang="en-GB" altLang="en-US" sz="2000" dirty="0"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 		</a:t>
            </a: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       Master students: Matthew </a:t>
            </a: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Kemp, Jeffrey Brown, 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Richard </a:t>
            </a:r>
            <a:r>
              <a:rPr lang="en-GB" altLang="en-US" sz="2000" dirty="0" err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Pollett</a:t>
            </a:r>
            <a:endParaRPr lang="en-GB" altLang="en-US" sz="200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Theory</a:t>
            </a: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 PhD Jonathan Cox,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Sergey </a:t>
            </a:r>
            <a:r>
              <a:rPr lang="en-GB" altLang="en-US" sz="2000" dirty="0" err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Savelev</a:t>
            </a:r>
            <a:endParaRPr lang="en-GB" altLang="en-US" sz="2000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dirty="0"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GB" altLang="en-US" sz="20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Nottingham University (fabrication):</a:t>
            </a:r>
            <a:r>
              <a:rPr lang="en-GB" altLang="en-US" sz="20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GB" altLang="en-US" sz="200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Christopher Mellor</a:t>
            </a:r>
            <a:endParaRPr lang="en-GB" altLang="en-US" sz="20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202" y="0"/>
            <a:ext cx="671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GB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Pisa Meeting on Advanced Detectors 2018,  Isola </a:t>
            </a:r>
            <a:r>
              <a:rPr lang="en-GB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D’Elba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Italy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393" y="513348"/>
            <a:ext cx="7044999" cy="15475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45595" y="0"/>
            <a:ext cx="86063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arrays 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77K better than SQUIDs @ 4.2 K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3309" y="6385103"/>
            <a:ext cx="649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Chesca, D. John, C. Mellor, </a:t>
            </a:r>
            <a:r>
              <a:rPr lang="en-GB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Appl. Phys. Lett.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162602 (2015)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03528"/>
              </p:ext>
            </p:extLst>
          </p:nvPr>
        </p:nvGraphicFramePr>
        <p:xfrm>
          <a:off x="-284165" y="1028497"/>
          <a:ext cx="4640141" cy="470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Graph" r:id="rId3" imgW="2963520" imgH="3005280" progId="Origin50.Graph">
                  <p:embed/>
                </p:oleObj>
              </mc:Choice>
              <mc:Fallback>
                <p:oleObj name="Graph" r:id="rId3" imgW="2963520" imgH="3005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4165" y="1028497"/>
                        <a:ext cx="4640141" cy="4704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88869"/>
              </p:ext>
            </p:extLst>
          </p:nvPr>
        </p:nvGraphicFramePr>
        <p:xfrm>
          <a:off x="3563938" y="1109663"/>
          <a:ext cx="6076950" cy="47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Graph" r:id="rId5" imgW="3765600" imgH="2954880" progId="Origin50.Graph">
                  <p:embed/>
                </p:oleObj>
              </mc:Choice>
              <mc:Fallback>
                <p:oleObj name="Graph" r:id="rId5" imgW="3765600" imgH="295488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109663"/>
                        <a:ext cx="6076950" cy="476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817" y="2364581"/>
            <a:ext cx="4751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Flux-flow microwave </a:t>
            </a:r>
            <a:endParaRPr lang="en-GB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generators/receivers 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77K</a:t>
            </a:r>
            <a:endParaRPr lang="en-GB" sz="3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513326"/>
            <a:ext cx="787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irst time since discovery of high temperature superconductors in 1986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9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746739" y="6383338"/>
            <a:ext cx="6019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alt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P. A. A. </a:t>
            </a:r>
            <a:r>
              <a:rPr lang="en-GB" altLang="en-US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Booi</a:t>
            </a:r>
            <a:r>
              <a:rPr lang="en-GB" alt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and S. P. Benz, </a:t>
            </a:r>
            <a:r>
              <a:rPr lang="en-GB" altLang="en-US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Appl. Phys. </a:t>
            </a:r>
            <a:r>
              <a:rPr lang="en-GB" altLang="en-US" sz="1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GB" altLang="en-US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alt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GB" altLang="en-US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2163 (1994)</a:t>
            </a:r>
            <a:endParaRPr lang="en-GB" altLang="en-US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8" y="1260891"/>
            <a:ext cx="4423997" cy="48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94" y="1260890"/>
            <a:ext cx="4588069" cy="36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88434" y="31751"/>
            <a:ext cx="9512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10x10 JJ </a:t>
            </a:r>
            <a:r>
              <a:rPr lang="en-GB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array as </a:t>
            </a:r>
            <a:r>
              <a:rPr lang="en-GB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tunable</a:t>
            </a:r>
            <a:r>
              <a:rPr lang="en-GB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microwave generators @</a:t>
            </a:r>
            <a:r>
              <a:rPr lang="en-GB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4.2K </a:t>
            </a:r>
          </a:p>
          <a:p>
            <a:pPr algn="ctr"/>
            <a:r>
              <a:rPr lang="en-GB" alt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53-230 GHz</a:t>
            </a:r>
            <a:endParaRPr lang="en-GB" altLang="en-US" sz="3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4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28356"/>
              </p:ext>
            </p:extLst>
          </p:nvPr>
        </p:nvGraphicFramePr>
        <p:xfrm>
          <a:off x="683568" y="712693"/>
          <a:ext cx="7806830" cy="60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Graph" r:id="rId3" imgW="4070880" imgH="3143520" progId="Origin50.Graph">
                  <p:embed/>
                </p:oleObj>
              </mc:Choice>
              <mc:Fallback>
                <p:oleObj name="Graph" r:id="rId3" imgW="4070880" imgH="3143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12693"/>
                        <a:ext cx="7806830" cy="60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19" y="-27384"/>
            <a:ext cx="9241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Flux-flow resonances in asymmetric 440 SQUID arrays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09" y="6385103"/>
            <a:ext cx="711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Chesca, D. John, C. Mellor, </a:t>
            </a:r>
            <a:r>
              <a:rPr lang="en-GB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</a:t>
            </a:r>
            <a:r>
              <a:rPr lang="en-GB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 Technol.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085015 (2014)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198" y="476672"/>
            <a:ext cx="8587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-field </a:t>
            </a:r>
            <a:r>
              <a:rPr lang="en-GB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tunable</a:t>
            </a:r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of about 0.1 µW within the range (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1.5-25) GHz @ 77K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79962" y="980728"/>
            <a:ext cx="2488182" cy="413950"/>
            <a:chOff x="3203848" y="926724"/>
            <a:chExt cx="2488182" cy="413950"/>
          </a:xfrm>
        </p:grpSpPr>
        <p:sp>
          <p:nvSpPr>
            <p:cNvPr id="7" name="Rectangle 6"/>
            <p:cNvSpPr/>
            <p:nvPr/>
          </p:nvSpPr>
          <p:spPr>
            <a:xfrm>
              <a:off x="3203848" y="940564"/>
              <a:ext cx="24881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=0.5(</a:t>
              </a:r>
              <a:r>
                <a:rPr lang="en-GB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I×I</a:t>
              </a:r>
              <a:r>
                <a:rPr lang="en-GB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r>
                <a:rPr lang="en-GB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GB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GB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GB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/N</a:t>
              </a:r>
              <a:r>
                <a:rPr lang="en-GB" dirty="0"/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3848" y="926724"/>
              <a:ext cx="2376264" cy="41395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574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01430"/>
              </p:ext>
            </p:extLst>
          </p:nvPr>
        </p:nvGraphicFramePr>
        <p:xfrm>
          <a:off x="683568" y="371379"/>
          <a:ext cx="7717871" cy="607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Graph" r:id="rId3" imgW="3903840" imgH="3070080" progId="Origin50.Graph">
                  <p:embed/>
                </p:oleObj>
              </mc:Choice>
              <mc:Fallback>
                <p:oleObj name="Graph" r:id="rId3" imgW="3903840" imgH="3070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371379"/>
                        <a:ext cx="7717871" cy="6070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18" y="-27384"/>
            <a:ext cx="9241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Flux-flow resonances in asymmetric 440 SQUID arrays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09" y="6385103"/>
            <a:ext cx="711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Chesca, D. John, C. Mellor, </a:t>
            </a:r>
            <a:r>
              <a:rPr lang="en-GB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</a:t>
            </a:r>
            <a:r>
              <a:rPr lang="en-GB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 Technol.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085015 (2014)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1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741" y="0"/>
            <a:ext cx="2170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GB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6"/>
            <a:ext cx="872386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Remarkable performances shown by very large arrays-based devices @ 77K</a:t>
            </a:r>
          </a:p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arrays: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magnetometers</a:t>
            </a:r>
          </a:p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parallel arrays: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flux-flow microwave generators/receivers</a:t>
            </a:r>
          </a:p>
          <a:p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potential</a:t>
            </a:r>
          </a:p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replace single-SQUID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devices @ 4.2K 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can be further improved by optimization</a:t>
            </a:r>
          </a:p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76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126" y="2636912"/>
            <a:ext cx="7567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 superconducting detectors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(300mK-4.2K): very successful !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879" y="4255442"/>
            <a:ext cx="3219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and Technology  </a:t>
            </a: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NIST, US</a:t>
            </a:r>
            <a:endParaRPr lang="en-GB" sz="2000" dirty="0"/>
          </a:p>
        </p:txBody>
      </p:sp>
      <p:pic>
        <p:nvPicPr>
          <p:cNvPr id="2052" name="Picture 4" descr="http://www3.mpifr-bonn.mpg.de/div/submmtech/bolometer/SABOCA/images/SABOCA_readou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" y="1327302"/>
            <a:ext cx="5616624" cy="40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55754" y="0"/>
            <a:ext cx="9271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uperconducting X-ray detectors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@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(300mK-1.5K)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emission, absorption, and scattering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325" y="5284946"/>
            <a:ext cx="756008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National Synchrotron Light Source (NSLS) at Brookhaven National </a:t>
            </a:r>
            <a:r>
              <a:rPr lang="en-GB" sz="1600" dirty="0" smtClean="0"/>
              <a:t>Laboratory</a:t>
            </a:r>
            <a:endParaRPr lang="en-GB" sz="1600" dirty="0"/>
          </a:p>
          <a:p>
            <a:r>
              <a:rPr lang="en-GB" sz="1600" dirty="0"/>
              <a:t>Advanced Photon Source (APS) at Argonne National Laboratory</a:t>
            </a:r>
          </a:p>
          <a:p>
            <a:r>
              <a:rPr lang="en-GB" sz="1600" dirty="0"/>
              <a:t>Stanford Synchrotron Radiation </a:t>
            </a:r>
            <a:r>
              <a:rPr lang="en-GB" sz="1600" dirty="0" err="1"/>
              <a:t>Lightsource</a:t>
            </a:r>
            <a:r>
              <a:rPr lang="en-GB" sz="1600" dirty="0"/>
              <a:t> (SSRL) at SLAC National Laboratory</a:t>
            </a:r>
          </a:p>
          <a:p>
            <a:r>
              <a:rPr lang="en-GB" sz="1600" dirty="0" smtClean="0"/>
              <a:t>time-resolved </a:t>
            </a:r>
            <a:r>
              <a:rPr lang="en-GB" sz="1600" dirty="0"/>
              <a:t>hard-X-ray absorption spectroscopy </a:t>
            </a:r>
            <a:r>
              <a:rPr lang="en-GB" sz="1600" dirty="0" smtClean="0"/>
              <a:t>(</a:t>
            </a:r>
            <a:r>
              <a:rPr lang="en-GB" sz="1600" dirty="0"/>
              <a:t>Lund </a:t>
            </a:r>
            <a:r>
              <a:rPr lang="en-GB" sz="1600" dirty="0" err="1" smtClean="0"/>
              <a:t>Kemicentrum</a:t>
            </a:r>
            <a:r>
              <a:rPr lang="en-GB" sz="1600" dirty="0" smtClean="0"/>
              <a:t>, NIST)</a:t>
            </a:r>
          </a:p>
          <a:p>
            <a:r>
              <a:rPr lang="en-GB" sz="1600" dirty="0" smtClean="0"/>
              <a:t>particle-induced </a:t>
            </a:r>
            <a:r>
              <a:rPr lang="en-GB" sz="1600" dirty="0"/>
              <a:t>X-ray </a:t>
            </a:r>
            <a:r>
              <a:rPr lang="en-GB" sz="1600" dirty="0" smtClean="0"/>
              <a:t>emission </a:t>
            </a:r>
            <a:r>
              <a:rPr lang="en-GB" sz="1600" dirty="0"/>
              <a:t>at the </a:t>
            </a:r>
            <a:r>
              <a:rPr lang="en-GB" sz="1600" dirty="0" err="1"/>
              <a:t>Jyväskylä</a:t>
            </a:r>
            <a:r>
              <a:rPr lang="en-GB" sz="1600" dirty="0"/>
              <a:t> </a:t>
            </a:r>
            <a:r>
              <a:rPr lang="en-GB" sz="1600" dirty="0" err="1"/>
              <a:t>Pelletron</a:t>
            </a:r>
            <a:r>
              <a:rPr lang="en-GB" sz="1600" dirty="0"/>
              <a:t> </a:t>
            </a:r>
            <a:r>
              <a:rPr lang="en-GB" sz="1600" dirty="0" smtClean="0"/>
              <a:t>accelerator. </a:t>
            </a:r>
          </a:p>
          <a:p>
            <a:r>
              <a:rPr lang="en-GB" sz="1600" dirty="0" smtClean="0"/>
              <a:t>spectroscopy </a:t>
            </a:r>
            <a:r>
              <a:rPr lang="en-GB" sz="1600" dirty="0"/>
              <a:t>of </a:t>
            </a:r>
            <a:r>
              <a:rPr lang="en-GB" sz="1600" dirty="0" err="1"/>
              <a:t>pionic</a:t>
            </a:r>
            <a:r>
              <a:rPr lang="en-GB" sz="1600" dirty="0"/>
              <a:t> </a:t>
            </a:r>
            <a:r>
              <a:rPr lang="en-GB" sz="1600" dirty="0" smtClean="0"/>
              <a:t>atoms at the </a:t>
            </a:r>
            <a:r>
              <a:rPr lang="en-GB" sz="1600" dirty="0"/>
              <a:t>Paul </a:t>
            </a:r>
            <a:r>
              <a:rPr lang="en-GB" sz="1600" dirty="0" err="1"/>
              <a:t>Scherrer</a:t>
            </a:r>
            <a:r>
              <a:rPr lang="en-GB" sz="1600" dirty="0"/>
              <a:t> </a:t>
            </a:r>
            <a:r>
              <a:rPr lang="en-GB" sz="1600" dirty="0" smtClean="0"/>
              <a:t>Institute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194" name="Picture 2" descr="TES detect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40" y="1327302"/>
            <a:ext cx="2836636" cy="29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540568" y="1196752"/>
            <a:ext cx="427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Edge Sensors </a:t>
            </a:r>
          </a:p>
          <a:p>
            <a:pPr algn="ctr"/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393479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 </a:t>
            </a:r>
            <a:endParaRPr lang="en-GB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multiplexers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80837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 </a:t>
            </a:r>
            <a:endParaRPr lang="en-GB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amplifier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328" y="4932643"/>
            <a:ext cx="3023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Block-diagram of a SIT </a:t>
            </a:r>
          </a:p>
          <a:p>
            <a:r>
              <a:rPr lang="en-GB" dirty="0" smtClean="0"/>
              <a:t>Valery </a:t>
            </a:r>
            <a:r>
              <a:rPr lang="en-GB" dirty="0" err="1" smtClean="0"/>
              <a:t>Koshelets</a:t>
            </a:r>
            <a:r>
              <a:rPr lang="en-GB" dirty="0" smtClean="0"/>
              <a:t> et al, 2011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15308" y="0"/>
            <a:ext cx="722768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Integrated Receiver,  SIR</a:t>
            </a:r>
          </a:p>
          <a:p>
            <a:pPr algn="ctr"/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atmospheric spectroscopy</a:t>
            </a:r>
          </a:p>
          <a:p>
            <a:pPr algn="ctr"/>
            <a:r>
              <a:rPr lang="en-GB" dirty="0" smtClean="0"/>
              <a:t>SIS-mixer </a:t>
            </a:r>
            <a:r>
              <a:rPr lang="en-GB" dirty="0"/>
              <a:t>with quasi-optical antenna, </a:t>
            </a:r>
            <a:endParaRPr lang="en-GB" dirty="0" smtClean="0"/>
          </a:p>
          <a:p>
            <a:pPr algn="ctr"/>
            <a:r>
              <a:rPr lang="en-GB" dirty="0" smtClean="0"/>
              <a:t>Flux-Flow </a:t>
            </a:r>
            <a:r>
              <a:rPr lang="en-GB" dirty="0"/>
              <a:t>oscillator (FFO) as the local </a:t>
            </a:r>
            <a:r>
              <a:rPr lang="en-GB" dirty="0" smtClean="0"/>
              <a:t>oscillator </a:t>
            </a:r>
          </a:p>
          <a:p>
            <a:pPr algn="ctr"/>
            <a:r>
              <a:rPr lang="en-GB" dirty="0" smtClean="0"/>
              <a:t>harmonic </a:t>
            </a:r>
            <a:r>
              <a:rPr lang="en-GB" dirty="0"/>
              <a:t>mixer to phase-lock the </a:t>
            </a:r>
            <a:r>
              <a:rPr lang="en-GB" dirty="0" smtClean="0"/>
              <a:t>FFO</a:t>
            </a:r>
          </a:p>
        </p:txBody>
      </p:sp>
      <p:pic>
        <p:nvPicPr>
          <p:cNvPr id="10245" name="Picture 5" descr="TELIS-MIPAS launch at Esrange, Sweden; March 2009. Balloon size: 400;000 m 3 ; payload weight: 1,200 kg 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10" y="2085838"/>
            <a:ext cx="4867594" cy="28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4958298"/>
            <a:ext cx="54183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TELIS-MIPAS </a:t>
            </a:r>
            <a:r>
              <a:rPr lang="en-GB" sz="1700" dirty="0" smtClean="0"/>
              <a:t>launch, </a:t>
            </a:r>
            <a:r>
              <a:rPr lang="en-GB" sz="1700" dirty="0" err="1" smtClean="0"/>
              <a:t>Esrange</a:t>
            </a:r>
            <a:r>
              <a:rPr lang="en-GB" sz="1700" dirty="0"/>
              <a:t>, Sweden; March </a:t>
            </a:r>
            <a:r>
              <a:rPr lang="en-GB" sz="1700" dirty="0" smtClean="0"/>
              <a:t>2009 </a:t>
            </a:r>
          </a:p>
          <a:p>
            <a:r>
              <a:rPr lang="en-GB" sz="1700" dirty="0" smtClean="0"/>
              <a:t>Balloon </a:t>
            </a:r>
            <a:r>
              <a:rPr lang="en-GB" sz="1700" dirty="0"/>
              <a:t>size: </a:t>
            </a:r>
            <a:r>
              <a:rPr lang="en-GB" sz="1700" dirty="0" smtClean="0"/>
              <a:t>400,000 m</a:t>
            </a:r>
            <a:r>
              <a:rPr lang="en-GB" sz="1700" baseline="30000" dirty="0" smtClean="0"/>
              <a:t>3</a:t>
            </a:r>
            <a:r>
              <a:rPr lang="en-GB" sz="1700" dirty="0" smtClean="0"/>
              <a:t> </a:t>
            </a:r>
            <a:r>
              <a:rPr lang="en-GB" sz="1700" dirty="0"/>
              <a:t>; payload weight: 1,200 kg </a:t>
            </a:r>
            <a:r>
              <a:rPr lang="en-GB" b="1" dirty="0"/>
              <a:t> </a:t>
            </a:r>
            <a:endParaRPr lang="en-GB" dirty="0"/>
          </a:p>
        </p:txBody>
      </p:sp>
      <p:sp>
        <p:nvSpPr>
          <p:cNvPr id="6" name="AutoShape 5" descr="https://ieeexplore.ieee.org/mediastore/IEEE/content/media/77/4277256/4277528/4277528-fig-2-hires.gif"/>
          <p:cNvSpPr>
            <a:spLocks noChangeAspect="1" noChangeArrowheads="1"/>
          </p:cNvSpPr>
          <p:nvPr/>
        </p:nvSpPr>
        <p:spPr bwMode="auto">
          <a:xfrm>
            <a:off x="63500" y="-136525"/>
            <a:ext cx="976312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" y="2058756"/>
            <a:ext cx="4138117" cy="287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9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88840"/>
            <a:ext cx="5098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SQUID-arrays @ 77 K better </a:t>
            </a:r>
          </a:p>
          <a:p>
            <a:r>
              <a:rPr lang="en-GB" altLang="en-US" sz="3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than single-SQUID @ 4.2 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2741"/>
              </p:ext>
            </p:extLst>
          </p:nvPr>
        </p:nvGraphicFramePr>
        <p:xfrm>
          <a:off x="2142441" y="3727036"/>
          <a:ext cx="47879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Graph" r:id="rId3" imgW="3807360" imgH="2554560" progId="Origin50.Graph">
                  <p:embed/>
                </p:oleObj>
              </mc:Choice>
              <mc:Fallback>
                <p:oleObj name="Graph" r:id="rId3" imgW="3807360" imgH="25545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441" y="3727036"/>
                        <a:ext cx="47879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3392" y="3092480"/>
            <a:ext cx="795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irst time since discovery of high temperature superconductors in 1986</a:t>
            </a:r>
            <a:endParaRPr lang="en-GB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tam.edu/eresource/Engg_Phys/semester_2/supercon/supercon_files/squid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2" y="1075206"/>
            <a:ext cx="35133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5395" y="0"/>
            <a:ext cx="2566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 arrays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67" y="1291230"/>
            <a:ext cx="447178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4263" y="693860"/>
            <a:ext cx="1077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</a:t>
            </a:r>
            <a:endParaRPr lang="en-GB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57697" y="693860"/>
            <a:ext cx="2095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SQUID array</a:t>
            </a:r>
            <a:endParaRPr lang="en-GB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4432469" y="5293239"/>
            <a:ext cx="409067" cy="3591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148064" y="512932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Noise                    </a:t>
            </a:r>
            <a:r>
              <a:rPr lang="en-GB" dirty="0" err="1" smtClean="0"/>
              <a:t>Noise</a:t>
            </a:r>
            <a:endParaRPr lang="en-GB" baseline="-25000" dirty="0" smtClean="0"/>
          </a:p>
          <a:p>
            <a:r>
              <a:rPr lang="en-GB" dirty="0"/>
              <a:t> </a:t>
            </a:r>
            <a:r>
              <a:rPr lang="en-GB" dirty="0" smtClean="0"/>
              <a:t>  V                           </a:t>
            </a:r>
            <a:r>
              <a:rPr lang="en-GB" dirty="0" err="1" smtClean="0"/>
              <a:t>V</a:t>
            </a:r>
            <a:endParaRPr lang="en-GB" dirty="0"/>
          </a:p>
        </p:txBody>
      </p:sp>
      <p:cxnSp>
        <p:nvCxnSpPr>
          <p:cNvPr id="5124" name="Straight Connector 5123"/>
          <p:cNvCxnSpPr/>
          <p:nvPr/>
        </p:nvCxnSpPr>
        <p:spPr>
          <a:xfrm>
            <a:off x="5208382" y="5477015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5126"/>
          <p:cNvSpPr txBox="1"/>
          <p:nvPr/>
        </p:nvSpPr>
        <p:spPr>
          <a:xfrm>
            <a:off x="6112905" y="52735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7092282" y="5464781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5129"/>
          <p:cNvSpPr txBox="1"/>
          <p:nvPr/>
        </p:nvSpPr>
        <p:spPr>
          <a:xfrm>
            <a:off x="1740342" y="6166469"/>
            <a:ext cx="579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coherent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non-interacting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SQUID array </a:t>
            </a:r>
            <a:endParaRPr lang="en-GB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81225" y="5057308"/>
            <a:ext cx="29258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Noise</a:t>
            </a:r>
            <a:r>
              <a:rPr lang="en-GB" baseline="-25000" dirty="0" err="1" smtClean="0"/>
              <a:t>Array</a:t>
            </a:r>
            <a:r>
              <a:rPr lang="en-GB" dirty="0" smtClean="0"/>
              <a:t> = N</a:t>
            </a:r>
            <a:r>
              <a:rPr lang="en-GB" baseline="30000" dirty="0" smtClean="0"/>
              <a:t>1/2</a:t>
            </a:r>
            <a:r>
              <a:rPr lang="en-GB" dirty="0" smtClean="0"/>
              <a:t> </a:t>
            </a:r>
            <a:r>
              <a:rPr lang="en-GB" dirty="0" err="1" smtClean="0"/>
              <a:t>Noise</a:t>
            </a:r>
            <a:r>
              <a:rPr lang="en-GB" baseline="-25000" dirty="0" err="1" smtClean="0"/>
              <a:t>SQUID</a:t>
            </a:r>
            <a:endParaRPr lang="en-GB" baseline="-25000" dirty="0" smtClean="0"/>
          </a:p>
          <a:p>
            <a:endParaRPr lang="en-GB" baseline="-25000" dirty="0"/>
          </a:p>
          <a:p>
            <a:r>
              <a:rPr lang="en-GB" dirty="0" smtClean="0"/>
              <a:t>      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Array</a:t>
            </a:r>
            <a:r>
              <a:rPr lang="en-GB" dirty="0" smtClean="0"/>
              <a:t> </a:t>
            </a:r>
            <a:r>
              <a:rPr lang="en-GB" dirty="0"/>
              <a:t>= N V</a:t>
            </a:r>
            <a:r>
              <a:rPr lang="en-GB" baseline="-25000" dirty="0"/>
              <a:t>SQUID</a:t>
            </a:r>
          </a:p>
          <a:p>
            <a:endParaRPr lang="en-GB" dirty="0"/>
          </a:p>
        </p:txBody>
      </p:sp>
      <p:sp>
        <p:nvSpPr>
          <p:cNvPr id="5131" name="Rectangle 5130"/>
          <p:cNvSpPr/>
          <p:nvPr/>
        </p:nvSpPr>
        <p:spPr>
          <a:xfrm>
            <a:off x="1281223" y="5057308"/>
            <a:ext cx="2865042" cy="9144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3" name="TextBox 5132"/>
          <p:cNvSpPr txBox="1"/>
          <p:nvPr/>
        </p:nvSpPr>
        <p:spPr>
          <a:xfrm>
            <a:off x="4932040" y="4987622"/>
            <a:ext cx="362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[</a:t>
            </a:r>
            <a:endParaRPr lang="en-GB" sz="5000" dirty="0"/>
          </a:p>
        </p:txBody>
      </p:sp>
      <p:sp>
        <p:nvSpPr>
          <p:cNvPr id="81" name="TextBox 80"/>
          <p:cNvSpPr txBox="1"/>
          <p:nvPr/>
        </p:nvSpPr>
        <p:spPr>
          <a:xfrm>
            <a:off x="6801688" y="4987622"/>
            <a:ext cx="362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[</a:t>
            </a:r>
            <a:endParaRPr lang="en-GB" sz="5000" dirty="0"/>
          </a:p>
        </p:txBody>
      </p:sp>
      <p:sp>
        <p:nvSpPr>
          <p:cNvPr id="5134" name="TextBox 5133"/>
          <p:cNvSpPr txBox="1"/>
          <p:nvPr/>
        </p:nvSpPr>
        <p:spPr>
          <a:xfrm>
            <a:off x="5721568" y="4985300"/>
            <a:ext cx="362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]</a:t>
            </a:r>
            <a:endParaRPr lang="en-GB" sz="5000" dirty="0"/>
          </a:p>
        </p:txBody>
      </p:sp>
      <p:sp>
        <p:nvSpPr>
          <p:cNvPr id="83" name="TextBox 82"/>
          <p:cNvSpPr txBox="1"/>
          <p:nvPr/>
        </p:nvSpPr>
        <p:spPr>
          <a:xfrm>
            <a:off x="7593776" y="4987622"/>
            <a:ext cx="362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 smtClean="0"/>
              <a:t>]</a:t>
            </a:r>
            <a:endParaRPr lang="en-GB" sz="5000" dirty="0"/>
          </a:p>
        </p:txBody>
      </p:sp>
      <p:sp>
        <p:nvSpPr>
          <p:cNvPr id="5135" name="TextBox 5134"/>
          <p:cNvSpPr txBox="1"/>
          <p:nvPr/>
        </p:nvSpPr>
        <p:spPr>
          <a:xfrm>
            <a:off x="7788456" y="5572401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SQUID</a:t>
            </a:r>
            <a:endParaRPr lang="en-GB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5892454" y="55613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Array</a:t>
            </a:r>
            <a:endParaRPr lang="en-GB" sz="1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471503" y="5452481"/>
            <a:ext cx="3327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19827" y="545248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baseline="30000" dirty="0"/>
              <a:t>1/2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76169" y="50831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9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701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2" y="3356992"/>
            <a:ext cx="412814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06" y="548680"/>
            <a:ext cx="4605511" cy="23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987660"/>
            <a:ext cx="4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V</a:t>
            </a:r>
            <a:r>
              <a:rPr lang="en-GB" baseline="-25000" dirty="0" err="1">
                <a:solidFill>
                  <a:srgbClr val="0000FF"/>
                </a:solidFill>
              </a:rPr>
              <a:t>Array</a:t>
            </a:r>
            <a:r>
              <a:rPr lang="en-GB" dirty="0">
                <a:solidFill>
                  <a:srgbClr val="0000FF"/>
                </a:solidFill>
              </a:rPr>
              <a:t> = N </a:t>
            </a:r>
            <a:r>
              <a:rPr lang="en-GB" dirty="0" smtClean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SQUID</a:t>
            </a:r>
            <a:r>
              <a:rPr lang="en-GB" dirty="0" smtClean="0">
                <a:solidFill>
                  <a:srgbClr val="0000FF"/>
                </a:solidFill>
              </a:rPr>
              <a:t> true for 2 SQUIDs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4691" y="3004570"/>
            <a:ext cx="44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V</a:t>
            </a:r>
            <a:r>
              <a:rPr lang="en-GB" baseline="-25000" dirty="0" err="1">
                <a:solidFill>
                  <a:srgbClr val="0000FF"/>
                </a:solidFill>
              </a:rPr>
              <a:t>Array</a:t>
            </a:r>
            <a:r>
              <a:rPr lang="en-GB" dirty="0">
                <a:solidFill>
                  <a:srgbClr val="0000FF"/>
                </a:solidFill>
              </a:rPr>
              <a:t> = N </a:t>
            </a:r>
            <a:r>
              <a:rPr lang="en-GB" dirty="0" smtClean="0">
                <a:solidFill>
                  <a:srgbClr val="0000FF"/>
                </a:solidFill>
              </a:rPr>
              <a:t>V</a:t>
            </a:r>
            <a:r>
              <a:rPr lang="en-GB" baseline="-25000" dirty="0" smtClean="0">
                <a:solidFill>
                  <a:srgbClr val="0000FF"/>
                </a:solidFill>
              </a:rPr>
              <a:t>SQUID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>
                <a:solidFill>
                  <a:srgbClr val="0000FF"/>
                </a:solidFill>
              </a:rPr>
              <a:t> true for 10 SQUIDs!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154" y="6533167"/>
            <a:ext cx="541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Chiu-Hsien 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 et al, J. Appl. Phys. 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064510 (2006);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328" y="3430741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SQUIDs</a:t>
            </a:r>
          </a:p>
          <a:p>
            <a:r>
              <a:rPr lang="en-GB" dirty="0" smtClean="0"/>
              <a:t>1 SQUID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328498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 SQUIDs</a:t>
            </a:r>
          </a:p>
          <a:p>
            <a:r>
              <a:rPr lang="en-GB" dirty="0" smtClean="0"/>
              <a:t>1 SQUID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547664" y="-99392"/>
            <a:ext cx="63558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SQUID,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arrays (N=10)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2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52" y="3562265"/>
            <a:ext cx="4010240" cy="29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r="1609"/>
          <a:stretch/>
        </p:blipFill>
        <p:spPr bwMode="auto">
          <a:xfrm>
            <a:off x="1871700" y="535733"/>
            <a:ext cx="5076055" cy="29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4343" y="6453336"/>
            <a:ext cx="547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H. Wu et al, </a:t>
            </a:r>
            <a:r>
              <a:rPr lang="en-GB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 Technol. </a:t>
            </a:r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S246 (2006)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3173" y="-107924"/>
            <a:ext cx="64840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0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SQUID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small arrays (N=10)</a:t>
            </a:r>
            <a:endParaRPr lang="en-GB" sz="30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60015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2D flux focuser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5676" y="2636912"/>
            <a:ext cx="792088" cy="8677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6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56785" cy="572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727131" y="-27384"/>
            <a:ext cx="5843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 SQUID arrays (N=484, 770)</a:t>
            </a:r>
            <a:endParaRPr lang="en-GB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09" y="6200437"/>
            <a:ext cx="724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Chesca, D. John, C. Mellor, </a:t>
            </a:r>
            <a:r>
              <a:rPr lang="en-GB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Appl. Phys. Lett.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162602 (2015)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Patent, PCT: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Chesca, D. John, </a:t>
            </a: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WO2017006079 A1</a:t>
            </a:r>
            <a:r>
              <a:rPr lang="en-GB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(2017)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1678</TotalTime>
  <Words>577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Chesca</dc:creator>
  <cp:lastModifiedBy>Boris Chesca</cp:lastModifiedBy>
  <cp:revision>271</cp:revision>
  <cp:lastPrinted>2018-05-24T14:17:10Z</cp:lastPrinted>
  <dcterms:created xsi:type="dcterms:W3CDTF">2016-01-04T22:35:20Z</dcterms:created>
  <dcterms:modified xsi:type="dcterms:W3CDTF">2018-05-24T21:23:50Z</dcterms:modified>
</cp:coreProperties>
</file>