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98" r:id="rId6"/>
    <p:sldId id="271" r:id="rId7"/>
    <p:sldId id="299" r:id="rId8"/>
    <p:sldId id="304" r:id="rId9"/>
    <p:sldId id="305" r:id="rId10"/>
    <p:sldId id="300" r:id="rId11"/>
    <p:sldId id="261" r:id="rId12"/>
    <p:sldId id="263" r:id="rId13"/>
    <p:sldId id="264" r:id="rId14"/>
    <p:sldId id="285" r:id="rId15"/>
    <p:sldId id="286" r:id="rId16"/>
    <p:sldId id="288" r:id="rId17"/>
    <p:sldId id="303" r:id="rId18"/>
    <p:sldId id="274" r:id="rId19"/>
    <p:sldId id="276" r:id="rId20"/>
    <p:sldId id="290" r:id="rId21"/>
    <p:sldId id="297" r:id="rId22"/>
    <p:sldId id="284" r:id="rId23"/>
    <p:sldId id="289" r:id="rId24"/>
    <p:sldId id="287" r:id="rId25"/>
    <p:sldId id="268" r:id="rId26"/>
    <p:sldId id="273" r:id="rId27"/>
  </p:sldIdLst>
  <p:sldSz cx="9144000" cy="6858000" type="screen4x3"/>
  <p:notesSz cx="6858000" cy="9144000"/>
  <p:defaultTextStyle>
    <a:defPPr>
      <a:defRPr lang="de-A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1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395" autoAdjust="0"/>
  </p:normalViewPr>
  <p:slideViewPr>
    <p:cSldViewPr snapToGrid="0">
      <p:cViewPr varScale="1">
        <p:scale>
          <a:sx n="110" d="100"/>
          <a:sy n="110" d="100"/>
        </p:scale>
        <p:origin x="452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108000" cy="108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3B3BBF-DE9C-46A3-80EE-5210BB1904FE}" type="datetimeFigureOut">
              <a:rPr lang="de-AT" smtClean="0"/>
              <a:t>25.05.2018</a:t>
            </a:fld>
            <a:endParaRPr lang="de-A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7D00C-1B8E-407E-9E10-11B50721B3B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07801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7D00C-1B8E-407E-9E10-11B50721B3BB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00704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7D00C-1B8E-407E-9E10-11B50721B3BB}" type="slidenum">
              <a:rPr lang="de-AT" smtClean="0"/>
              <a:t>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28300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CALorimeter for Linear Collider Experiment Analog Hadron CALorimeter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7D00C-1B8E-407E-9E10-11B50721B3BB}" type="slidenum">
              <a:rPr lang="de-AT" smtClean="0"/>
              <a:t>14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32099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7D00C-1B8E-407E-9E10-11B50721B3BB}" type="slidenum">
              <a:rPr lang="de-AT" smtClean="0"/>
              <a:t>19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23298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7D00C-1B8E-407E-9E10-11B50721B3BB}" type="slidenum">
              <a:rPr lang="de-AT" smtClean="0"/>
              <a:t>22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63738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01" t="41154" r="7549" b="19097"/>
          <a:stretch/>
        </p:blipFill>
        <p:spPr>
          <a:xfrm>
            <a:off x="0" y="776255"/>
            <a:ext cx="9143999" cy="6085034"/>
          </a:xfrm>
          <a:prstGeom prst="rect">
            <a:avLst/>
          </a:prstGeom>
        </p:spPr>
      </p:pic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496" y="6523831"/>
            <a:ext cx="4608512" cy="407987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de-AT" altLang="en-US" noProof="0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338316" y="6586108"/>
            <a:ext cx="2770188" cy="333375"/>
          </a:xfrm>
        </p:spPr>
        <p:txBody>
          <a:bodyPr anchor="t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29 May 2018</a:t>
            </a:r>
            <a:endParaRPr lang="de-AT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084605" y="5987799"/>
            <a:ext cx="4895850" cy="477838"/>
          </a:xfrm>
        </p:spPr>
        <p:txBody>
          <a:bodyPr anchor="t"/>
          <a:lstStyle>
            <a:lvl1pPr>
              <a:defRPr sz="1013">
                <a:solidFill>
                  <a:srgbClr val="0061A0"/>
                </a:solidFill>
              </a:defRPr>
            </a:lvl1pPr>
          </a:lstStyle>
          <a:p>
            <a:r>
              <a:rPr lang="de-AT" dirty="0" smtClean="0"/>
              <a:t>Manfred Valentan</a:t>
            </a:r>
            <a:endParaRPr lang="de-AT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4746" y="4462474"/>
            <a:ext cx="7773988" cy="1223962"/>
          </a:xfrm>
        </p:spPr>
        <p:txBody>
          <a:bodyPr/>
          <a:lstStyle>
            <a:lvl1pPr>
              <a:defRPr sz="2700">
                <a:solidFill>
                  <a:srgbClr val="0061A0"/>
                </a:solidFill>
              </a:defRPr>
            </a:lvl1pPr>
          </a:lstStyle>
          <a:p>
            <a:pPr lvl="0"/>
            <a:r>
              <a:rPr lang="en-US" altLang="en-US" noProof="0" dirty="0" smtClean="0"/>
              <a:t>Click to edit Master title style</a:t>
            </a:r>
            <a:endParaRPr lang="de-AT" altLang="en-US" noProof="0" dirty="0"/>
          </a:p>
        </p:txBody>
      </p:sp>
      <p:sp>
        <p:nvSpPr>
          <p:cNvPr id="25" name="Datumsplatzhalter 5">
            <a:extLst>
              <a:ext uri="{FF2B5EF4-FFF2-40B4-BE49-F238E27FC236}">
                <a16:creationId xmlns:a16="http://schemas.microsoft.com/office/drawing/2014/main" id="{C3731DB0-268D-4492-9D24-A572214654DC}"/>
              </a:ext>
            </a:extLst>
          </p:cNvPr>
          <p:cNvSpPr txBox="1">
            <a:spLocks/>
          </p:cNvSpPr>
          <p:nvPr/>
        </p:nvSpPr>
        <p:spPr bwMode="auto">
          <a:xfrm>
            <a:off x="1" y="6597650"/>
            <a:ext cx="18351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defPPr>
              <a:defRPr lang="de-A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51" kern="1200">
                <a:solidFill>
                  <a:srgbClr val="0061A0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de-AT" sz="788" dirty="0"/>
          </a:p>
        </p:txBody>
      </p:sp>
    </p:spTree>
    <p:extLst>
      <p:ext uri="{BB962C8B-B14F-4D97-AF65-F5344CB8AC3E}">
        <p14:creationId xmlns:p14="http://schemas.microsoft.com/office/powerpoint/2010/main" val="1766806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15018" y="71694"/>
            <a:ext cx="8229600" cy="5762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931985"/>
            <a:ext cx="8229600" cy="544977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5AF1537-94BA-4375-BB3C-5399EE7E130B}" type="slidenum">
              <a:rPr lang="de-AT" smtClean="0"/>
              <a:t>‹Nr.›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Manfred Valentan</a:t>
            </a:r>
            <a:endParaRPr lang="de-AT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29 May 2018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95896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38925" y="836614"/>
            <a:ext cx="2058988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2" y="836614"/>
            <a:ext cx="6029325" cy="55451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5AF1537-94BA-4375-BB3C-5399EE7E130B}" type="slidenum">
              <a:rPr lang="de-AT" smtClean="0"/>
              <a:t>‹Nr.›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Manfred Valentan</a:t>
            </a:r>
            <a:endParaRPr lang="de-AT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29 May 2018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67523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zwei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528" y="980729"/>
            <a:ext cx="4248472" cy="54010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err="1"/>
              <a:t>Mastertextformat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2"/>
            <a:r>
              <a:rPr lang="en-US" dirty="0" err="1"/>
              <a:t>Dritte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3"/>
            <a:r>
              <a:rPr lang="en-US" dirty="0" err="1"/>
              <a:t>Vierte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4"/>
            <a:r>
              <a:rPr lang="en-US" dirty="0" err="1"/>
              <a:t>Fünfte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GB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89900" y="6597650"/>
            <a:ext cx="1054100" cy="2603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C12CB-A520-4F4E-BEA4-45EB8084916E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2051050" y="6597650"/>
            <a:ext cx="4824413" cy="2603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mtClean="0"/>
              <a:t>Manfred Valentan</a:t>
            </a:r>
            <a:endParaRPr lang="de-AT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xfrm>
            <a:off x="0" y="6597650"/>
            <a:ext cx="1835150" cy="2603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29 May 2018</a:t>
            </a:r>
            <a:endParaRPr lang="de-AT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1814172" y="44624"/>
            <a:ext cx="5418968" cy="720080"/>
          </a:xfrm>
          <a:ln>
            <a:noFill/>
          </a:ln>
        </p:spPr>
        <p:txBody>
          <a:bodyPr anchor="ctr"/>
          <a:lstStyle>
            <a:lvl1pPr marL="0" indent="0" algn="ctr">
              <a:buNone/>
              <a:defRPr b="1">
                <a:ln>
                  <a:solidFill>
                    <a:schemeClr val="tx2">
                      <a:satMod val="155000"/>
                    </a:schemeClr>
                  </a:solidFill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4"/>
          </p:nvPr>
        </p:nvSpPr>
        <p:spPr>
          <a:xfrm>
            <a:off x="4716016" y="980729"/>
            <a:ext cx="4125144" cy="54010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err="1"/>
              <a:t>Mastertextformat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2"/>
            <a:r>
              <a:rPr lang="en-US" dirty="0" err="1"/>
              <a:t>Dritte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3"/>
            <a:r>
              <a:rPr lang="en-US" dirty="0" err="1"/>
              <a:t>Vierte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4"/>
            <a:r>
              <a:rPr lang="en-US" dirty="0" err="1"/>
              <a:t>Fünfte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0689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39652" y="99983"/>
            <a:ext cx="8229600" cy="5762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40614" y="1167386"/>
            <a:ext cx="8229600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5AF1537-94BA-4375-BB3C-5399EE7E130B}" type="slidenum">
              <a:rPr lang="de-AT" smtClean="0"/>
              <a:t>‹Nr.›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Manfred Valentan</a:t>
            </a:r>
            <a:endParaRPr lang="de-AT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29 May 2018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43844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52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77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/>
            </a:lvl1pPr>
            <a:lvl2pPr marL="257162" indent="0">
              <a:buNone/>
              <a:defRPr sz="1125"/>
            </a:lvl2pPr>
            <a:lvl3pPr marL="514325" indent="0">
              <a:buNone/>
              <a:defRPr sz="1013"/>
            </a:lvl3pPr>
            <a:lvl4pPr marL="771487" indent="0">
              <a:buNone/>
              <a:defRPr sz="900"/>
            </a:lvl4pPr>
            <a:lvl5pPr marL="1028649" indent="0">
              <a:buNone/>
              <a:defRPr sz="900"/>
            </a:lvl5pPr>
            <a:lvl6pPr marL="1285811" indent="0">
              <a:buNone/>
              <a:defRPr sz="900"/>
            </a:lvl6pPr>
            <a:lvl7pPr marL="1542974" indent="0">
              <a:buNone/>
              <a:defRPr sz="900"/>
            </a:lvl7pPr>
            <a:lvl8pPr marL="1800135" indent="0">
              <a:buNone/>
              <a:defRPr sz="900"/>
            </a:lvl8pPr>
            <a:lvl9pPr marL="2057297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5AF1537-94BA-4375-BB3C-5399EE7E130B}" type="slidenum">
              <a:rPr lang="de-AT" smtClean="0"/>
              <a:t>‹Nr.›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Manfred Valentan</a:t>
            </a:r>
            <a:endParaRPr lang="de-AT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29 May 2018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39742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02941" y="115655"/>
            <a:ext cx="8229600" cy="5762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28781"/>
            <a:ext cx="4038600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28781"/>
            <a:ext cx="4038600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5AF1537-94BA-4375-BB3C-5399EE7E130B}" type="slidenum">
              <a:rPr lang="de-AT" smtClean="0"/>
              <a:t>‹Nr.›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Manfred Valentan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29 May 2018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84933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24830" y="0"/>
            <a:ext cx="7886700" cy="6811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162" indent="0">
              <a:buNone/>
              <a:defRPr sz="1125" b="1"/>
            </a:lvl2pPr>
            <a:lvl3pPr marL="514325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4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7" indent="0">
              <a:buNone/>
              <a:defRPr sz="9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162" indent="0">
              <a:buNone/>
              <a:defRPr sz="1125" b="1"/>
            </a:lvl2pPr>
            <a:lvl3pPr marL="514325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4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7" indent="0">
              <a:buNone/>
              <a:defRPr sz="9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5AF1537-94BA-4375-BB3C-5399EE7E130B}" type="slidenum">
              <a:rPr lang="de-AT" smtClean="0"/>
              <a:t>‹Nr.›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Manfred Valentan</a:t>
            </a:r>
            <a:endParaRPr lang="de-AT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29 May 2018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78180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6564" y="98071"/>
            <a:ext cx="8229600" cy="5762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5AF1537-94BA-4375-BB3C-5399EE7E130B}" type="slidenum">
              <a:rPr lang="de-AT" smtClean="0"/>
              <a:t>‹Nr.›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Manfred Valentan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29 May 2018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79153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5AF1537-94BA-4375-BB3C-5399EE7E130B}" type="slidenum">
              <a:rPr lang="de-AT" smtClean="0"/>
              <a:t>‹Nr.›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Manfred Valentan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29 May 2018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92682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7062" y="457200"/>
            <a:ext cx="2949575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39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45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  <a:lvl2pPr marL="257162" indent="0">
              <a:buNone/>
              <a:defRPr sz="788"/>
            </a:lvl2pPr>
            <a:lvl3pPr marL="514325" indent="0">
              <a:buNone/>
              <a:defRPr sz="675"/>
            </a:lvl3pPr>
            <a:lvl4pPr marL="771487" indent="0">
              <a:buNone/>
              <a:defRPr sz="563"/>
            </a:lvl4pPr>
            <a:lvl5pPr marL="1028649" indent="0">
              <a:buNone/>
              <a:defRPr sz="563"/>
            </a:lvl5pPr>
            <a:lvl6pPr marL="1285811" indent="0">
              <a:buNone/>
              <a:defRPr sz="563"/>
            </a:lvl6pPr>
            <a:lvl7pPr marL="1542974" indent="0">
              <a:buNone/>
              <a:defRPr sz="563"/>
            </a:lvl7pPr>
            <a:lvl8pPr marL="1800135" indent="0">
              <a:buNone/>
              <a:defRPr sz="563"/>
            </a:lvl8pPr>
            <a:lvl9pPr marL="2057297" indent="0">
              <a:buNone/>
              <a:defRPr sz="56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5AF1537-94BA-4375-BB3C-5399EE7E130B}" type="slidenum">
              <a:rPr lang="de-AT" smtClean="0"/>
              <a:t>‹Nr.›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Manfred Valentan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29 May 2018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79799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45" y="457200"/>
            <a:ext cx="2949575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39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257162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4" indent="0">
              <a:buNone/>
              <a:defRPr sz="1125"/>
            </a:lvl7pPr>
            <a:lvl8pPr marL="1800135" indent="0">
              <a:buNone/>
              <a:defRPr sz="1125"/>
            </a:lvl8pPr>
            <a:lvl9pPr marL="2057297" indent="0">
              <a:buNone/>
              <a:defRPr sz="1125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45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  <a:lvl2pPr marL="257162" indent="0">
              <a:buNone/>
              <a:defRPr sz="788"/>
            </a:lvl2pPr>
            <a:lvl3pPr marL="514325" indent="0">
              <a:buNone/>
              <a:defRPr sz="675"/>
            </a:lvl3pPr>
            <a:lvl4pPr marL="771487" indent="0">
              <a:buNone/>
              <a:defRPr sz="563"/>
            </a:lvl4pPr>
            <a:lvl5pPr marL="1028649" indent="0">
              <a:buNone/>
              <a:defRPr sz="563"/>
            </a:lvl5pPr>
            <a:lvl6pPr marL="1285811" indent="0">
              <a:buNone/>
              <a:defRPr sz="563"/>
            </a:lvl6pPr>
            <a:lvl7pPr marL="1542974" indent="0">
              <a:buNone/>
              <a:defRPr sz="563"/>
            </a:lvl7pPr>
            <a:lvl8pPr marL="1800135" indent="0">
              <a:buNone/>
              <a:defRPr sz="563"/>
            </a:lvl8pPr>
            <a:lvl9pPr marL="2057297" indent="0">
              <a:buNone/>
              <a:defRPr sz="56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5AF1537-94BA-4375-BB3C-5399EE7E130B}" type="slidenum">
              <a:rPr lang="de-AT" smtClean="0"/>
              <a:t>‹Nr.›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Manfred Valentan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29 May 2018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65138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tif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1441" y="836625"/>
            <a:ext cx="82296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altLang="en-US" dirty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28781"/>
            <a:ext cx="8229600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altLang="en-US" dirty="0"/>
              <a:t>Textmasterformate durch Klicken bearbeiten</a:t>
            </a:r>
          </a:p>
          <a:p>
            <a:pPr lvl="1"/>
            <a:r>
              <a:rPr lang="de-AT" altLang="en-US" dirty="0"/>
              <a:t>Zweite Ebene</a:t>
            </a:r>
          </a:p>
          <a:p>
            <a:pPr lvl="2"/>
            <a:r>
              <a:rPr lang="de-AT" altLang="en-US" dirty="0"/>
              <a:t>Dritte Ebene</a:t>
            </a:r>
          </a:p>
          <a:p>
            <a:pPr lvl="3"/>
            <a:r>
              <a:rPr lang="de-AT" altLang="en-US" dirty="0"/>
              <a:t>Vierte Ebene</a:t>
            </a:r>
          </a:p>
          <a:p>
            <a:pPr lvl="4"/>
            <a:r>
              <a:rPr lang="de-AT" altLang="en-US" dirty="0"/>
              <a:t>Fünfte Ebene</a:t>
            </a:r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>
            <a:off x="0" y="6597650"/>
            <a:ext cx="9144000" cy="0"/>
          </a:xfrm>
          <a:prstGeom prst="line">
            <a:avLst/>
          </a:prstGeom>
          <a:noFill/>
          <a:ln w="25400">
            <a:solidFill>
              <a:srgbClr val="0061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013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89900" y="6597650"/>
            <a:ext cx="10541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788">
                <a:solidFill>
                  <a:srgbClr val="0061A0"/>
                </a:solidFill>
              </a:defRPr>
            </a:lvl1pPr>
          </a:lstStyle>
          <a:p>
            <a:fld id="{85AF1537-94BA-4375-BB3C-5399EE7E130B}" type="slidenum">
              <a:rPr lang="de-AT" smtClean="0"/>
              <a:t>‹Nr.›</a:t>
            </a:fld>
            <a:endParaRPr lang="de-AT"/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51057" y="6597650"/>
            <a:ext cx="482441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788">
                <a:solidFill>
                  <a:srgbClr val="0061A0"/>
                </a:solidFill>
              </a:defRPr>
            </a:lvl1pPr>
          </a:lstStyle>
          <a:p>
            <a:r>
              <a:rPr lang="de-AT" smtClean="0"/>
              <a:t>Manfred Valentan</a:t>
            </a:r>
            <a:endParaRPr lang="de-AT"/>
          </a:p>
        </p:txBody>
      </p:sp>
      <p:sp>
        <p:nvSpPr>
          <p:cNvPr id="1040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" y="6597650"/>
            <a:ext cx="18351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788">
                <a:solidFill>
                  <a:srgbClr val="0061A0"/>
                </a:solidFill>
              </a:defRPr>
            </a:lvl1pPr>
          </a:lstStyle>
          <a:p>
            <a:r>
              <a:rPr lang="de-DE" smtClean="0"/>
              <a:t>29 May 2018</a:t>
            </a:r>
            <a:endParaRPr lang="de-AT"/>
          </a:p>
        </p:txBody>
      </p:sp>
      <p:grpSp>
        <p:nvGrpSpPr>
          <p:cNvPr id="5" name="Group 4"/>
          <p:cNvGrpSpPr/>
          <p:nvPr/>
        </p:nvGrpSpPr>
        <p:grpSpPr>
          <a:xfrm>
            <a:off x="0" y="-3933"/>
            <a:ext cx="9145216" cy="772283"/>
            <a:chOff x="0" y="-3933"/>
            <a:chExt cx="9145216" cy="772283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9144000" cy="768350"/>
            </a:xfrm>
            <a:prstGeom prst="rect">
              <a:avLst/>
            </a:prstGeom>
            <a:gradFill flip="none" rotWithShape="1">
              <a:gsLst>
                <a:gs pos="29000">
                  <a:srgbClr val="0061A0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rgbClr val="01446F"/>
                </a:solidFill>
              </a:endParaRPr>
            </a:p>
          </p:txBody>
        </p:sp>
        <p:pic>
          <p:nvPicPr>
            <p:cNvPr id="10" name="Grafik 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76866" y="-3933"/>
              <a:ext cx="768350" cy="76835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4237" y="-3933"/>
              <a:ext cx="1643410" cy="77069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2" name="Picture 4" descr="OEAW_Logo_Kurzform.tif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84237" cy="766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6267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1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61A0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61A0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61A0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61A0"/>
          </a:solidFill>
          <a:latin typeface="Arial" panose="020B0604020202020204" pitchFamily="34" charset="0"/>
        </a:defRPr>
      </a:lvl5pPr>
      <a:lvl6pPr marL="257162" algn="ctr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61A0"/>
          </a:solidFill>
          <a:latin typeface="Arial" panose="020B0604020202020204" pitchFamily="34" charset="0"/>
        </a:defRPr>
      </a:lvl6pPr>
      <a:lvl7pPr marL="514325" algn="ctr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61A0"/>
          </a:solidFill>
          <a:latin typeface="Arial" panose="020B0604020202020204" pitchFamily="34" charset="0"/>
        </a:defRPr>
      </a:lvl7pPr>
      <a:lvl8pPr marL="771487" algn="ctr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61A0"/>
          </a:solidFill>
          <a:latin typeface="Arial" panose="020B0604020202020204" pitchFamily="34" charset="0"/>
        </a:defRPr>
      </a:lvl8pPr>
      <a:lvl9pPr marL="1028649" algn="ctr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61A0"/>
          </a:solidFill>
          <a:latin typeface="Arial" panose="020B0604020202020204" pitchFamily="34" charset="0"/>
        </a:defRPr>
      </a:lvl9pPr>
    </p:titleStyle>
    <p:bodyStyle>
      <a:lvl1pPr marL="192872" indent="-192872" algn="l" rtl="0" eaLnBrk="1" fontAlgn="base" hangingPunct="1">
        <a:spcBef>
          <a:spcPct val="20000"/>
        </a:spcBef>
        <a:spcAft>
          <a:spcPct val="0"/>
        </a:spcAft>
        <a:buChar char="•"/>
        <a:defRPr sz="1688" kern="1200">
          <a:solidFill>
            <a:srgbClr val="0061A0"/>
          </a:solidFill>
          <a:latin typeface="+mn-lt"/>
          <a:ea typeface="+mn-ea"/>
          <a:cs typeface="+mn-cs"/>
        </a:defRPr>
      </a:lvl1pPr>
      <a:lvl2pPr marL="417889" indent="-160727" algn="l" rtl="0" eaLnBrk="1" fontAlgn="base" hangingPunct="1">
        <a:spcBef>
          <a:spcPct val="20000"/>
        </a:spcBef>
        <a:spcAft>
          <a:spcPct val="0"/>
        </a:spcAft>
        <a:buChar char="–"/>
        <a:defRPr sz="1463" kern="1200">
          <a:solidFill>
            <a:srgbClr val="0061A0"/>
          </a:solidFill>
          <a:latin typeface="+mn-lt"/>
          <a:ea typeface="+mn-ea"/>
          <a:cs typeface="+mn-cs"/>
        </a:defRPr>
      </a:lvl2pPr>
      <a:lvl3pPr marL="642906" indent="-128582" algn="l" rtl="0" eaLnBrk="1" fontAlgn="base" hangingPunct="1">
        <a:spcBef>
          <a:spcPct val="20000"/>
        </a:spcBef>
        <a:spcAft>
          <a:spcPct val="0"/>
        </a:spcAft>
        <a:buChar char="•"/>
        <a:defRPr sz="1238" kern="1200">
          <a:solidFill>
            <a:srgbClr val="0061A0"/>
          </a:solidFill>
          <a:latin typeface="+mn-lt"/>
          <a:ea typeface="+mn-ea"/>
          <a:cs typeface="+mn-cs"/>
        </a:defRPr>
      </a:lvl3pPr>
      <a:lvl4pPr marL="900068" indent="-128582" algn="l" rtl="0" eaLnBrk="1" fontAlgn="base" hangingPunct="1">
        <a:spcBef>
          <a:spcPct val="20000"/>
        </a:spcBef>
        <a:spcAft>
          <a:spcPct val="0"/>
        </a:spcAft>
        <a:buChar char="–"/>
        <a:defRPr sz="1125" kern="1200">
          <a:solidFill>
            <a:srgbClr val="0061A0"/>
          </a:solidFill>
          <a:latin typeface="+mn-lt"/>
          <a:ea typeface="+mn-ea"/>
          <a:cs typeface="+mn-cs"/>
        </a:defRPr>
      </a:lvl4pPr>
      <a:lvl5pPr marL="1157230" indent="-128582" algn="l" rtl="0" eaLnBrk="1" fontAlgn="base" hangingPunct="1">
        <a:spcBef>
          <a:spcPct val="20000"/>
        </a:spcBef>
        <a:spcAft>
          <a:spcPct val="0"/>
        </a:spcAft>
        <a:buChar char="»"/>
        <a:defRPr sz="1125" kern="1200">
          <a:solidFill>
            <a:srgbClr val="0061A0"/>
          </a:solidFill>
          <a:latin typeface="+mn-lt"/>
          <a:ea typeface="+mn-ea"/>
          <a:cs typeface="+mn-cs"/>
        </a:defRPr>
      </a:lvl5pPr>
      <a:lvl6pPr marL="1414393" indent="-128582" algn="l" defTabSz="514325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54" indent="-128582" algn="l" defTabSz="514325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17" indent="-128582" algn="l" defTabSz="514325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880" indent="-128582" algn="l" defTabSz="514325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2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25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487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49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11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2974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35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297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tiff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46BD1C36-5A4F-40D0-9DA3-BA2F0456FB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14</a:t>
            </a:r>
            <a:r>
              <a:rPr lang="en-US" baseline="30000" dirty="0" smtClean="0"/>
              <a:t>th</a:t>
            </a:r>
            <a:r>
              <a:rPr lang="en-US" dirty="0" smtClean="0"/>
              <a:t> Pisa meeting on advanced detectors</a:t>
            </a:r>
            <a:endParaRPr lang="en-US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F694BB4-FAA1-4682-B9A5-0D3C93961E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746" y="4269191"/>
            <a:ext cx="7773988" cy="1223962"/>
          </a:xfrm>
        </p:spPr>
        <p:txBody>
          <a:bodyPr/>
          <a:lstStyle/>
          <a:p>
            <a:r>
              <a:rPr lang="en-US" dirty="0"/>
              <a:t>The CMS High Granularity Calorimeter for the High Luminosity LHC</a:t>
            </a:r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id="{5F694BB4-FAA1-4682-B9A5-0D3C93961E64}"/>
              </a:ext>
            </a:extLst>
          </p:cNvPr>
          <p:cNvSpPr txBox="1">
            <a:spLocks/>
          </p:cNvSpPr>
          <p:nvPr/>
        </p:nvSpPr>
        <p:spPr bwMode="auto">
          <a:xfrm>
            <a:off x="644746" y="5311832"/>
            <a:ext cx="7773988" cy="793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700" b="1" kern="1200">
                <a:solidFill>
                  <a:srgbClr val="0061A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61A0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61A0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61A0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61A0"/>
                </a:solidFill>
                <a:latin typeface="Arial" panose="020B0604020202020204" pitchFamily="34" charset="0"/>
              </a:defRPr>
            </a:lvl5pPr>
            <a:lvl6pPr marL="257162" algn="ctr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61A0"/>
                </a:solidFill>
                <a:latin typeface="Arial" panose="020B0604020202020204" pitchFamily="34" charset="0"/>
              </a:defRPr>
            </a:lvl6pPr>
            <a:lvl7pPr marL="514325" algn="ctr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61A0"/>
                </a:solidFill>
                <a:latin typeface="Arial" panose="020B0604020202020204" pitchFamily="34" charset="0"/>
              </a:defRPr>
            </a:lvl7pPr>
            <a:lvl8pPr marL="771487" algn="ctr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61A0"/>
                </a:solidFill>
                <a:latin typeface="Arial" panose="020B0604020202020204" pitchFamily="34" charset="0"/>
              </a:defRPr>
            </a:lvl8pPr>
            <a:lvl9pPr marL="1028649" algn="ctr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61A0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000" dirty="0" smtClean="0"/>
              <a:t>Manfred Valentan (HEPHY Vienna)</a:t>
            </a:r>
          </a:p>
          <a:p>
            <a:r>
              <a:rPr lang="en-US" sz="2000" dirty="0" smtClean="0"/>
              <a:t>on behalf of the CMS collaboration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6010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Outline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0190" y="1375204"/>
            <a:ext cx="6919710" cy="4285763"/>
          </a:xfrm>
        </p:spPr>
        <p:txBody>
          <a:bodyPr/>
          <a:lstStyle/>
          <a:p>
            <a:r>
              <a:rPr lang="de-AT" sz="2000" dirty="0" smtClean="0">
                <a:solidFill>
                  <a:schemeClr val="bg1">
                    <a:lumMod val="85000"/>
                  </a:schemeClr>
                </a:solidFill>
              </a:rPr>
              <a:t>Why can‘t we reuse the existing technology?</a:t>
            </a:r>
          </a:p>
          <a:p>
            <a:pPr lvl="1"/>
            <a:r>
              <a:rPr lang="de-AT" sz="1800" dirty="0" smtClean="0">
                <a:solidFill>
                  <a:schemeClr val="bg1">
                    <a:lumMod val="85000"/>
                  </a:schemeClr>
                </a:solidFill>
              </a:rPr>
              <a:t>Challenge 1: Pileup</a:t>
            </a:r>
          </a:p>
          <a:p>
            <a:pPr lvl="1"/>
            <a:r>
              <a:rPr lang="de-AT" sz="1800" dirty="0" smtClean="0">
                <a:solidFill>
                  <a:schemeClr val="bg1">
                    <a:lumMod val="85000"/>
                  </a:schemeClr>
                </a:solidFill>
              </a:rPr>
              <a:t>Challenge 2: Radiation</a:t>
            </a:r>
          </a:p>
          <a:p>
            <a:r>
              <a:rPr lang="de-AT" sz="2000" dirty="0" smtClean="0">
                <a:solidFill>
                  <a:schemeClr val="bg1">
                    <a:lumMod val="85000"/>
                  </a:schemeClr>
                </a:solidFill>
              </a:rPr>
              <a:t>Concept of the new endcap calorimeter</a:t>
            </a:r>
          </a:p>
          <a:p>
            <a:pPr lvl="1"/>
            <a:r>
              <a:rPr lang="de-AT" sz="1800" dirty="0" smtClean="0"/>
              <a:t>Silicon sensors</a:t>
            </a:r>
            <a:r>
              <a:rPr lang="de-AT" sz="1800" dirty="0"/>
              <a:t> + </a:t>
            </a:r>
            <a:r>
              <a:rPr lang="de-AT" sz="1800" dirty="0" smtClean="0"/>
              <a:t>scintillator/SiPM</a:t>
            </a:r>
          </a:p>
          <a:p>
            <a:pPr lvl="1"/>
            <a:r>
              <a:rPr lang="de-AT" sz="1800" dirty="0" smtClean="0"/>
              <a:t>Mechanics</a:t>
            </a:r>
          </a:p>
          <a:p>
            <a:pPr lvl="1"/>
            <a:r>
              <a:rPr lang="de-AT" sz="1800" dirty="0" smtClean="0"/>
              <a:t>Front-end electronics</a:t>
            </a:r>
          </a:p>
          <a:p>
            <a:r>
              <a:rPr lang="de-AT" sz="2000" dirty="0" smtClean="0">
                <a:solidFill>
                  <a:schemeClr val="bg1">
                    <a:lumMod val="85000"/>
                  </a:schemeClr>
                </a:solidFill>
              </a:rPr>
              <a:t>Expected performance</a:t>
            </a:r>
          </a:p>
          <a:p>
            <a:pPr lvl="1"/>
            <a:r>
              <a:rPr lang="de-AT" sz="1800" dirty="0" smtClean="0">
                <a:solidFill>
                  <a:schemeClr val="bg1">
                    <a:lumMod val="85000"/>
                  </a:schemeClr>
                </a:solidFill>
              </a:rPr>
              <a:t>Precision timing</a:t>
            </a:r>
          </a:p>
          <a:p>
            <a:pPr lvl="1"/>
            <a:r>
              <a:rPr lang="de-AT" sz="1800" dirty="0" smtClean="0">
                <a:solidFill>
                  <a:schemeClr val="bg1">
                    <a:lumMod val="85000"/>
                  </a:schemeClr>
                </a:solidFill>
              </a:rPr>
              <a:t>Beam tests</a:t>
            </a:r>
          </a:p>
          <a:p>
            <a:r>
              <a:rPr lang="de-AT" sz="2000" dirty="0" smtClean="0">
                <a:solidFill>
                  <a:schemeClr val="bg1">
                    <a:lumMod val="85000"/>
                  </a:schemeClr>
                </a:solidFill>
              </a:rPr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F1537-94BA-4375-BB3C-5399EE7E130B}" type="slidenum">
              <a:rPr lang="de-AT" smtClean="0"/>
              <a:t>10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Manfred Valentan</a:t>
            </a:r>
            <a:endParaRPr lang="de-AT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 smtClean="0"/>
              <a:t>29 May 2018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7009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1508289">
            <a:off x="1117775" y="4220391"/>
            <a:ext cx="1056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Silicon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508289">
            <a:off x="2579801" y="2576922"/>
            <a:ext cx="1556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Scintillator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Radiation environment</a:t>
            </a:r>
            <a:endParaRPr lang="de-AT" dirty="0"/>
          </a:p>
        </p:txBody>
      </p:sp>
      <p:pic>
        <p:nvPicPr>
          <p:cNvPr id="12" name="Picture 6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068" y="1291245"/>
            <a:ext cx="3363809" cy="3621483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069761" y="5652960"/>
            <a:ext cx="1920019" cy="689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2872" indent="-19287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88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1pPr>
            <a:lvl2pPr marL="417889" indent="-160727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63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2pPr>
            <a:lvl3pPr marL="642906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238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3pPr>
            <a:lvl4pPr marL="900068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125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4pPr>
            <a:lvl5pPr marL="1157230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5pPr>
            <a:lvl6pPr marL="1414393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54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17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880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AT" dirty="0" smtClean="0"/>
              <a:t>1 x 10</a:t>
            </a:r>
            <a:r>
              <a:rPr lang="de-AT" baseline="30000" dirty="0" smtClean="0"/>
              <a:t>16</a:t>
            </a:r>
            <a:r>
              <a:rPr lang="de-AT" dirty="0" smtClean="0"/>
              <a:t> n</a:t>
            </a:r>
            <a:r>
              <a:rPr lang="de-AT" baseline="-25000" dirty="0" smtClean="0"/>
              <a:t>eq</a:t>
            </a:r>
            <a:r>
              <a:rPr lang="de-AT" dirty="0" smtClean="0"/>
              <a:t>/cm²</a:t>
            </a:r>
          </a:p>
          <a:p>
            <a:pPr marL="0" indent="0">
              <a:buNone/>
            </a:pPr>
            <a:r>
              <a:rPr lang="de-AT" dirty="0" smtClean="0"/>
              <a:t>2 MGy</a:t>
            </a:r>
          </a:p>
          <a:p>
            <a:endParaRPr lang="de-AT" baseline="30000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120259" y="1044449"/>
            <a:ext cx="2142210" cy="71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2872" indent="-19287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88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1pPr>
            <a:lvl2pPr marL="417889" indent="-160727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63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2pPr>
            <a:lvl3pPr marL="642906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238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3pPr>
            <a:lvl4pPr marL="900068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125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4pPr>
            <a:lvl5pPr marL="1157230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5pPr>
            <a:lvl6pPr marL="1414393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54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17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880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AT" dirty="0" smtClean="0"/>
              <a:t>8 x 10</a:t>
            </a:r>
            <a:r>
              <a:rPr lang="de-AT" baseline="30000" dirty="0" smtClean="0"/>
              <a:t>13</a:t>
            </a:r>
            <a:r>
              <a:rPr lang="de-AT" dirty="0" smtClean="0"/>
              <a:t> n</a:t>
            </a:r>
            <a:r>
              <a:rPr lang="de-AT" baseline="-25000" dirty="0" smtClean="0"/>
              <a:t>eq</a:t>
            </a:r>
            <a:r>
              <a:rPr lang="de-AT" dirty="0" smtClean="0"/>
              <a:t>/cm², </a:t>
            </a:r>
          </a:p>
          <a:p>
            <a:pPr marL="0" indent="0">
              <a:buNone/>
            </a:pPr>
            <a:r>
              <a:rPr lang="de-AT" dirty="0" smtClean="0"/>
              <a:t>3 kGy</a:t>
            </a:r>
            <a:endParaRPr lang="de-AT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 smtClean="0"/>
              <a:t>29 May 2018</a:t>
            </a:r>
            <a:endParaRPr lang="de-AT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Manfred Valentan</a:t>
            </a:r>
            <a:endParaRPr lang="de-AT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F1537-94BA-4375-BB3C-5399EE7E130B}" type="slidenum">
              <a:rPr lang="de-AT" smtClean="0"/>
              <a:t>11</a:t>
            </a:fld>
            <a:endParaRPr lang="de-AT"/>
          </a:p>
        </p:txBody>
      </p:sp>
      <p:pic>
        <p:nvPicPr>
          <p:cNvPr id="17" name="Grafik 12">
            <a:extLst>
              <a:ext uri="{FF2B5EF4-FFF2-40B4-BE49-F238E27FC236}">
                <a16:creationId xmlns:a16="http://schemas.microsoft.com/office/drawing/2014/main" id="{24C1848C-0FFC-AD41-A1CE-BFA902FD2B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80633"/>
            <a:ext cx="5289068" cy="3359053"/>
          </a:xfrm>
          <a:prstGeom prst="rect">
            <a:avLst/>
          </a:prstGeom>
        </p:spPr>
      </p:pic>
      <p:sp>
        <p:nvSpPr>
          <p:cNvPr id="2" name="Chevron 1"/>
          <p:cNvSpPr/>
          <p:nvPr/>
        </p:nvSpPr>
        <p:spPr>
          <a:xfrm rot="16983296">
            <a:off x="1178156" y="4978374"/>
            <a:ext cx="1191327" cy="11490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/>
              </a:solidFill>
            </a:endParaRPr>
          </a:p>
        </p:txBody>
      </p:sp>
      <p:sp>
        <p:nvSpPr>
          <p:cNvPr id="18" name="Chevron 17"/>
          <p:cNvSpPr/>
          <p:nvPr/>
        </p:nvSpPr>
        <p:spPr>
          <a:xfrm rot="6907003">
            <a:off x="2779879" y="2386801"/>
            <a:ext cx="1897850" cy="14236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17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6976"/>
          <a:stretch/>
        </p:blipFill>
        <p:spPr>
          <a:xfrm>
            <a:off x="1076564" y="3185576"/>
            <a:ext cx="5120981" cy="295875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740360" y="4273348"/>
            <a:ext cx="2075250" cy="1411005"/>
            <a:chOff x="1590819" y="3591751"/>
            <a:chExt cx="3207296" cy="2180706"/>
          </a:xfrm>
        </p:grpSpPr>
        <p:cxnSp>
          <p:nvCxnSpPr>
            <p:cNvPr id="8" name="Straight Connector 7"/>
            <p:cNvCxnSpPr/>
            <p:nvPr/>
          </p:nvCxnSpPr>
          <p:spPr bwMode="auto">
            <a:xfrm>
              <a:off x="1590819" y="3591751"/>
              <a:ext cx="1603648" cy="109035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3194467" y="4682104"/>
              <a:ext cx="1603648" cy="109035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dot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1" name="Group 10"/>
          <p:cNvGrpSpPr/>
          <p:nvPr/>
        </p:nvGrpSpPr>
        <p:grpSpPr>
          <a:xfrm>
            <a:off x="3226568" y="4924221"/>
            <a:ext cx="2075250" cy="705502"/>
            <a:chOff x="1590819" y="3591751"/>
            <a:chExt cx="3207296" cy="2180706"/>
          </a:xfrm>
        </p:grpSpPr>
        <p:cxnSp>
          <p:nvCxnSpPr>
            <p:cNvPr id="12" name="Straight Connector 11"/>
            <p:cNvCxnSpPr/>
            <p:nvPr/>
          </p:nvCxnSpPr>
          <p:spPr bwMode="auto">
            <a:xfrm>
              <a:off x="1590819" y="3591751"/>
              <a:ext cx="1603648" cy="109035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3194467" y="4682104"/>
              <a:ext cx="1603648" cy="109035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dot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18" name="Straight Connector 17"/>
          <p:cNvCxnSpPr/>
          <p:nvPr/>
        </p:nvCxnSpPr>
        <p:spPr bwMode="auto">
          <a:xfrm>
            <a:off x="4778526" y="5178051"/>
            <a:ext cx="1087430" cy="24900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Why silicon?</a:t>
            </a:r>
            <a:endParaRPr lang="de-AT" dirty="0"/>
          </a:p>
        </p:txBody>
      </p:sp>
      <p:sp>
        <p:nvSpPr>
          <p:cNvPr id="16" name="Inhaltsplatzhalter 2"/>
          <p:cNvSpPr txBox="1">
            <a:spLocks/>
          </p:cNvSpPr>
          <p:nvPr/>
        </p:nvSpPr>
        <p:spPr>
          <a:xfrm>
            <a:off x="764771" y="1167386"/>
            <a:ext cx="7838902" cy="1842163"/>
          </a:xfrm>
          <a:prstGeom prst="rect">
            <a:avLst/>
          </a:prstGeom>
        </p:spPr>
        <p:txBody>
          <a:bodyPr/>
          <a:lstStyle>
            <a:lvl1pPr marL="192872" indent="-19287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88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1pPr>
            <a:lvl2pPr marL="417889" indent="-160727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63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2pPr>
            <a:lvl3pPr marL="642906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238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3pPr>
            <a:lvl4pPr marL="900068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125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4pPr>
            <a:lvl5pPr marL="1157230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5pPr>
            <a:lvl6pPr marL="1414393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54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17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880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Relatively good understanding of and handle on mitigating radiation </a:t>
            </a:r>
            <a:r>
              <a:rPr lang="en-US" dirty="0" smtClean="0"/>
              <a:t>damage</a:t>
            </a:r>
          </a:p>
          <a:p>
            <a:pPr lvl="1"/>
            <a:r>
              <a:rPr lang="en-US" dirty="0" smtClean="0"/>
              <a:t>Can </a:t>
            </a:r>
            <a:r>
              <a:rPr lang="en-US" dirty="0"/>
              <a:t>mitigate leakage current noise contribution by cooling to -</a:t>
            </a:r>
            <a:r>
              <a:rPr lang="en-US" dirty="0" smtClean="0"/>
              <a:t>30 °C</a:t>
            </a:r>
          </a:p>
          <a:p>
            <a:pPr lvl="1"/>
            <a:r>
              <a:rPr lang="en-US" dirty="0" smtClean="0"/>
              <a:t>Can </a:t>
            </a:r>
            <a:r>
              <a:rPr lang="en-US" dirty="0"/>
              <a:t>mitigate signal loss by going to thinner sensors and higher bias </a:t>
            </a:r>
            <a:r>
              <a:rPr lang="en-US" dirty="0" smtClean="0"/>
              <a:t>voltage</a:t>
            </a:r>
          </a:p>
          <a:p>
            <a:r>
              <a:rPr lang="en-US" dirty="0" smtClean="0"/>
              <a:t>Photolithography allows basically any desired lateral granularity</a:t>
            </a:r>
            <a:endParaRPr lang="en-US" dirty="0"/>
          </a:p>
          <a:p>
            <a:r>
              <a:rPr lang="en-US" dirty="0"/>
              <a:t>Potential to reach intrinsic time resolution of O(20 </a:t>
            </a:r>
            <a:r>
              <a:rPr lang="en-US" dirty="0" err="1" smtClean="0"/>
              <a:t>ps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Behavior </a:t>
            </a:r>
            <a:r>
              <a:rPr lang="en-US" dirty="0"/>
              <a:t>depends only on S/N even at </a:t>
            </a:r>
            <a:r>
              <a:rPr lang="en-US" dirty="0" smtClean="0"/>
              <a:t>10</a:t>
            </a:r>
            <a:r>
              <a:rPr lang="en-US" baseline="30000" dirty="0" smtClean="0"/>
              <a:t>16</a:t>
            </a:r>
            <a:r>
              <a:rPr lang="en-US" dirty="0" smtClean="0"/>
              <a:t> n/cm²</a:t>
            </a:r>
            <a:endParaRPr lang="en-US" dirty="0"/>
          </a:p>
        </p:txBody>
      </p:sp>
      <p:sp>
        <p:nvSpPr>
          <p:cNvPr id="20" name="Chevron 19"/>
          <p:cNvSpPr/>
          <p:nvPr/>
        </p:nvSpPr>
        <p:spPr>
          <a:xfrm rot="16200000">
            <a:off x="-117841" y="4300560"/>
            <a:ext cx="2695066" cy="28637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61A0"/>
                </a:solidFill>
              </a:rPr>
              <a:t>Signal in </a:t>
            </a:r>
            <a:r>
              <a:rPr lang="en-US" dirty="0" err="1" smtClean="0">
                <a:solidFill>
                  <a:srgbClr val="0061A0"/>
                </a:solidFill>
              </a:rPr>
              <a:t>ke</a:t>
            </a:r>
            <a:r>
              <a:rPr lang="en-US" baseline="30000" dirty="0" smtClean="0">
                <a:solidFill>
                  <a:srgbClr val="0061A0"/>
                </a:solidFill>
              </a:rPr>
              <a:t>-</a:t>
            </a:r>
            <a:endParaRPr lang="en-US" baseline="30000" dirty="0">
              <a:solidFill>
                <a:srgbClr val="0061A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84508" y="5769219"/>
            <a:ext cx="1434368" cy="315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7" name="Chevron 16"/>
          <p:cNvSpPr/>
          <p:nvPr/>
        </p:nvSpPr>
        <p:spPr>
          <a:xfrm>
            <a:off x="1615008" y="6002622"/>
            <a:ext cx="4250948" cy="329639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0061A0"/>
                </a:solidFill>
              </a:rPr>
              <a:t>Fluence</a:t>
            </a:r>
            <a:r>
              <a:rPr lang="en-US" dirty="0" smtClean="0">
                <a:solidFill>
                  <a:srgbClr val="0061A0"/>
                </a:solidFill>
              </a:rPr>
              <a:t> in n</a:t>
            </a:r>
            <a:r>
              <a:rPr lang="en-US" baseline="-25000" dirty="0" smtClean="0">
                <a:solidFill>
                  <a:srgbClr val="0061A0"/>
                </a:solidFill>
              </a:rPr>
              <a:t>eq</a:t>
            </a:r>
            <a:r>
              <a:rPr lang="en-US" dirty="0" smtClean="0">
                <a:solidFill>
                  <a:srgbClr val="0061A0"/>
                </a:solidFill>
              </a:rPr>
              <a:t>/cm</a:t>
            </a:r>
            <a:r>
              <a:rPr lang="en-US" baseline="30000" dirty="0" smtClean="0">
                <a:solidFill>
                  <a:srgbClr val="0061A0"/>
                </a:solidFill>
              </a:rPr>
              <a:t>2</a:t>
            </a:r>
            <a:endParaRPr lang="en-US" baseline="30000" dirty="0">
              <a:solidFill>
                <a:srgbClr val="0061A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40360" y="3156714"/>
            <a:ext cx="1273912" cy="1031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 smtClean="0">
                <a:solidFill>
                  <a:srgbClr val="0061A0"/>
                </a:solidFill>
              </a:rPr>
              <a:t>320 </a:t>
            </a:r>
            <a:r>
              <a:rPr lang="de-AT" dirty="0" smtClean="0">
                <a:solidFill>
                  <a:srgbClr val="0061A0"/>
                </a:solidFill>
                <a:latin typeface="Calibri" panose="020F0502020204030204" pitchFamily="34" charset="0"/>
              </a:rPr>
              <a:t>µm</a:t>
            </a:r>
            <a:endParaRPr lang="de-AT" dirty="0">
              <a:solidFill>
                <a:srgbClr val="0061A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78654" y="3693188"/>
            <a:ext cx="1273912" cy="773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 smtClean="0">
                <a:solidFill>
                  <a:srgbClr val="0061A0"/>
                </a:solidFill>
              </a:rPr>
              <a:t>200 </a:t>
            </a:r>
            <a:r>
              <a:rPr lang="de-AT" dirty="0" smtClean="0">
                <a:solidFill>
                  <a:srgbClr val="0061A0"/>
                </a:solidFill>
                <a:latin typeface="Calibri" panose="020F0502020204030204" pitchFamily="34" charset="0"/>
              </a:rPr>
              <a:t>µm</a:t>
            </a:r>
            <a:endParaRPr lang="de-AT" dirty="0">
              <a:solidFill>
                <a:srgbClr val="0061A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543843" y="4515611"/>
            <a:ext cx="1388195" cy="5901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 smtClean="0">
                <a:solidFill>
                  <a:srgbClr val="0061A0"/>
                </a:solidFill>
              </a:rPr>
              <a:t>120 </a:t>
            </a:r>
            <a:r>
              <a:rPr lang="de-AT" dirty="0" smtClean="0">
                <a:solidFill>
                  <a:srgbClr val="0061A0"/>
                </a:solidFill>
                <a:latin typeface="Calibri" panose="020F0502020204030204" pitchFamily="34" charset="0"/>
              </a:rPr>
              <a:t>µm</a:t>
            </a:r>
            <a:endParaRPr lang="de-AT" dirty="0">
              <a:solidFill>
                <a:srgbClr val="0061A0"/>
              </a:solidFill>
            </a:endParaRPr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 smtClean="0"/>
              <a:t>29 May 2018</a:t>
            </a:r>
            <a:endParaRPr lang="de-AT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Manfred Valentan</a:t>
            </a:r>
            <a:endParaRPr lang="de-AT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F1537-94BA-4375-BB3C-5399EE7E130B}" type="slidenum">
              <a:rPr lang="de-AT" smtClean="0"/>
              <a:t>12</a:t>
            </a:fld>
            <a:endParaRPr lang="de-AT"/>
          </a:p>
        </p:txBody>
      </p:sp>
      <p:sp>
        <p:nvSpPr>
          <p:cNvPr id="26" name="TextBox 25"/>
          <p:cNvSpPr txBox="1"/>
          <p:nvPr/>
        </p:nvSpPr>
        <p:spPr>
          <a:xfrm rot="611480">
            <a:off x="3941811" y="3459527"/>
            <a:ext cx="4840230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2000" dirty="0" smtClean="0">
                <a:solidFill>
                  <a:schemeClr val="accent3"/>
                </a:solidFill>
              </a:rPr>
              <a:t>Put thin sensors in high radiation regions!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33089" y="5525973"/>
            <a:ext cx="891055" cy="132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7" name="Rectangle 26"/>
          <p:cNvSpPr/>
          <p:nvPr/>
        </p:nvSpPr>
        <p:spPr>
          <a:xfrm>
            <a:off x="5393014" y="5369694"/>
            <a:ext cx="214009" cy="156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8568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195" y="849919"/>
            <a:ext cx="3200215" cy="3195142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Silicon Sensors</a:t>
            </a:r>
            <a:endParaRPr lang="de-AT" dirty="0"/>
          </a:p>
        </p:txBody>
      </p:sp>
      <p:sp>
        <p:nvSpPr>
          <p:cNvPr id="20" name="Inhaltsplatzhalter 2"/>
          <p:cNvSpPr txBox="1">
            <a:spLocks/>
          </p:cNvSpPr>
          <p:nvPr/>
        </p:nvSpPr>
        <p:spPr>
          <a:xfrm>
            <a:off x="4162925" y="989215"/>
            <a:ext cx="4972761" cy="3223189"/>
          </a:xfrm>
          <a:prstGeom prst="rect">
            <a:avLst/>
          </a:prstGeom>
        </p:spPr>
        <p:txBody>
          <a:bodyPr/>
          <a:lstStyle>
            <a:lvl1pPr marL="192872" indent="-19287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88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1pPr>
            <a:lvl2pPr marL="417889" indent="-160727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63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2pPr>
            <a:lvl3pPr marL="642906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238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3pPr>
            <a:lvl4pPr marL="900068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125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4pPr>
            <a:lvl5pPr marL="1157230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5pPr>
            <a:lvl6pPr marL="1414393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54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17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880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Hexagonal on 200 mm p-type silicon wafer</a:t>
            </a:r>
          </a:p>
          <a:p>
            <a:pPr lvl="1"/>
            <a:r>
              <a:rPr lang="en-US" dirty="0" smtClean="0"/>
              <a:t>to maximize wafer area usage</a:t>
            </a:r>
          </a:p>
          <a:p>
            <a:pPr lvl="1"/>
            <a:r>
              <a:rPr lang="en-US" dirty="0" smtClean="0"/>
              <a:t>to minimize number of modules</a:t>
            </a:r>
          </a:p>
          <a:p>
            <a:pPr lvl="1"/>
            <a:r>
              <a:rPr lang="en-US" dirty="0" smtClean="0"/>
              <a:t>p-type more radiation-tolerant than n-type</a:t>
            </a:r>
          </a:p>
          <a:p>
            <a:r>
              <a:rPr lang="en-US" dirty="0" smtClean="0"/>
              <a:t>Planar DC-coupled diodes as active cells</a:t>
            </a:r>
          </a:p>
          <a:p>
            <a:pPr lvl="1"/>
            <a:r>
              <a:rPr lang="en-US" dirty="0" smtClean="0"/>
              <a:t>192 cells (1 cm²) on 200 and 300 µm sensors</a:t>
            </a:r>
          </a:p>
          <a:p>
            <a:pPr lvl="1"/>
            <a:r>
              <a:rPr lang="en-US" dirty="0" smtClean="0"/>
              <a:t>432 cells (0.5 cm²) on 120 </a:t>
            </a:r>
            <a:r>
              <a:rPr lang="en-US" dirty="0"/>
              <a:t>µm </a:t>
            </a:r>
            <a:r>
              <a:rPr lang="en-US" dirty="0" smtClean="0"/>
              <a:t>sensors</a:t>
            </a:r>
          </a:p>
          <a:p>
            <a:r>
              <a:rPr lang="en-US" dirty="0" smtClean="0"/>
              <a:t>Three vendors have delivered prototypes</a:t>
            </a:r>
          </a:p>
          <a:p>
            <a:r>
              <a:rPr lang="en-US" dirty="0"/>
              <a:t>Three thicknesses based on radiation and occupancy considerations</a:t>
            </a:r>
          </a:p>
          <a:p>
            <a:endParaRPr lang="en-US" dirty="0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 smtClean="0"/>
              <a:t>29 May 2018</a:t>
            </a:r>
            <a:endParaRPr lang="de-A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Manfred Valentan</a:t>
            </a:r>
            <a:endParaRPr lang="de-AT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F1537-94BA-4375-BB3C-5399EE7E130B}" type="slidenum">
              <a:rPr lang="de-AT" smtClean="0"/>
              <a:t>13</a:t>
            </a:fld>
            <a:endParaRPr lang="de-AT"/>
          </a:p>
        </p:txBody>
      </p:sp>
      <p:graphicFrame>
        <p:nvGraphicFramePr>
          <p:cNvPr id="28" name="Tabelle 10">
            <a:extLst>
              <a:ext uri="{FF2B5EF4-FFF2-40B4-BE49-F238E27FC236}">
                <a16:creationId xmlns:a16="http://schemas.microsoft.com/office/drawing/2014/main" id="{76221938-3FE9-4941-9DF4-01529EFCDC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21776"/>
              </p:ext>
            </p:extLst>
          </p:nvPr>
        </p:nvGraphicFramePr>
        <p:xfrm>
          <a:off x="140143" y="4212404"/>
          <a:ext cx="8863712" cy="2306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63505">
                  <a:extLst>
                    <a:ext uri="{9D8B030D-6E8A-4147-A177-3AD203B41FA5}">
                      <a16:colId xmlns:a16="http://schemas.microsoft.com/office/drawing/2014/main" val="2565763118"/>
                    </a:ext>
                  </a:extLst>
                </a:gridCol>
                <a:gridCol w="952423">
                  <a:extLst>
                    <a:ext uri="{9D8B030D-6E8A-4147-A177-3AD203B41FA5}">
                      <a16:colId xmlns:a16="http://schemas.microsoft.com/office/drawing/2014/main" val="2906405704"/>
                    </a:ext>
                  </a:extLst>
                </a:gridCol>
                <a:gridCol w="1107964">
                  <a:extLst>
                    <a:ext uri="{9D8B030D-6E8A-4147-A177-3AD203B41FA5}">
                      <a16:colId xmlns:a16="http://schemas.microsoft.com/office/drawing/2014/main" val="2848404794"/>
                    </a:ext>
                  </a:extLst>
                </a:gridCol>
                <a:gridCol w="990304">
                  <a:extLst>
                    <a:ext uri="{9D8B030D-6E8A-4147-A177-3AD203B41FA5}">
                      <a16:colId xmlns:a16="http://schemas.microsoft.com/office/drawing/2014/main" val="2254482072"/>
                    </a:ext>
                  </a:extLst>
                </a:gridCol>
                <a:gridCol w="1053765">
                  <a:extLst>
                    <a:ext uri="{9D8B030D-6E8A-4147-A177-3AD203B41FA5}">
                      <a16:colId xmlns:a16="http://schemas.microsoft.com/office/drawing/2014/main" val="1912842153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12251365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714273629"/>
                    </a:ext>
                  </a:extLst>
                </a:gridCol>
                <a:gridCol w="1047479">
                  <a:extLst>
                    <a:ext uri="{9D8B030D-6E8A-4147-A177-3AD203B41FA5}">
                      <a16:colId xmlns:a16="http://schemas.microsoft.com/office/drawing/2014/main" val="1383301949"/>
                    </a:ext>
                  </a:extLst>
                </a:gridCol>
              </a:tblGrid>
              <a:tr h="51004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Thickness [µm]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# cells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Cell size [cm</a:t>
                      </a:r>
                      <a:r>
                        <a:rPr lang="en-US" sz="1600" baseline="30000" dirty="0"/>
                        <a:t>2</a:t>
                      </a:r>
                      <a:r>
                        <a:rPr lang="en-US" sz="1600" dirty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Cell C [pF]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Bulk polarity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Expected </a:t>
                      </a:r>
                      <a:r>
                        <a:rPr lang="en-US" sz="1600" dirty="0" err="1"/>
                        <a:t>Fluence</a:t>
                      </a:r>
                      <a:r>
                        <a:rPr lang="en-US" sz="1600" dirty="0"/>
                        <a:t> 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[E15 n cm</a:t>
                      </a:r>
                      <a:r>
                        <a:rPr lang="en-US" sz="1600" baseline="30000" dirty="0"/>
                        <a:t>-2</a:t>
                      </a:r>
                      <a:r>
                        <a:rPr lang="en-US" sz="1600" dirty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# wafers (8 inch)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# partial 8 inch wafers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2240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 (n)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0.1-0.5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13164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1284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2988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0.5-2.5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8712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3927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2-7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324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1034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en-US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en-US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en-US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en-US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en-US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en-US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Total: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en-US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24876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en-US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1752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6344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699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Scintillating tiles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574" y="1135872"/>
            <a:ext cx="8029639" cy="1897260"/>
          </a:xfrm>
        </p:spPr>
        <p:txBody>
          <a:bodyPr/>
          <a:lstStyle/>
          <a:p>
            <a:r>
              <a:rPr lang="de-AT" dirty="0" smtClean="0"/>
              <a:t>Scintillating tiles of </a:t>
            </a:r>
            <a:r>
              <a:rPr lang="de-AT" dirty="0"/>
              <a:t>4 – 30 cm² </a:t>
            </a:r>
            <a:r>
              <a:rPr lang="de-AT" dirty="0" smtClean="0"/>
              <a:t>with Silicon photomultiplier (SiPM) readout</a:t>
            </a:r>
          </a:p>
          <a:p>
            <a:r>
              <a:rPr lang="de-AT" dirty="0" smtClean="0"/>
              <a:t>Put in low radiation part of the detector</a:t>
            </a:r>
          </a:p>
          <a:p>
            <a:r>
              <a:rPr lang="de-AT" dirty="0" smtClean="0"/>
              <a:t>Two materials </a:t>
            </a:r>
            <a:r>
              <a:rPr lang="de-AT" dirty="0"/>
              <a:t>considered:  </a:t>
            </a:r>
            <a:endParaRPr lang="de-AT" dirty="0" smtClean="0"/>
          </a:p>
          <a:p>
            <a:pPr lvl="1"/>
            <a:r>
              <a:rPr lang="de-AT" dirty="0" smtClean="0"/>
              <a:t>Polyvinyltoluene </a:t>
            </a:r>
            <a:r>
              <a:rPr lang="de-AT" dirty="0"/>
              <a:t>(</a:t>
            </a:r>
            <a:r>
              <a:rPr lang="de-AT" dirty="0" smtClean="0"/>
              <a:t>PVT) </a:t>
            </a:r>
            <a:r>
              <a:rPr lang="de-AT" dirty="0"/>
              <a:t>and </a:t>
            </a:r>
            <a:r>
              <a:rPr lang="de-AT" dirty="0" smtClean="0"/>
              <a:t>Polystyrene </a:t>
            </a:r>
            <a:r>
              <a:rPr lang="de-AT" dirty="0"/>
              <a:t>(PS</a:t>
            </a:r>
            <a:r>
              <a:rPr lang="de-AT" dirty="0" smtClean="0"/>
              <a:t>)</a:t>
            </a:r>
          </a:p>
          <a:p>
            <a:r>
              <a:rPr lang="de-AT" dirty="0" smtClean="0"/>
              <a:t>SiPM-on-tile concept as used in the CALICE AHCAL</a:t>
            </a:r>
          </a:p>
          <a:p>
            <a:pPr lvl="1"/>
            <a:r>
              <a:rPr lang="de-AT" dirty="0" smtClean="0"/>
              <a:t>SiPM sits in a dome of the tile. This aids the light collection and integration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F1537-94BA-4375-BB3C-5399EE7E130B}" type="slidenum">
              <a:rPr lang="de-AT" smtClean="0"/>
              <a:t>14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Manfred Valentan</a:t>
            </a:r>
            <a:endParaRPr lang="de-AT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 smtClean="0"/>
              <a:t>29 May 2018</a:t>
            </a:r>
            <a:endParaRPr lang="de-A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15" y="3066814"/>
            <a:ext cx="7633695" cy="3344688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4529981" y="3543873"/>
            <a:ext cx="457655" cy="93668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904509" y="3267615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rgbClr val="FF0000"/>
                </a:solidFill>
              </a:rPr>
              <a:t>SiPM</a:t>
            </a:r>
            <a:endParaRPr lang="de-AT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098253" y="3543873"/>
            <a:ext cx="289641" cy="93668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727163" y="3218604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rgbClr val="FF0000"/>
                </a:solidFill>
              </a:rPr>
              <a:t>dome</a:t>
            </a:r>
            <a:endParaRPr lang="de-AT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997237" y="5046726"/>
            <a:ext cx="225301" cy="44063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32256" y="5488846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rgbClr val="FF0000"/>
                </a:solidFill>
              </a:rPr>
              <a:t>scintillating tile</a:t>
            </a:r>
            <a:endParaRPr lang="de-AT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6417425" y="4921135"/>
            <a:ext cx="20974" cy="38008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673418" y="5302698"/>
            <a:ext cx="16722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 smtClean="0">
                <a:solidFill>
                  <a:srgbClr val="FF0000"/>
                </a:solidFill>
              </a:rPr>
              <a:t>scintillating tile wrapped in reflective foil</a:t>
            </a:r>
            <a:endParaRPr lang="de-A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79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Silicon Sensor Modules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F1537-94BA-4375-BB3C-5399EE7E130B}" type="slidenum">
              <a:rPr lang="de-AT" smtClean="0"/>
              <a:t>15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Manfred Valentan</a:t>
            </a:r>
            <a:endParaRPr lang="de-AT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 smtClean="0"/>
              <a:t>29 May 2018</a:t>
            </a:r>
            <a:endParaRPr lang="de-AT"/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311584" y="1083680"/>
            <a:ext cx="5012574" cy="2016636"/>
          </a:xfrm>
          <a:prstGeom prst="rect">
            <a:avLst/>
          </a:prstGeom>
        </p:spPr>
        <p:txBody>
          <a:bodyPr/>
          <a:lstStyle>
            <a:lvl1pPr marL="192872" indent="-19287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88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1pPr>
            <a:lvl2pPr marL="417889" indent="-160727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63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2pPr>
            <a:lvl3pPr marL="642906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238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3pPr>
            <a:lvl4pPr marL="900068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125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4pPr>
            <a:lvl5pPr marL="1157230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5pPr>
            <a:lvl6pPr marL="1414393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54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17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880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Full-area hexagonal “</a:t>
            </a:r>
            <a:r>
              <a:rPr lang="en-US" dirty="0" err="1" smtClean="0"/>
              <a:t>Hexaboard</a:t>
            </a:r>
            <a:r>
              <a:rPr lang="en-US" dirty="0" smtClean="0"/>
              <a:t>” PCB</a:t>
            </a:r>
          </a:p>
          <a:p>
            <a:pPr lvl="1"/>
            <a:r>
              <a:rPr lang="en-US" dirty="0" smtClean="0"/>
              <a:t>Holds readout chips, holes for </a:t>
            </a:r>
            <a:r>
              <a:rPr lang="en-US" dirty="0" err="1" smtClean="0"/>
              <a:t>wirebonding</a:t>
            </a:r>
            <a:endParaRPr lang="en-US" dirty="0" smtClean="0"/>
          </a:p>
          <a:p>
            <a:pPr lvl="1"/>
            <a:r>
              <a:rPr lang="en-US" dirty="0" smtClean="0"/>
              <a:t>Gold-plated </a:t>
            </a:r>
            <a:r>
              <a:rPr lang="en-US" dirty="0" err="1" smtClean="0"/>
              <a:t>Kapton</a:t>
            </a:r>
            <a:r>
              <a:rPr lang="en-US" dirty="0" smtClean="0"/>
              <a:t> for backplane connection</a:t>
            </a:r>
          </a:p>
          <a:p>
            <a:pPr lvl="1"/>
            <a:r>
              <a:rPr lang="en-US" dirty="0" smtClean="0"/>
              <a:t>CE-E: Cu-W </a:t>
            </a:r>
            <a:r>
              <a:rPr lang="en-US" dirty="0" err="1" smtClean="0"/>
              <a:t>backplate</a:t>
            </a:r>
            <a:r>
              <a:rPr lang="en-US" dirty="0" smtClean="0"/>
              <a:t> as absorber and for cooling</a:t>
            </a:r>
          </a:p>
          <a:p>
            <a:pPr lvl="1"/>
            <a:r>
              <a:rPr lang="en-US" dirty="0" smtClean="0"/>
              <a:t>CE-H: Carbon fiber or Cu </a:t>
            </a:r>
            <a:r>
              <a:rPr lang="en-US" dirty="0" err="1" smtClean="0"/>
              <a:t>backplate</a:t>
            </a:r>
            <a:endParaRPr lang="en-US" dirty="0" smtClean="0"/>
          </a:p>
          <a:p>
            <a:r>
              <a:rPr lang="en-US" dirty="0" smtClean="0"/>
              <a:t>Multiple assembly sites with gantries</a:t>
            </a:r>
          </a:p>
          <a:p>
            <a:pPr lvl="1"/>
            <a:r>
              <a:rPr lang="en-US" dirty="0" smtClean="0"/>
              <a:t>12 modules per day per site</a:t>
            </a:r>
          </a:p>
        </p:txBody>
      </p:sp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5570853" y="768714"/>
            <a:ext cx="2843405" cy="2215790"/>
            <a:chOff x="4791318" y="3535941"/>
            <a:chExt cx="3903795" cy="304212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91318" y="3535941"/>
              <a:ext cx="3903795" cy="304212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119693" y="5913761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Baseplate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22685" y="5263044"/>
              <a:ext cx="864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Kapton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19693" y="4721409"/>
              <a:ext cx="8387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Silicon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122685" y="3927632"/>
              <a:ext cx="6209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PCB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7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226" y="3286773"/>
            <a:ext cx="3660730" cy="3225137"/>
          </a:xfrm>
          <a:prstGeom prst="rect">
            <a:avLst/>
          </a:prstGeom>
        </p:spPr>
      </p:pic>
      <p:pic>
        <p:nvPicPr>
          <p:cNvPr id="21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386" y="5103441"/>
            <a:ext cx="1510135" cy="1410066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>
          <a:xfrm flipH="1">
            <a:off x="7296387" y="3786521"/>
            <a:ext cx="396397" cy="15423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177021" y="3471913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rgbClr val="FF0000"/>
                </a:solidFill>
              </a:rPr>
              <a:t>Readout chip</a:t>
            </a:r>
            <a:endParaRPr lang="de-AT" dirty="0">
              <a:solidFill>
                <a:srgbClr val="FF0000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 flipV="1">
            <a:off x="6902339" y="4580497"/>
            <a:ext cx="394047" cy="62065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296386" y="5111091"/>
            <a:ext cx="1608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dirty="0" smtClean="0">
                <a:solidFill>
                  <a:srgbClr val="FF0000"/>
                </a:solidFill>
              </a:rPr>
              <a:t>Wire bonding </a:t>
            </a:r>
          </a:p>
          <a:p>
            <a:pPr algn="ctr"/>
            <a:r>
              <a:rPr lang="de-AT" dirty="0" smtClean="0">
                <a:solidFill>
                  <a:srgbClr val="FF0000"/>
                </a:solidFill>
              </a:rPr>
              <a:t>holes</a:t>
            </a:r>
            <a:endParaRPr lang="de-AT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454452" y="2978400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rgbClr val="0061A0"/>
                </a:solidFill>
              </a:rPr>
              <a:t>6“ (150 mm) prototype module</a:t>
            </a:r>
            <a:endParaRPr lang="de-AT" dirty="0">
              <a:solidFill>
                <a:srgbClr val="0061A0"/>
              </a:solidFill>
            </a:endParaRPr>
          </a:p>
        </p:txBody>
      </p:sp>
      <p:pic>
        <p:nvPicPr>
          <p:cNvPr id="42" name="Picture 2">
            <a:extLst>
              <a:ext uri="{FF2B5EF4-FFF2-40B4-BE49-F238E27FC236}">
                <a16:creationId xmlns:a16="http://schemas.microsoft.com/office/drawing/2014/main" id="{EB0F7A1C-8BB6-9F43-867D-2D7E18B120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584" y="3305269"/>
            <a:ext cx="4273874" cy="320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9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Readout chain</a:t>
            </a:r>
            <a:endParaRPr lang="de-A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F1537-94BA-4375-BB3C-5399EE7E130B}" type="slidenum">
              <a:rPr lang="de-AT" smtClean="0"/>
              <a:t>16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Manfred Valentan</a:t>
            </a:r>
            <a:endParaRPr lang="de-A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 smtClean="0"/>
              <a:t>29 May 2018</a:t>
            </a:r>
            <a:endParaRPr lang="de-A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4726" y="2290448"/>
            <a:ext cx="5039274" cy="4268140"/>
          </a:xfrm>
          <a:prstGeom prst="rect">
            <a:avLst/>
          </a:prstGeom>
        </p:spPr>
      </p:pic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4275147" y="877755"/>
            <a:ext cx="4698432" cy="1300972"/>
            <a:chOff x="157438" y="4106487"/>
            <a:chExt cx="8870249" cy="245612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438" y="4106487"/>
              <a:ext cx="8870249" cy="245612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69523" y="5827221"/>
              <a:ext cx="1479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dirty="0" smtClean="0">
                  <a:solidFill>
                    <a:srgbClr val="FF0000"/>
                  </a:solidFill>
                </a:rPr>
                <a:t>Module PCB</a:t>
              </a:r>
              <a:endParaRPr lang="de-AT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69727" y="4909264"/>
              <a:ext cx="1492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dirty="0" smtClean="0">
                  <a:solidFill>
                    <a:srgbClr val="00B0F0"/>
                  </a:solidFill>
                </a:rPr>
                <a:t>Motherboard</a:t>
              </a:r>
              <a:endParaRPr lang="de-AT" dirty="0">
                <a:solidFill>
                  <a:srgbClr val="00B0F0"/>
                </a:solidFill>
              </a:endParaRPr>
            </a:p>
          </p:txBody>
        </p:sp>
      </p:grpSp>
      <p:sp>
        <p:nvSpPr>
          <p:cNvPr id="10" name="Inhaltsplatzhalter 2"/>
          <p:cNvSpPr txBox="1">
            <a:spLocks/>
          </p:cNvSpPr>
          <p:nvPr/>
        </p:nvSpPr>
        <p:spPr>
          <a:xfrm>
            <a:off x="95693" y="897775"/>
            <a:ext cx="4189228" cy="3566539"/>
          </a:xfrm>
          <a:prstGeom prst="rect">
            <a:avLst/>
          </a:prstGeom>
        </p:spPr>
        <p:txBody>
          <a:bodyPr/>
          <a:lstStyle>
            <a:lvl1pPr marL="192872" indent="-19287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88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1pPr>
            <a:lvl2pPr marL="417889" indent="-160727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63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2pPr>
            <a:lvl3pPr marL="642906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238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3pPr>
            <a:lvl4pPr marL="900068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125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4pPr>
            <a:lvl5pPr marL="1157230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5pPr>
            <a:lvl6pPr marL="1414393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54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17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880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1600" dirty="0" smtClean="0"/>
              <a:t>Module PCB (a.k.a. </a:t>
            </a:r>
            <a:r>
              <a:rPr lang="de-AT" sz="1600" dirty="0"/>
              <a:t>“Hexaboard</a:t>
            </a:r>
            <a:r>
              <a:rPr lang="de-AT" sz="1600" dirty="0" smtClean="0"/>
              <a:t>“)</a:t>
            </a:r>
          </a:p>
          <a:p>
            <a:pPr lvl="1"/>
            <a:r>
              <a:rPr lang="de-AT" sz="1375" dirty="0" smtClean="0"/>
              <a:t>Readout chip </a:t>
            </a:r>
            <a:r>
              <a:rPr lang="de-AT" sz="1400" dirty="0"/>
              <a:t>“</a:t>
            </a:r>
            <a:r>
              <a:rPr lang="de-AT" sz="1375" dirty="0" smtClean="0"/>
              <a:t>HGCROC“</a:t>
            </a:r>
          </a:p>
          <a:p>
            <a:pPr lvl="1"/>
            <a:r>
              <a:rPr lang="de-AT" sz="1375" dirty="0" smtClean="0"/>
              <a:t>current prototype SKIROC2-CMS</a:t>
            </a:r>
          </a:p>
          <a:p>
            <a:pPr lvl="1"/>
            <a:r>
              <a:rPr lang="de-AT" sz="1375" dirty="0" smtClean="0"/>
              <a:t>Dynamic range 0.2 fC to 10 pC</a:t>
            </a:r>
          </a:p>
          <a:p>
            <a:pPr lvl="1"/>
            <a:r>
              <a:rPr lang="de-AT" sz="1375" dirty="0" smtClean="0"/>
              <a:t>Noise &lt; 2500 electrons for 65 pF load</a:t>
            </a:r>
          </a:p>
          <a:p>
            <a:pPr lvl="1"/>
            <a:r>
              <a:rPr lang="de-AT" sz="1375" dirty="0" smtClean="0"/>
              <a:t>Fast shaping &lt; 20 ns for precise timing and out-of-time pileup mitigation</a:t>
            </a:r>
          </a:p>
          <a:p>
            <a:pPr lvl="1"/>
            <a:r>
              <a:rPr lang="de-AT" sz="1375" dirty="0" smtClean="0"/>
              <a:t>10-bit ADC, ToT with 12-bit TDC, </a:t>
            </a:r>
            <a:br>
              <a:rPr lang="de-AT" sz="1375" dirty="0" smtClean="0"/>
            </a:br>
            <a:r>
              <a:rPr lang="de-AT" sz="1375" dirty="0" smtClean="0"/>
              <a:t>ToA with 10-bit TDC, chip variant for SiPM</a:t>
            </a:r>
          </a:p>
          <a:p>
            <a:r>
              <a:rPr lang="de-AT" sz="1600" dirty="0" smtClean="0"/>
              <a:t>Motherboard</a:t>
            </a:r>
          </a:p>
          <a:p>
            <a:pPr lvl="1"/>
            <a:r>
              <a:rPr lang="de-AT" sz="1375" dirty="0" smtClean="0"/>
              <a:t>Concentrator chip: correlates signals from multiple modules</a:t>
            </a:r>
          </a:p>
          <a:p>
            <a:pPr lvl="1"/>
            <a:r>
              <a:rPr lang="de-AT" sz="1375" dirty="0" smtClean="0"/>
              <a:t>aggregates, formats and serializes data</a:t>
            </a:r>
          </a:p>
          <a:p>
            <a:pPr lvl="1"/>
            <a:r>
              <a:rPr lang="de-AT" sz="1375" dirty="0" smtClean="0"/>
              <a:t>receives and distributes fast control signals</a:t>
            </a:r>
          </a:p>
          <a:p>
            <a:pPr lvl="1"/>
            <a:endParaRPr lang="en-US" sz="1175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90" y="4464315"/>
            <a:ext cx="3420895" cy="238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7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Outline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0190" y="1375204"/>
            <a:ext cx="6919710" cy="4285763"/>
          </a:xfrm>
        </p:spPr>
        <p:txBody>
          <a:bodyPr/>
          <a:lstStyle/>
          <a:p>
            <a:r>
              <a:rPr lang="de-AT" sz="2000" dirty="0" smtClean="0">
                <a:solidFill>
                  <a:schemeClr val="bg1">
                    <a:lumMod val="85000"/>
                  </a:schemeClr>
                </a:solidFill>
              </a:rPr>
              <a:t>Why can‘t we reuse the existing technology?</a:t>
            </a:r>
          </a:p>
          <a:p>
            <a:pPr lvl="1"/>
            <a:r>
              <a:rPr lang="de-AT" sz="1800" dirty="0" smtClean="0">
                <a:solidFill>
                  <a:schemeClr val="bg1">
                    <a:lumMod val="85000"/>
                  </a:schemeClr>
                </a:solidFill>
              </a:rPr>
              <a:t>Challenge 1: Pileup</a:t>
            </a:r>
          </a:p>
          <a:p>
            <a:pPr lvl="1"/>
            <a:r>
              <a:rPr lang="de-AT" sz="1800" dirty="0" smtClean="0">
                <a:solidFill>
                  <a:schemeClr val="bg1">
                    <a:lumMod val="85000"/>
                  </a:schemeClr>
                </a:solidFill>
              </a:rPr>
              <a:t>Challenge 2: Radiation</a:t>
            </a:r>
          </a:p>
          <a:p>
            <a:r>
              <a:rPr lang="de-AT" sz="2000" dirty="0" smtClean="0">
                <a:solidFill>
                  <a:schemeClr val="bg1">
                    <a:lumMod val="85000"/>
                  </a:schemeClr>
                </a:solidFill>
              </a:rPr>
              <a:t>Concept of the new endcap calorimeter</a:t>
            </a:r>
          </a:p>
          <a:p>
            <a:pPr lvl="1"/>
            <a:r>
              <a:rPr lang="de-AT" sz="1800" dirty="0" smtClean="0">
                <a:solidFill>
                  <a:schemeClr val="bg1">
                    <a:lumMod val="85000"/>
                  </a:schemeClr>
                </a:solidFill>
              </a:rPr>
              <a:t>Silicon </a:t>
            </a:r>
            <a:r>
              <a:rPr lang="de-AT" sz="1800" dirty="0">
                <a:solidFill>
                  <a:schemeClr val="bg1">
                    <a:lumMod val="85000"/>
                  </a:schemeClr>
                </a:solidFill>
              </a:rPr>
              <a:t>sensors + </a:t>
            </a:r>
            <a:r>
              <a:rPr lang="de-AT" sz="1800" dirty="0" smtClean="0">
                <a:solidFill>
                  <a:schemeClr val="bg1">
                    <a:lumMod val="85000"/>
                  </a:schemeClr>
                </a:solidFill>
              </a:rPr>
              <a:t>scintillator/SiPM</a:t>
            </a:r>
          </a:p>
          <a:p>
            <a:pPr lvl="1"/>
            <a:r>
              <a:rPr lang="de-AT" sz="1800" dirty="0" smtClean="0">
                <a:solidFill>
                  <a:schemeClr val="bg1">
                    <a:lumMod val="85000"/>
                  </a:schemeClr>
                </a:solidFill>
              </a:rPr>
              <a:t>Mechanics</a:t>
            </a:r>
          </a:p>
          <a:p>
            <a:pPr lvl="1"/>
            <a:r>
              <a:rPr lang="de-AT" sz="1800" dirty="0" smtClean="0">
                <a:solidFill>
                  <a:schemeClr val="bg1">
                    <a:lumMod val="85000"/>
                  </a:schemeClr>
                </a:solidFill>
              </a:rPr>
              <a:t>Front-end electronics</a:t>
            </a:r>
          </a:p>
          <a:p>
            <a:r>
              <a:rPr lang="de-AT" sz="2000" dirty="0" smtClean="0"/>
              <a:t>Expected performance</a:t>
            </a:r>
          </a:p>
          <a:p>
            <a:pPr lvl="1"/>
            <a:r>
              <a:rPr lang="de-AT" sz="1800" dirty="0" smtClean="0"/>
              <a:t>Precision timing</a:t>
            </a:r>
          </a:p>
          <a:p>
            <a:pPr lvl="1"/>
            <a:r>
              <a:rPr lang="de-AT" sz="1800" dirty="0" smtClean="0"/>
              <a:t>Beam tests</a:t>
            </a:r>
          </a:p>
          <a:p>
            <a:r>
              <a:rPr lang="de-AT" sz="2000" dirty="0" smtClean="0">
                <a:solidFill>
                  <a:schemeClr val="bg1">
                    <a:lumMod val="85000"/>
                  </a:schemeClr>
                </a:solidFill>
              </a:rPr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F1537-94BA-4375-BB3C-5399EE7E130B}" type="slidenum">
              <a:rPr lang="de-AT" smtClean="0"/>
              <a:t>17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Manfred Valentan</a:t>
            </a:r>
            <a:endParaRPr lang="de-AT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 smtClean="0"/>
              <a:t>29 May 2018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929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Expected performance</a:t>
            </a:r>
            <a:endParaRPr lang="de-A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F1537-94BA-4375-BB3C-5399EE7E130B}" type="slidenum">
              <a:rPr lang="de-AT" smtClean="0"/>
              <a:t>18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Manfred Valentan</a:t>
            </a:r>
            <a:endParaRPr lang="de-A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 smtClean="0"/>
              <a:t>29 May 2018</a:t>
            </a:r>
            <a:endParaRPr lang="de-AT"/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359597" y="989215"/>
            <a:ext cx="8776090" cy="2369430"/>
          </a:xfrm>
          <a:prstGeom prst="rect">
            <a:avLst/>
          </a:prstGeom>
        </p:spPr>
        <p:txBody>
          <a:bodyPr/>
          <a:lstStyle>
            <a:lvl1pPr marL="192872" indent="-19287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88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1pPr>
            <a:lvl2pPr marL="417889" indent="-160727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63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2pPr>
            <a:lvl3pPr marL="642906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238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3pPr>
            <a:lvl4pPr marL="900068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125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4pPr>
            <a:lvl5pPr marL="1157230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5pPr>
            <a:lvl6pPr marL="1414393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54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17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880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Compact design and chosen materials result in narrow showers</a:t>
            </a:r>
          </a:p>
          <a:p>
            <a:pPr lvl="1"/>
            <a:r>
              <a:rPr lang="en-US" dirty="0" smtClean="0"/>
              <a:t>5D-reconstruction (energy, x, y, z, time) ideally suited for particle flow</a:t>
            </a:r>
          </a:p>
          <a:p>
            <a:pPr lvl="1"/>
            <a:r>
              <a:rPr lang="en-US" dirty="0" smtClean="0"/>
              <a:t>Pileup rejection is facilitated by the narrow showers in the first layers</a:t>
            </a:r>
          </a:p>
          <a:p>
            <a:pPr lvl="1"/>
            <a:r>
              <a:rPr lang="en-US" dirty="0" smtClean="0"/>
              <a:t>Excellent electron ID capabilities, sufficient depth for muon identification</a:t>
            </a:r>
          </a:p>
          <a:p>
            <a:r>
              <a:rPr lang="en-US" dirty="0" smtClean="0"/>
              <a:t>EM shower direction resolution: &lt; 7 </a:t>
            </a:r>
            <a:r>
              <a:rPr lang="en-US" dirty="0" err="1" smtClean="0"/>
              <a:t>mRad</a:t>
            </a:r>
            <a:r>
              <a:rPr lang="en-US" dirty="0" smtClean="0"/>
              <a:t> for </a:t>
            </a:r>
            <a:r>
              <a:rPr lang="en-US" i="1" dirty="0" smtClean="0"/>
              <a:t>p</a:t>
            </a:r>
            <a:r>
              <a:rPr lang="en-US" baseline="-25000" dirty="0" smtClean="0"/>
              <a:t>t</a:t>
            </a:r>
            <a:r>
              <a:rPr lang="en-US" dirty="0" smtClean="0"/>
              <a:t> &gt; 25 GeV</a:t>
            </a:r>
          </a:p>
          <a:p>
            <a:r>
              <a:rPr lang="en-US" dirty="0" smtClean="0"/>
              <a:t>EM shower position resolution: 0.6 mm (from beam test)</a:t>
            </a:r>
          </a:p>
          <a:p>
            <a:r>
              <a:rPr lang="en-US" dirty="0" smtClean="0"/>
              <a:t>3000 fb</a:t>
            </a:r>
            <a:r>
              <a:rPr lang="en-US" baseline="30000" dirty="0" smtClean="0"/>
              <a:t>-1</a:t>
            </a:r>
            <a:r>
              <a:rPr lang="en-US" dirty="0" smtClean="0"/>
              <a:t>: SNR decreases, resulting noise hardly visible in energy resolution, </a:t>
            </a:r>
            <a:br>
              <a:rPr lang="en-US" dirty="0" smtClean="0"/>
            </a:br>
            <a:r>
              <a:rPr lang="en-US" dirty="0" smtClean="0"/>
              <a:t>as long as channel-to-channel </a:t>
            </a:r>
            <a:r>
              <a:rPr lang="en-US" dirty="0" err="1" smtClean="0"/>
              <a:t>intercalibration</a:t>
            </a:r>
            <a:r>
              <a:rPr lang="en-US" dirty="0" smtClean="0"/>
              <a:t> uncertainty &lt; 3% -&gt; MIP calibration</a:t>
            </a:r>
          </a:p>
          <a:p>
            <a:pPr lvl="1"/>
            <a:endParaRPr lang="en-US" dirty="0" smtClean="0"/>
          </a:p>
        </p:txBody>
      </p:sp>
      <p:grpSp>
        <p:nvGrpSpPr>
          <p:cNvPr id="30" name="Group 29"/>
          <p:cNvGrpSpPr/>
          <p:nvPr/>
        </p:nvGrpSpPr>
        <p:grpSpPr>
          <a:xfrm>
            <a:off x="5237028" y="3488821"/>
            <a:ext cx="2952776" cy="2844947"/>
            <a:chOff x="6171976" y="3003298"/>
            <a:chExt cx="2952776" cy="284494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36473" y="3220810"/>
              <a:ext cx="2657897" cy="2445963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6336473" y="5504017"/>
              <a:ext cx="2764117" cy="3296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2" name="Inhaltsplatzhalter 2"/>
            <p:cNvSpPr txBox="1">
              <a:spLocks/>
            </p:cNvSpPr>
            <p:nvPr/>
          </p:nvSpPr>
          <p:spPr>
            <a:xfrm>
              <a:off x="6933661" y="4327503"/>
              <a:ext cx="1851541" cy="652456"/>
            </a:xfrm>
            <a:prstGeom prst="rect">
              <a:avLst/>
            </a:prstGeom>
          </p:spPr>
          <p:txBody>
            <a:bodyPr/>
            <a:lstStyle>
              <a:lvl1pPr marL="192872" indent="-192872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1688" kern="1200">
                  <a:solidFill>
                    <a:srgbClr val="0061A0"/>
                  </a:solidFill>
                  <a:latin typeface="+mn-lt"/>
                  <a:ea typeface="+mn-ea"/>
                  <a:cs typeface="+mn-cs"/>
                </a:defRPr>
              </a:lvl1pPr>
              <a:lvl2pPr marL="417889" indent="-160727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1463" kern="1200">
                  <a:solidFill>
                    <a:srgbClr val="0061A0"/>
                  </a:solidFill>
                  <a:latin typeface="+mn-lt"/>
                  <a:ea typeface="+mn-ea"/>
                  <a:cs typeface="+mn-cs"/>
                </a:defRPr>
              </a:lvl2pPr>
              <a:lvl3pPr marL="642906" indent="-128582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1238" kern="1200">
                  <a:solidFill>
                    <a:srgbClr val="0061A0"/>
                  </a:solidFill>
                  <a:latin typeface="+mn-lt"/>
                  <a:ea typeface="+mn-ea"/>
                  <a:cs typeface="+mn-cs"/>
                </a:defRPr>
              </a:lvl3pPr>
              <a:lvl4pPr marL="900068" indent="-128582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1125" kern="1200">
                  <a:solidFill>
                    <a:srgbClr val="0061A0"/>
                  </a:solidFill>
                  <a:latin typeface="+mn-lt"/>
                  <a:ea typeface="+mn-ea"/>
                  <a:cs typeface="+mn-cs"/>
                </a:defRPr>
              </a:lvl4pPr>
              <a:lvl5pPr marL="1157230" indent="-128582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125" kern="1200">
                  <a:solidFill>
                    <a:srgbClr val="0061A0"/>
                  </a:solidFill>
                  <a:latin typeface="+mn-lt"/>
                  <a:ea typeface="+mn-ea"/>
                  <a:cs typeface="+mn-cs"/>
                </a:defRPr>
              </a:lvl5pPr>
              <a:lvl6pPr marL="1414393" indent="-128582" algn="l" defTabSz="514325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54" indent="-128582" algn="l" defTabSz="514325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17" indent="-128582" algn="l" defTabSz="514325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880" indent="-128582" algn="l" defTabSz="514325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dirty="0" smtClean="0"/>
                <a:t>Intrinsic photon</a:t>
              </a:r>
              <a:br>
                <a:rPr lang="en-US" dirty="0" smtClean="0"/>
              </a:br>
              <a:r>
                <a:rPr lang="en-US" dirty="0" smtClean="0"/>
                <a:t>energy resolution</a:t>
              </a:r>
              <a:endParaRPr lang="en-US" dirty="0"/>
            </a:p>
          </p:txBody>
        </p:sp>
        <p:sp>
          <p:nvSpPr>
            <p:cNvPr id="16" name="Chevron 15"/>
            <p:cNvSpPr/>
            <p:nvPr/>
          </p:nvSpPr>
          <p:spPr>
            <a:xfrm rot="16200000">
              <a:off x="5036948" y="4138326"/>
              <a:ext cx="2556433" cy="286377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0061A0"/>
                  </a:solidFill>
                </a:rPr>
                <a:t>Relative energy resolution</a:t>
              </a:r>
              <a:endParaRPr lang="en-US" sz="1400" dirty="0">
                <a:solidFill>
                  <a:srgbClr val="0061A0"/>
                </a:solidFill>
              </a:endParaRPr>
            </a:p>
          </p:txBody>
        </p:sp>
        <p:sp>
          <p:nvSpPr>
            <p:cNvPr id="23" name="Chevron 22"/>
            <p:cNvSpPr/>
            <p:nvPr/>
          </p:nvSpPr>
          <p:spPr>
            <a:xfrm>
              <a:off x="6506030" y="5518606"/>
              <a:ext cx="2618722" cy="329639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0061A0"/>
                  </a:solidFill>
                </a:rPr>
                <a:t>Transverse momentum in GeV</a:t>
              </a:r>
              <a:endParaRPr lang="en-US" sz="1200" dirty="0">
                <a:solidFill>
                  <a:srgbClr val="0061A0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39221" y="3551257"/>
            <a:ext cx="3740398" cy="2804348"/>
            <a:chOff x="2731602" y="3045149"/>
            <a:chExt cx="3740398" cy="280434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96420" y="3045149"/>
              <a:ext cx="3575580" cy="2613026"/>
            </a:xfrm>
            <a:prstGeom prst="rect">
              <a:avLst/>
            </a:prstGeom>
          </p:spPr>
        </p:pic>
        <p:sp>
          <p:nvSpPr>
            <p:cNvPr id="11" name="Inhaltsplatzhalter 2"/>
            <p:cNvSpPr txBox="1">
              <a:spLocks/>
            </p:cNvSpPr>
            <p:nvPr/>
          </p:nvSpPr>
          <p:spPr>
            <a:xfrm>
              <a:off x="3335542" y="3333724"/>
              <a:ext cx="2661150" cy="415892"/>
            </a:xfrm>
            <a:prstGeom prst="rect">
              <a:avLst/>
            </a:prstGeom>
          </p:spPr>
          <p:txBody>
            <a:bodyPr/>
            <a:lstStyle>
              <a:lvl1pPr marL="192872" indent="-192872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1688" kern="1200">
                  <a:solidFill>
                    <a:srgbClr val="0061A0"/>
                  </a:solidFill>
                  <a:latin typeface="+mn-lt"/>
                  <a:ea typeface="+mn-ea"/>
                  <a:cs typeface="+mn-cs"/>
                </a:defRPr>
              </a:lvl1pPr>
              <a:lvl2pPr marL="417889" indent="-160727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1463" kern="1200">
                  <a:solidFill>
                    <a:srgbClr val="0061A0"/>
                  </a:solidFill>
                  <a:latin typeface="+mn-lt"/>
                  <a:ea typeface="+mn-ea"/>
                  <a:cs typeface="+mn-cs"/>
                </a:defRPr>
              </a:lvl2pPr>
              <a:lvl3pPr marL="642906" indent="-128582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1238" kern="1200">
                  <a:solidFill>
                    <a:srgbClr val="0061A0"/>
                  </a:solidFill>
                  <a:latin typeface="+mn-lt"/>
                  <a:ea typeface="+mn-ea"/>
                  <a:cs typeface="+mn-cs"/>
                </a:defRPr>
              </a:lvl3pPr>
              <a:lvl4pPr marL="900068" indent="-128582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1125" kern="1200">
                  <a:solidFill>
                    <a:srgbClr val="0061A0"/>
                  </a:solidFill>
                  <a:latin typeface="+mn-lt"/>
                  <a:ea typeface="+mn-ea"/>
                  <a:cs typeface="+mn-cs"/>
                </a:defRPr>
              </a:lvl4pPr>
              <a:lvl5pPr marL="1157230" indent="-128582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125" kern="1200">
                  <a:solidFill>
                    <a:srgbClr val="0061A0"/>
                  </a:solidFill>
                  <a:latin typeface="+mn-lt"/>
                  <a:ea typeface="+mn-ea"/>
                  <a:cs typeface="+mn-cs"/>
                </a:defRPr>
              </a:lvl5pPr>
              <a:lvl6pPr marL="1414393" indent="-128582" algn="l" defTabSz="514325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54" indent="-128582" algn="l" defTabSz="514325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17" indent="-128582" algn="l" defTabSz="514325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880" indent="-128582" algn="l" defTabSz="514325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dirty="0" smtClean="0"/>
                <a:t>Two-photon separation</a:t>
              </a:r>
              <a:endParaRPr lang="en-US" dirty="0"/>
            </a:p>
          </p:txBody>
        </p:sp>
        <p:sp>
          <p:nvSpPr>
            <p:cNvPr id="15" name="Chevron 14"/>
            <p:cNvSpPr/>
            <p:nvPr/>
          </p:nvSpPr>
          <p:spPr>
            <a:xfrm rot="16200000">
              <a:off x="1760999" y="4120318"/>
              <a:ext cx="2270845" cy="329639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0061A0"/>
                  </a:solidFill>
                </a:rPr>
                <a:t>Layer number</a:t>
              </a:r>
              <a:endParaRPr lang="en-US" sz="1400" dirty="0">
                <a:solidFill>
                  <a:srgbClr val="0061A0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266543" y="5498021"/>
              <a:ext cx="2764117" cy="3296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5" name="Chevron 24"/>
            <p:cNvSpPr/>
            <p:nvPr/>
          </p:nvSpPr>
          <p:spPr>
            <a:xfrm>
              <a:off x="3295877" y="5519858"/>
              <a:ext cx="2751798" cy="329639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0061A0"/>
                  </a:solidFill>
                </a:rPr>
                <a:t>Photon distance in mm</a:t>
              </a:r>
              <a:endParaRPr lang="en-US" sz="1400" dirty="0">
                <a:solidFill>
                  <a:srgbClr val="0061A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755612" y="3394966"/>
            <a:ext cx="2186312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  <a:latin typeface="Calibri" panose="020F0502020204030204" pitchFamily="34" charset="0"/>
              </a:rPr>
              <a:t>σ</a:t>
            </a:r>
            <a:r>
              <a:rPr lang="de-AT" dirty="0" smtClean="0">
                <a:solidFill>
                  <a:schemeClr val="bg1"/>
                </a:solidFill>
                <a:latin typeface="Calibri" panose="020F0502020204030204" pitchFamily="34" charset="0"/>
              </a:rPr>
              <a:t>/E ≥ 24%/√</a:t>
            </a:r>
            <a:r>
              <a:rPr lang="de-AT" dirty="0">
                <a:solidFill>
                  <a:schemeClr val="bg1"/>
                </a:solidFill>
                <a:latin typeface="Calibri" panose="020F0502020204030204" pitchFamily="34" charset="0"/>
              </a:rPr>
              <a:t>E </a:t>
            </a:r>
            <a:r>
              <a:rPr lang="de-AT" sz="1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⊕</a:t>
            </a:r>
            <a:r>
              <a:rPr lang="de-AT" dirty="0" smtClean="0">
                <a:solidFill>
                  <a:schemeClr val="bg1"/>
                </a:solidFill>
                <a:latin typeface="Calibri" panose="020F0502020204030204" pitchFamily="34" charset="0"/>
              </a:rPr>
              <a:t> 0.8%</a:t>
            </a:r>
            <a:endParaRPr lang="de-AT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20882039">
            <a:off x="4086231" y="6127665"/>
            <a:ext cx="1384357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2400" dirty="0" smtClean="0">
                <a:solidFill>
                  <a:schemeClr val="accent3"/>
                </a:solidFill>
              </a:rPr>
              <a:t>Poster!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54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Precision timing</a:t>
            </a:r>
            <a:endParaRPr lang="de-A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F1537-94BA-4375-BB3C-5399EE7E130B}" type="slidenum">
              <a:rPr lang="de-AT" smtClean="0"/>
              <a:t>19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Manfred Valentan</a:t>
            </a:r>
            <a:endParaRPr lang="de-A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 smtClean="0"/>
              <a:t>29 May 2018</a:t>
            </a:r>
            <a:endParaRPr lang="de-AT"/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232757" y="1300057"/>
            <a:ext cx="4297680" cy="2286000"/>
          </a:xfrm>
          <a:prstGeom prst="rect">
            <a:avLst/>
          </a:prstGeom>
        </p:spPr>
        <p:txBody>
          <a:bodyPr/>
          <a:lstStyle>
            <a:lvl1pPr marL="192872" indent="-19287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88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1pPr>
            <a:lvl2pPr marL="417889" indent="-160727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63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2pPr>
            <a:lvl3pPr marL="642906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238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3pPr>
            <a:lvl4pPr marL="900068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125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4pPr>
            <a:lvl5pPr marL="1157230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5pPr>
            <a:lvl6pPr marL="1414393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54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17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880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Background rejection in forward direction is </a:t>
            </a:r>
            <a:r>
              <a:rPr lang="en-US" dirty="0" smtClean="0"/>
              <a:t>particularly challenging</a:t>
            </a:r>
          </a:p>
          <a:p>
            <a:pPr lvl="1"/>
            <a:r>
              <a:rPr lang="en-US" dirty="0" smtClean="0"/>
              <a:t>Simplest </a:t>
            </a:r>
            <a:r>
              <a:rPr lang="en-US" dirty="0"/>
              <a:t>approach: Use timing cut on </a:t>
            </a:r>
            <a:r>
              <a:rPr lang="en-US" dirty="0" smtClean="0"/>
              <a:t>hits</a:t>
            </a:r>
          </a:p>
          <a:p>
            <a:pPr lvl="1"/>
            <a:r>
              <a:rPr lang="en-US" dirty="0" smtClean="0"/>
              <a:t>Ultimate </a:t>
            </a:r>
            <a:r>
              <a:rPr lang="en-US" dirty="0"/>
              <a:t>approach: Combine Particle Flow with </a:t>
            </a:r>
            <a:r>
              <a:rPr lang="en-US" dirty="0" smtClean="0"/>
              <a:t>precision timing (including </a:t>
            </a:r>
            <a:r>
              <a:rPr lang="en-US" dirty="0"/>
              <a:t>timing </a:t>
            </a:r>
            <a:r>
              <a:rPr lang="en-US" dirty="0" smtClean="0"/>
              <a:t>layer</a:t>
            </a:r>
            <a:r>
              <a:rPr lang="en-US" dirty="0"/>
              <a:t>)</a:t>
            </a:r>
          </a:p>
        </p:txBody>
      </p:sp>
      <p:sp>
        <p:nvSpPr>
          <p:cNvPr id="11" name="Inhaltsplatzhalter 2"/>
          <p:cNvSpPr txBox="1">
            <a:spLocks/>
          </p:cNvSpPr>
          <p:nvPr/>
        </p:nvSpPr>
        <p:spPr>
          <a:xfrm>
            <a:off x="5445888" y="1300058"/>
            <a:ext cx="3512560" cy="1244446"/>
          </a:xfrm>
          <a:prstGeom prst="rect">
            <a:avLst/>
          </a:prstGeom>
        </p:spPr>
        <p:txBody>
          <a:bodyPr/>
          <a:lstStyle>
            <a:lvl1pPr marL="192872" indent="-19287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88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1pPr>
            <a:lvl2pPr marL="417889" indent="-160727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63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2pPr>
            <a:lvl3pPr marL="642906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238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3pPr>
            <a:lvl4pPr marL="900068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125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4pPr>
            <a:lvl5pPr marL="1157230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5pPr>
            <a:lvl6pPr marL="1414393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54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17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880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25 </a:t>
            </a:r>
            <a:r>
              <a:rPr lang="en-US" dirty="0" err="1" smtClean="0"/>
              <a:t>ps</a:t>
            </a:r>
            <a:r>
              <a:rPr lang="en-US" dirty="0" smtClean="0"/>
              <a:t> timing expected for</a:t>
            </a:r>
          </a:p>
          <a:p>
            <a:pPr lvl="1"/>
            <a:r>
              <a:rPr lang="en-US" dirty="0" smtClean="0"/>
              <a:t>Electromagnetic showers &gt; 2 GeV</a:t>
            </a:r>
          </a:p>
          <a:p>
            <a:pPr lvl="1"/>
            <a:r>
              <a:rPr lang="en-US" dirty="0" smtClean="0"/>
              <a:t>Charged hadrons &gt; 5 GeV</a:t>
            </a:r>
            <a:endParaRPr lang="en-US" dirty="0"/>
          </a:p>
        </p:txBody>
      </p:sp>
      <p:grpSp>
        <p:nvGrpSpPr>
          <p:cNvPr id="19" name="Gruppieren 18"/>
          <p:cNvGrpSpPr/>
          <p:nvPr/>
        </p:nvGrpSpPr>
        <p:grpSpPr>
          <a:xfrm>
            <a:off x="498834" y="2740432"/>
            <a:ext cx="4359712" cy="3450326"/>
            <a:chOff x="4546089" y="2754107"/>
            <a:chExt cx="4359712" cy="345032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r="10675"/>
            <a:stretch/>
          </p:blipFill>
          <p:spPr>
            <a:xfrm>
              <a:off x="5706178" y="3652750"/>
              <a:ext cx="3199623" cy="2280303"/>
            </a:xfrm>
            <a:prstGeom prst="rect">
              <a:avLst/>
            </a:prstGeom>
          </p:spPr>
        </p:pic>
        <p:sp>
          <p:nvSpPr>
            <p:cNvPr id="14" name="Chevron 13"/>
            <p:cNvSpPr/>
            <p:nvPr/>
          </p:nvSpPr>
          <p:spPr>
            <a:xfrm>
              <a:off x="4832466" y="5874794"/>
              <a:ext cx="4073335" cy="329639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srgbClr val="0061A0"/>
                  </a:solidFill>
                </a:rPr>
                <a:t>Pseudorapidity</a:t>
              </a:r>
              <a:endParaRPr lang="en-US" sz="1400" dirty="0">
                <a:solidFill>
                  <a:srgbClr val="0061A0"/>
                </a:solidFill>
              </a:endParaRPr>
            </a:p>
          </p:txBody>
        </p:sp>
        <p:sp>
          <p:nvSpPr>
            <p:cNvPr id="15" name="Chevron 14"/>
            <p:cNvSpPr/>
            <p:nvPr/>
          </p:nvSpPr>
          <p:spPr>
            <a:xfrm rot="16200000">
              <a:off x="3279998" y="4112722"/>
              <a:ext cx="2818559" cy="286377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0061A0"/>
                  </a:solidFill>
                </a:rPr>
                <a:t>Polar angle in </a:t>
              </a:r>
              <a:r>
                <a:rPr lang="en-US" sz="1400" dirty="0" err="1" smtClean="0">
                  <a:solidFill>
                    <a:srgbClr val="0061A0"/>
                  </a:solidFill>
                </a:rPr>
                <a:t>Radiants</a:t>
              </a:r>
              <a:endParaRPr lang="en-US" sz="1400" dirty="0">
                <a:solidFill>
                  <a:srgbClr val="0061A0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r="10314"/>
            <a:stretch/>
          </p:blipFill>
          <p:spPr>
            <a:xfrm>
              <a:off x="4885113" y="2754107"/>
              <a:ext cx="3185712" cy="2266296"/>
            </a:xfrm>
            <a:prstGeom prst="rect">
              <a:avLst/>
            </a:prstGeom>
          </p:spPr>
        </p:pic>
        <p:sp>
          <p:nvSpPr>
            <p:cNvPr id="10" name="Chevron 9"/>
            <p:cNvSpPr/>
            <p:nvPr/>
          </p:nvSpPr>
          <p:spPr>
            <a:xfrm rot="2700000">
              <a:off x="7109772" y="3578496"/>
              <a:ext cx="1884451" cy="324196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61A0"/>
                  </a:solidFill>
                </a:rPr>
                <a:t>|</a:t>
              </a:r>
              <a:r>
                <a:rPr lang="el-GR" dirty="0">
                  <a:solidFill>
                    <a:srgbClr val="0061A0"/>
                  </a:solidFill>
                  <a:latin typeface="Calibri" panose="020F0502020204030204" pitchFamily="34" charset="0"/>
                </a:rPr>
                <a:t>Δ</a:t>
              </a:r>
              <a:r>
                <a:rPr lang="de-AT" dirty="0">
                  <a:solidFill>
                    <a:srgbClr val="0061A0"/>
                  </a:solidFill>
                  <a:latin typeface="Calibri" panose="020F0502020204030204" pitchFamily="34" charset="0"/>
                </a:rPr>
                <a:t>t</a:t>
              </a:r>
              <a:r>
                <a:rPr lang="en-US" dirty="0">
                  <a:solidFill>
                    <a:srgbClr val="0061A0"/>
                  </a:solidFill>
                </a:rPr>
                <a:t>| &lt; 90 </a:t>
              </a:r>
              <a:r>
                <a:rPr lang="en-US" dirty="0" err="1">
                  <a:solidFill>
                    <a:srgbClr val="0061A0"/>
                  </a:solidFill>
                </a:rPr>
                <a:t>ps</a:t>
              </a:r>
              <a:endParaRPr lang="de-AT" dirty="0">
                <a:solidFill>
                  <a:srgbClr val="0061A0"/>
                </a:solidFill>
              </a:endParaRPr>
            </a:p>
          </p:txBody>
        </p:sp>
        <p:sp>
          <p:nvSpPr>
            <p:cNvPr id="9" name="Inhaltsplatzhalter 2"/>
            <p:cNvSpPr txBox="1">
              <a:spLocks/>
            </p:cNvSpPr>
            <p:nvPr/>
          </p:nvSpPr>
          <p:spPr>
            <a:xfrm>
              <a:off x="5214720" y="2842195"/>
              <a:ext cx="2017843" cy="505189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>
              <a:lvl1pPr marL="192872" indent="-192872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1688" kern="1200">
                  <a:solidFill>
                    <a:srgbClr val="0061A0"/>
                  </a:solidFill>
                  <a:latin typeface="+mn-lt"/>
                  <a:ea typeface="+mn-ea"/>
                  <a:cs typeface="+mn-cs"/>
                </a:defRPr>
              </a:lvl1pPr>
              <a:lvl2pPr marL="417889" indent="-160727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1463" kern="1200">
                  <a:solidFill>
                    <a:srgbClr val="0061A0"/>
                  </a:solidFill>
                  <a:latin typeface="+mn-lt"/>
                  <a:ea typeface="+mn-ea"/>
                  <a:cs typeface="+mn-cs"/>
                </a:defRPr>
              </a:lvl2pPr>
              <a:lvl3pPr marL="642906" indent="-128582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1238" kern="1200">
                  <a:solidFill>
                    <a:srgbClr val="0061A0"/>
                  </a:solidFill>
                  <a:latin typeface="+mn-lt"/>
                  <a:ea typeface="+mn-ea"/>
                  <a:cs typeface="+mn-cs"/>
                </a:defRPr>
              </a:lvl3pPr>
              <a:lvl4pPr marL="900068" indent="-128582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1125" kern="1200">
                  <a:solidFill>
                    <a:srgbClr val="0061A0"/>
                  </a:solidFill>
                  <a:latin typeface="+mn-lt"/>
                  <a:ea typeface="+mn-ea"/>
                  <a:cs typeface="+mn-cs"/>
                </a:defRPr>
              </a:lvl4pPr>
              <a:lvl5pPr marL="1157230" indent="-128582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125" kern="1200">
                  <a:solidFill>
                    <a:srgbClr val="0061A0"/>
                  </a:solidFill>
                  <a:latin typeface="+mn-lt"/>
                  <a:ea typeface="+mn-ea"/>
                  <a:cs typeface="+mn-cs"/>
                </a:defRPr>
              </a:lvl5pPr>
              <a:lvl6pPr marL="1414393" indent="-128582" algn="l" defTabSz="514325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54" indent="-128582" algn="l" defTabSz="514325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17" indent="-128582" algn="l" defTabSz="514325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880" indent="-128582" algn="l" defTabSz="514325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dirty="0" smtClean="0"/>
                <a:t>Vector boson fusion jet </a:t>
              </a:r>
              <a:br>
                <a:rPr lang="en-US" sz="1400" dirty="0" smtClean="0"/>
              </a:br>
              <a:r>
                <a:rPr lang="en-US" sz="1400" dirty="0" smtClean="0"/>
                <a:t>&amp; photon shower</a:t>
              </a:r>
              <a:endParaRPr lang="en-US" sz="1400" dirty="0"/>
            </a:p>
          </p:txBody>
        </p:sp>
      </p:grpSp>
      <p:grpSp>
        <p:nvGrpSpPr>
          <p:cNvPr id="20" name="Gruppieren 19"/>
          <p:cNvGrpSpPr/>
          <p:nvPr/>
        </p:nvGrpSpPr>
        <p:grpSpPr>
          <a:xfrm>
            <a:off x="5353813" y="2774982"/>
            <a:ext cx="3604635" cy="3456154"/>
            <a:chOff x="586343" y="2808841"/>
            <a:chExt cx="3604635" cy="3456154"/>
          </a:xfrm>
        </p:grpSpPr>
        <p:pic>
          <p:nvPicPr>
            <p:cNvPr id="16" name="Picture 10" descr="Attachment.jpeg">
              <a:extLst>
                <a:ext uri="{FF2B5EF4-FFF2-40B4-BE49-F238E27FC236}">
                  <a16:creationId xmlns:a16="http://schemas.microsoft.com/office/drawing/2014/main" id="{51C718C5-0245-4742-A2DA-7F2871DA09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76" t="8935" r="1576" b="30821"/>
            <a:stretch/>
          </p:blipFill>
          <p:spPr bwMode="auto">
            <a:xfrm>
              <a:off x="601995" y="2839457"/>
              <a:ext cx="3588983" cy="3319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Chevron 11"/>
            <p:cNvSpPr/>
            <p:nvPr/>
          </p:nvSpPr>
          <p:spPr>
            <a:xfrm>
              <a:off x="1150706" y="5935356"/>
              <a:ext cx="2924160" cy="329639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0061A0"/>
                  </a:solidFill>
                </a:rPr>
                <a:t>Signal-to-noise ratio</a:t>
              </a:r>
              <a:endParaRPr lang="en-US" sz="1400" dirty="0">
                <a:solidFill>
                  <a:srgbClr val="0061A0"/>
                </a:solidFill>
              </a:endParaRPr>
            </a:p>
          </p:txBody>
        </p:sp>
        <p:sp>
          <p:nvSpPr>
            <p:cNvPr id="13" name="Chevron 12"/>
            <p:cNvSpPr/>
            <p:nvPr/>
          </p:nvSpPr>
          <p:spPr>
            <a:xfrm rot="16200000">
              <a:off x="-763361" y="4158545"/>
              <a:ext cx="2985785" cy="286377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0061A0"/>
                  </a:solidFill>
                </a:rPr>
                <a:t>Time resolution in ns</a:t>
              </a:r>
              <a:endParaRPr lang="en-US" sz="1400" dirty="0">
                <a:solidFill>
                  <a:srgbClr val="0061A0"/>
                </a:solidFill>
              </a:endParaRPr>
            </a:p>
          </p:txBody>
        </p:sp>
        <p:sp>
          <p:nvSpPr>
            <p:cNvPr id="17" name="Chevron 16"/>
            <p:cNvSpPr/>
            <p:nvPr/>
          </p:nvSpPr>
          <p:spPr>
            <a:xfrm rot="2700000">
              <a:off x="2244528" y="4858304"/>
              <a:ext cx="1196900" cy="324196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 smtClean="0">
                  <a:solidFill>
                    <a:srgbClr val="0061A0"/>
                  </a:solidFill>
                </a:rPr>
                <a:t>25 ps</a:t>
              </a:r>
              <a:endParaRPr lang="de-AT" dirty="0">
                <a:solidFill>
                  <a:srgbClr val="0061A0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 rot="20882039">
            <a:off x="4501001" y="5957092"/>
            <a:ext cx="1384357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2400" dirty="0" smtClean="0">
                <a:solidFill>
                  <a:schemeClr val="accent3"/>
                </a:solidFill>
              </a:rPr>
              <a:t>Poster!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69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In the near future…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F1537-94BA-4375-BB3C-5399EE7E130B}" type="slidenum">
              <a:rPr lang="de-AT" smtClean="0"/>
              <a:t>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 smtClean="0"/>
              <a:t>Manfred Valentan</a:t>
            </a:r>
            <a:endParaRPr lang="de-AT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 smtClean="0"/>
              <a:t>29 May 2018</a:t>
            </a:r>
            <a:endParaRPr lang="de-AT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" t="1721" r="1792" b="8072"/>
          <a:stretch/>
        </p:blipFill>
        <p:spPr>
          <a:xfrm>
            <a:off x="636105" y="944217"/>
            <a:ext cx="7871791" cy="4482548"/>
          </a:xfrm>
        </p:spPr>
      </p:pic>
      <p:sp>
        <p:nvSpPr>
          <p:cNvPr id="10" name="Chevron 9"/>
          <p:cNvSpPr/>
          <p:nvPr/>
        </p:nvSpPr>
        <p:spPr>
          <a:xfrm>
            <a:off x="1459678" y="5559977"/>
            <a:ext cx="1043609" cy="29817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smtClean="0">
                <a:solidFill>
                  <a:srgbClr val="0061A0"/>
                </a:solidFill>
              </a:rPr>
              <a:t>Phase 0</a:t>
            </a:r>
            <a:endParaRPr lang="de-AT" sz="1200" dirty="0">
              <a:solidFill>
                <a:srgbClr val="0061A0"/>
              </a:solidFill>
            </a:endParaRPr>
          </a:p>
        </p:txBody>
      </p:sp>
      <p:sp>
        <p:nvSpPr>
          <p:cNvPr id="11" name="Chevron 10"/>
          <p:cNvSpPr/>
          <p:nvPr/>
        </p:nvSpPr>
        <p:spPr>
          <a:xfrm>
            <a:off x="2503287" y="5559977"/>
            <a:ext cx="2545791" cy="29817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smtClean="0">
                <a:solidFill>
                  <a:srgbClr val="0061A0"/>
                </a:solidFill>
              </a:rPr>
              <a:t>Phase 1</a:t>
            </a:r>
            <a:endParaRPr lang="de-AT" sz="1200" dirty="0">
              <a:solidFill>
                <a:srgbClr val="0061A0"/>
              </a:solidFill>
            </a:endParaRPr>
          </a:p>
        </p:txBody>
      </p:sp>
      <p:sp>
        <p:nvSpPr>
          <p:cNvPr id="12" name="Chevron 11"/>
          <p:cNvSpPr/>
          <p:nvPr/>
        </p:nvSpPr>
        <p:spPr>
          <a:xfrm>
            <a:off x="5049078" y="5559977"/>
            <a:ext cx="2545791" cy="29817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smtClean="0">
                <a:solidFill>
                  <a:srgbClr val="0061A0"/>
                </a:solidFill>
              </a:rPr>
              <a:t>Phase 2 (HL-LHC)</a:t>
            </a:r>
            <a:endParaRPr lang="de-AT" sz="1200" dirty="0">
              <a:solidFill>
                <a:srgbClr val="0061A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3546896" y="5078897"/>
            <a:ext cx="11313" cy="48108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hevron 17"/>
          <p:cNvSpPr/>
          <p:nvPr/>
        </p:nvSpPr>
        <p:spPr>
          <a:xfrm rot="18442311">
            <a:off x="3693708" y="2449785"/>
            <a:ext cx="2096952" cy="31805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400" dirty="0" smtClean="0">
                <a:solidFill>
                  <a:srgbClr val="0061A0"/>
                </a:solidFill>
              </a:rPr>
              <a:t>Luminosity step</a:t>
            </a:r>
            <a:endParaRPr lang="de-AT" sz="1400" dirty="0">
              <a:solidFill>
                <a:srgbClr val="0061A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91669" y="6043234"/>
            <a:ext cx="5327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rgbClr val="0061A0"/>
                </a:solidFill>
              </a:rPr>
              <a:t>…the LHC will increase its luminosity considerably</a:t>
            </a:r>
            <a:endParaRPr lang="de-AT" dirty="0">
              <a:solidFill>
                <a:srgbClr val="0061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Beam tests</a:t>
            </a:r>
            <a:endParaRPr lang="de-A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F1537-94BA-4375-BB3C-5399EE7E130B}" type="slidenum">
              <a:rPr lang="de-AT" smtClean="0"/>
              <a:t>20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Manfred Valentan</a:t>
            </a:r>
            <a:endParaRPr lang="de-A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 smtClean="0"/>
              <a:t>29 May 2018</a:t>
            </a:r>
            <a:endParaRPr lang="de-AT"/>
          </a:p>
        </p:txBody>
      </p:sp>
      <p:pic>
        <p:nvPicPr>
          <p:cNvPr id="6" name="Picture 5" descr="2017completesetup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252" y="1145836"/>
            <a:ext cx="4020473" cy="3360076"/>
          </a:xfrm>
          <a:prstGeom prst="rect">
            <a:avLst/>
          </a:prstGeom>
        </p:spPr>
      </p:pic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5219271" y="943549"/>
            <a:ext cx="3895058" cy="3598386"/>
            <a:chOff x="5919587" y="943549"/>
            <a:chExt cx="3143372" cy="290395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77776" y="1126977"/>
              <a:ext cx="2982229" cy="2589982"/>
            </a:xfrm>
            <a:prstGeom prst="rect">
              <a:avLst/>
            </a:prstGeom>
          </p:spPr>
        </p:pic>
        <p:sp>
          <p:nvSpPr>
            <p:cNvPr id="16" name="Chevron 15"/>
            <p:cNvSpPr/>
            <p:nvPr/>
          </p:nvSpPr>
          <p:spPr>
            <a:xfrm>
              <a:off x="6409113" y="3517863"/>
              <a:ext cx="2653846" cy="329639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0061A0"/>
                  </a:solidFill>
                </a:rPr>
                <a:t>Electron energy in GeV</a:t>
              </a:r>
              <a:endParaRPr lang="en-US" sz="1400" dirty="0">
                <a:solidFill>
                  <a:srgbClr val="0061A0"/>
                </a:solidFill>
              </a:endParaRPr>
            </a:p>
          </p:txBody>
        </p:sp>
        <p:sp>
          <p:nvSpPr>
            <p:cNvPr id="17" name="Chevron 16"/>
            <p:cNvSpPr/>
            <p:nvPr/>
          </p:nvSpPr>
          <p:spPr>
            <a:xfrm rot="16200000">
              <a:off x="4793605" y="2069531"/>
              <a:ext cx="2538341" cy="286377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0061A0"/>
                  </a:solidFill>
                </a:rPr>
                <a:t>Relative energy resolution</a:t>
              </a:r>
              <a:endParaRPr lang="en-US" sz="1400" dirty="0">
                <a:solidFill>
                  <a:srgbClr val="0061A0"/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41631" y="1143144"/>
            <a:ext cx="1551045" cy="6324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 smtClean="0">
                <a:solidFill>
                  <a:srgbClr val="0061A0"/>
                </a:solidFill>
              </a:rPr>
              <a:t>Si + Pb CE-E</a:t>
            </a:r>
            <a:endParaRPr lang="de-AT" dirty="0">
              <a:solidFill>
                <a:srgbClr val="0061A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09360" y="1142731"/>
            <a:ext cx="1432973" cy="6324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 smtClean="0">
                <a:solidFill>
                  <a:srgbClr val="0061A0"/>
                </a:solidFill>
              </a:rPr>
              <a:t>Si + SS </a:t>
            </a:r>
          </a:p>
          <a:p>
            <a:pPr algn="ctr"/>
            <a:r>
              <a:rPr lang="de-AT" dirty="0" smtClean="0">
                <a:solidFill>
                  <a:srgbClr val="0061A0"/>
                </a:solidFill>
              </a:rPr>
              <a:t>Front CE-H</a:t>
            </a:r>
            <a:endParaRPr lang="de-AT" dirty="0">
              <a:solidFill>
                <a:srgbClr val="0061A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156893" y="1145444"/>
            <a:ext cx="1823724" cy="6324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 smtClean="0">
                <a:solidFill>
                  <a:srgbClr val="0061A0"/>
                </a:solidFill>
              </a:rPr>
              <a:t>CALICE AHCAL</a:t>
            </a:r>
          </a:p>
          <a:p>
            <a:pPr algn="ctr"/>
            <a:r>
              <a:rPr lang="de-AT" dirty="0" smtClean="0">
                <a:solidFill>
                  <a:srgbClr val="0061A0"/>
                </a:solidFill>
              </a:rPr>
              <a:t>as rear CE-H</a:t>
            </a:r>
            <a:endParaRPr lang="de-AT" dirty="0">
              <a:solidFill>
                <a:srgbClr val="0061A0"/>
              </a:solidFill>
            </a:endParaRPr>
          </a:p>
        </p:txBody>
      </p:sp>
      <p:sp>
        <p:nvSpPr>
          <p:cNvPr id="23" name="Chevron 22"/>
          <p:cNvSpPr/>
          <p:nvPr/>
        </p:nvSpPr>
        <p:spPr>
          <a:xfrm>
            <a:off x="59439" y="2838333"/>
            <a:ext cx="1121285" cy="329639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61A0"/>
                </a:solidFill>
              </a:rPr>
              <a:t>e</a:t>
            </a:r>
            <a:r>
              <a:rPr lang="en-US" sz="1400" baseline="30000" dirty="0" smtClean="0">
                <a:solidFill>
                  <a:srgbClr val="0061A0"/>
                </a:solidFill>
              </a:rPr>
              <a:t>-</a:t>
            </a:r>
            <a:r>
              <a:rPr lang="en-US" sz="1400" dirty="0" smtClean="0">
                <a:solidFill>
                  <a:srgbClr val="0061A0"/>
                </a:solidFill>
              </a:rPr>
              <a:t>, </a:t>
            </a:r>
            <a:r>
              <a:rPr lang="en-US" sz="1400" dirty="0" smtClean="0">
                <a:solidFill>
                  <a:srgbClr val="0061A0"/>
                </a:solidFill>
                <a:latin typeface="Calibri" panose="020F0502020204030204" pitchFamily="34" charset="0"/>
              </a:rPr>
              <a:t>µ, </a:t>
            </a:r>
            <a:r>
              <a:rPr lang="el-GR" sz="1400" dirty="0" smtClean="0">
                <a:solidFill>
                  <a:srgbClr val="0061A0"/>
                </a:solidFill>
                <a:latin typeface="Calibri" panose="020F0502020204030204" pitchFamily="34" charset="0"/>
              </a:rPr>
              <a:t>π</a:t>
            </a:r>
            <a:endParaRPr lang="en-US" sz="1400" dirty="0">
              <a:solidFill>
                <a:srgbClr val="0061A0"/>
              </a:solidFill>
            </a:endParaRPr>
          </a:p>
        </p:txBody>
      </p:sp>
      <p:sp>
        <p:nvSpPr>
          <p:cNvPr id="24" name="Inhaltsplatzhalter 2"/>
          <p:cNvSpPr txBox="1">
            <a:spLocks/>
          </p:cNvSpPr>
          <p:nvPr/>
        </p:nvSpPr>
        <p:spPr>
          <a:xfrm>
            <a:off x="5828564" y="4876683"/>
            <a:ext cx="3315436" cy="1350755"/>
          </a:xfrm>
          <a:prstGeom prst="rect">
            <a:avLst/>
          </a:prstGeom>
        </p:spPr>
        <p:txBody>
          <a:bodyPr/>
          <a:lstStyle>
            <a:lvl1pPr marL="192872" indent="-19287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88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1pPr>
            <a:lvl2pPr marL="417889" indent="-160727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63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2pPr>
            <a:lvl3pPr marL="642906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238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3pPr>
            <a:lvl4pPr marL="900068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125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4pPr>
            <a:lvl5pPr marL="1157230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5pPr>
            <a:lvl6pPr marL="1414393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54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17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880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MIPs seen in all parts</a:t>
            </a:r>
          </a:p>
          <a:p>
            <a:r>
              <a:rPr lang="en-US" dirty="0" smtClean="0"/>
              <a:t>5% match to simulations</a:t>
            </a:r>
          </a:p>
          <a:p>
            <a:r>
              <a:rPr lang="en-US" dirty="0" smtClean="0"/>
              <a:t>20 </a:t>
            </a:r>
            <a:r>
              <a:rPr lang="en-US" dirty="0" err="1" smtClean="0"/>
              <a:t>ps</a:t>
            </a:r>
            <a:r>
              <a:rPr lang="en-US" dirty="0" smtClean="0"/>
              <a:t> time resolution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60396"/>
            <a:ext cx="5642751" cy="199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4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Outline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0190" y="1375204"/>
            <a:ext cx="6919710" cy="4285763"/>
          </a:xfrm>
        </p:spPr>
        <p:txBody>
          <a:bodyPr/>
          <a:lstStyle/>
          <a:p>
            <a:r>
              <a:rPr lang="de-AT" sz="2000" dirty="0" smtClean="0">
                <a:solidFill>
                  <a:schemeClr val="bg1">
                    <a:lumMod val="85000"/>
                  </a:schemeClr>
                </a:solidFill>
              </a:rPr>
              <a:t>Why can‘t we reuse the existing endcap calorimeters?</a:t>
            </a:r>
          </a:p>
          <a:p>
            <a:pPr lvl="1"/>
            <a:r>
              <a:rPr lang="de-AT" sz="1800" dirty="0" smtClean="0">
                <a:solidFill>
                  <a:schemeClr val="bg1">
                    <a:lumMod val="85000"/>
                  </a:schemeClr>
                </a:solidFill>
              </a:rPr>
              <a:t>Challenge 1: Pileup</a:t>
            </a:r>
          </a:p>
          <a:p>
            <a:pPr lvl="1"/>
            <a:r>
              <a:rPr lang="de-AT" sz="1800" dirty="0" smtClean="0">
                <a:solidFill>
                  <a:schemeClr val="bg1">
                    <a:lumMod val="85000"/>
                  </a:schemeClr>
                </a:solidFill>
              </a:rPr>
              <a:t>Challenge 2: Radiation</a:t>
            </a:r>
          </a:p>
          <a:p>
            <a:r>
              <a:rPr lang="de-AT" sz="2000" dirty="0" smtClean="0">
                <a:solidFill>
                  <a:schemeClr val="bg1">
                    <a:lumMod val="85000"/>
                  </a:schemeClr>
                </a:solidFill>
              </a:rPr>
              <a:t>Concept of the new endcap calorimeter</a:t>
            </a:r>
          </a:p>
          <a:p>
            <a:pPr lvl="1"/>
            <a:r>
              <a:rPr lang="de-AT" sz="1800" dirty="0" smtClean="0">
                <a:solidFill>
                  <a:schemeClr val="bg1">
                    <a:lumMod val="85000"/>
                  </a:schemeClr>
                </a:solidFill>
              </a:rPr>
              <a:t>Silicon </a:t>
            </a:r>
            <a:r>
              <a:rPr lang="de-AT" sz="1800" dirty="0">
                <a:solidFill>
                  <a:schemeClr val="bg1">
                    <a:lumMod val="85000"/>
                  </a:schemeClr>
                </a:solidFill>
              </a:rPr>
              <a:t>sensors + scintillator/SiPM</a:t>
            </a:r>
            <a:endParaRPr lang="de-AT" sz="1800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de-AT" sz="1800" dirty="0" smtClean="0">
                <a:solidFill>
                  <a:schemeClr val="bg1">
                    <a:lumMod val="85000"/>
                  </a:schemeClr>
                </a:solidFill>
              </a:rPr>
              <a:t>Mechanics</a:t>
            </a:r>
          </a:p>
          <a:p>
            <a:pPr lvl="1"/>
            <a:r>
              <a:rPr lang="de-AT" sz="1800" dirty="0" smtClean="0">
                <a:solidFill>
                  <a:schemeClr val="bg1">
                    <a:lumMod val="85000"/>
                  </a:schemeClr>
                </a:solidFill>
              </a:rPr>
              <a:t>Front-end electronics</a:t>
            </a:r>
          </a:p>
          <a:p>
            <a:r>
              <a:rPr lang="de-AT" sz="2000" dirty="0" smtClean="0">
                <a:solidFill>
                  <a:schemeClr val="bg1">
                    <a:lumMod val="85000"/>
                  </a:schemeClr>
                </a:solidFill>
              </a:rPr>
              <a:t>Expected performance</a:t>
            </a:r>
          </a:p>
          <a:p>
            <a:pPr lvl="1"/>
            <a:r>
              <a:rPr lang="de-AT" sz="1800" dirty="0" smtClean="0">
                <a:solidFill>
                  <a:schemeClr val="bg1">
                    <a:lumMod val="85000"/>
                  </a:schemeClr>
                </a:solidFill>
              </a:rPr>
              <a:t>Precision timing</a:t>
            </a:r>
          </a:p>
          <a:p>
            <a:pPr lvl="1"/>
            <a:r>
              <a:rPr lang="de-AT" sz="1800" dirty="0" smtClean="0">
                <a:solidFill>
                  <a:schemeClr val="bg1">
                    <a:lumMod val="85000"/>
                  </a:schemeClr>
                </a:solidFill>
              </a:rPr>
              <a:t>Beam tests</a:t>
            </a:r>
          </a:p>
          <a:p>
            <a:r>
              <a:rPr lang="de-AT" sz="2000" dirty="0" smtClean="0"/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F1537-94BA-4375-BB3C-5399EE7E130B}" type="slidenum">
              <a:rPr lang="de-AT" smtClean="0"/>
              <a:t>21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Manfred Valentan</a:t>
            </a:r>
            <a:endParaRPr lang="de-AT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 smtClean="0"/>
              <a:t>29 May 2018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1366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Summary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8643" y="902776"/>
            <a:ext cx="7469312" cy="2660853"/>
          </a:xfrm>
        </p:spPr>
        <p:txBody>
          <a:bodyPr/>
          <a:lstStyle/>
          <a:p>
            <a:r>
              <a:rPr lang="de-AT" sz="2000" dirty="0" smtClean="0"/>
              <a:t>We use silicon for the new endcap calorimeter</a:t>
            </a:r>
          </a:p>
          <a:p>
            <a:pPr lvl="1"/>
            <a:r>
              <a:rPr lang="de-AT" sz="1800" dirty="0" smtClean="0"/>
              <a:t>Handle on radiation damage, precision timing, granularity</a:t>
            </a:r>
          </a:p>
          <a:p>
            <a:r>
              <a:rPr lang="de-AT" sz="2000" dirty="0" smtClean="0"/>
              <a:t>It will be the largest silicon detector in HEP up to now</a:t>
            </a:r>
          </a:p>
          <a:p>
            <a:pPr lvl="1"/>
            <a:r>
              <a:rPr lang="de-AT" sz="1800" dirty="0" smtClean="0"/>
              <a:t>600 m², as opposed to 200 m² of the CMS Tracker</a:t>
            </a:r>
          </a:p>
          <a:p>
            <a:r>
              <a:rPr lang="de-AT" sz="2000" dirty="0" smtClean="0"/>
              <a:t>The Technical Design Report was recently approved by CERN</a:t>
            </a:r>
          </a:p>
          <a:p>
            <a:pPr lvl="1"/>
            <a:r>
              <a:rPr lang="de-AT" sz="1800" dirty="0" smtClean="0"/>
              <a:t>Since April 18, 2018 we are live, now we have to do it…</a:t>
            </a:r>
          </a:p>
          <a:p>
            <a:r>
              <a:rPr lang="de-AT" sz="2000" dirty="0" smtClean="0"/>
              <a:t>7 years until installation, extremely ambitious project!</a:t>
            </a:r>
            <a:endParaRPr lang="de-AT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F1537-94BA-4375-BB3C-5399EE7E130B}" type="slidenum">
              <a:rPr lang="de-AT" smtClean="0"/>
              <a:t>22</a:t>
            </a:fld>
            <a:endParaRPr lang="de-AT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 smtClean="0"/>
              <a:t>29 May 2018</a:t>
            </a:r>
            <a:endParaRPr lang="de-AT"/>
          </a:p>
        </p:txBody>
      </p:sp>
      <p:sp>
        <p:nvSpPr>
          <p:cNvPr id="9" name="TextBox 8"/>
          <p:cNvSpPr txBox="1"/>
          <p:nvPr/>
        </p:nvSpPr>
        <p:spPr>
          <a:xfrm>
            <a:off x="450794" y="4415686"/>
            <a:ext cx="8349916" cy="193899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2400" dirty="0" smtClean="0">
                <a:solidFill>
                  <a:schemeClr val="accent3"/>
                </a:solidFill>
              </a:rPr>
              <a:t>Further information at the posters: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Detector </a:t>
            </a:r>
            <a:r>
              <a:rPr lang="en-US" sz="2400" b="1" dirty="0">
                <a:solidFill>
                  <a:schemeClr val="bg1"/>
                </a:solidFill>
              </a:rPr>
              <a:t>P</a:t>
            </a:r>
            <a:r>
              <a:rPr lang="en-US" sz="2400" b="1" dirty="0" smtClean="0">
                <a:solidFill>
                  <a:schemeClr val="bg1"/>
                </a:solidFill>
              </a:rPr>
              <a:t>erformance </a:t>
            </a:r>
            <a:r>
              <a:rPr lang="en-US" sz="2400" b="1" dirty="0">
                <a:solidFill>
                  <a:schemeClr val="bg1"/>
                </a:solidFill>
              </a:rPr>
              <a:t>S</a:t>
            </a:r>
            <a:r>
              <a:rPr lang="en-US" sz="2400" b="1" dirty="0" smtClean="0">
                <a:solidFill>
                  <a:schemeClr val="bg1"/>
                </a:solidFill>
              </a:rPr>
              <a:t>tudies </a:t>
            </a:r>
            <a:r>
              <a:rPr lang="en-US" sz="2400" b="1" dirty="0">
                <a:solidFill>
                  <a:schemeClr val="bg1"/>
                </a:solidFill>
              </a:rPr>
              <a:t>for the </a:t>
            </a:r>
            <a:r>
              <a:rPr lang="en-US" sz="2400" b="1" dirty="0" smtClean="0">
                <a:solidFill>
                  <a:schemeClr val="bg1"/>
                </a:solidFill>
              </a:rPr>
              <a:t/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CMS </a:t>
            </a:r>
            <a:r>
              <a:rPr lang="en-US" sz="2400" b="1" dirty="0">
                <a:solidFill>
                  <a:schemeClr val="bg1"/>
                </a:solidFill>
              </a:rPr>
              <a:t>High Granularity </a:t>
            </a:r>
            <a:r>
              <a:rPr lang="en-US" sz="2400" b="1" dirty="0" smtClean="0">
                <a:solidFill>
                  <a:schemeClr val="bg1"/>
                </a:solidFill>
              </a:rPr>
              <a:t>Calorimeter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Precision </a:t>
            </a:r>
            <a:r>
              <a:rPr lang="en-US" sz="2400" b="1" dirty="0">
                <a:solidFill>
                  <a:schemeClr val="bg1"/>
                </a:solidFill>
              </a:rPr>
              <a:t>T</a:t>
            </a:r>
            <a:r>
              <a:rPr lang="en-US" sz="2400" b="1" dirty="0" smtClean="0">
                <a:solidFill>
                  <a:schemeClr val="bg1"/>
                </a:solidFill>
              </a:rPr>
              <a:t>iming </a:t>
            </a:r>
            <a:r>
              <a:rPr lang="en-US" sz="2400" b="1" dirty="0">
                <a:solidFill>
                  <a:schemeClr val="bg1"/>
                </a:solidFill>
              </a:rPr>
              <a:t>C</a:t>
            </a:r>
            <a:r>
              <a:rPr lang="en-US" sz="2400" b="1" dirty="0" smtClean="0">
                <a:solidFill>
                  <a:schemeClr val="bg1"/>
                </a:solidFill>
              </a:rPr>
              <a:t>apabilities of Silicon Pad Sensors in the CMS HGCAL</a:t>
            </a:r>
            <a:endParaRPr lang="en-US" sz="2400" b="1" dirty="0">
              <a:solidFill>
                <a:schemeClr val="bg1"/>
              </a:solidFill>
            </a:endParaRPr>
          </a:p>
        </p:txBody>
      </p:sp>
      <p:grpSp>
        <p:nvGrpSpPr>
          <p:cNvPr id="10" name="Gruppieren 12">
            <a:extLst>
              <a:ext uri="{FF2B5EF4-FFF2-40B4-BE49-F238E27FC236}">
                <a16:creationId xmlns:a16="http://schemas.microsoft.com/office/drawing/2014/main" id="{EBDE9DF6-C453-5F44-BD2C-93638745BA8E}"/>
              </a:ext>
            </a:extLst>
          </p:cNvPr>
          <p:cNvGrpSpPr/>
          <p:nvPr/>
        </p:nvGrpSpPr>
        <p:grpSpPr>
          <a:xfrm>
            <a:off x="107504" y="3583231"/>
            <a:ext cx="9036496" cy="587076"/>
            <a:chOff x="53752" y="5661248"/>
            <a:chExt cx="9036496" cy="587076"/>
          </a:xfrm>
        </p:grpSpPr>
        <p:pic>
          <p:nvPicPr>
            <p:cNvPr id="11" name="Bild 11">
              <a:extLst>
                <a:ext uri="{FF2B5EF4-FFF2-40B4-BE49-F238E27FC236}">
                  <a16:creationId xmlns:a16="http://schemas.microsoft.com/office/drawing/2014/main" id="{CA488C27-BEDA-F341-A546-366CD3EAA6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1393"/>
            <a:stretch/>
          </p:blipFill>
          <p:spPr>
            <a:xfrm>
              <a:off x="53752" y="5661248"/>
              <a:ext cx="9036496" cy="360040"/>
            </a:xfrm>
            <a:prstGeom prst="rect">
              <a:avLst/>
            </a:prstGeom>
          </p:spPr>
        </p:pic>
        <p:pic>
          <p:nvPicPr>
            <p:cNvPr id="12" name="Bild 12">
              <a:extLst>
                <a:ext uri="{FF2B5EF4-FFF2-40B4-BE49-F238E27FC236}">
                  <a16:creationId xmlns:a16="http://schemas.microsoft.com/office/drawing/2014/main" id="{C0D5BDCA-24CC-A64D-AF39-4981705A63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752" y="6026794"/>
              <a:ext cx="8899556" cy="22153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1123895" y="6609242"/>
            <a:ext cx="72282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61A0"/>
                </a:solidFill>
              </a:rPr>
              <a:t>Reference: CMS </a:t>
            </a:r>
            <a:r>
              <a:rPr lang="en-US" sz="800" dirty="0">
                <a:solidFill>
                  <a:srgbClr val="0061A0"/>
                </a:solidFill>
              </a:rPr>
              <a:t>Collaboration, “The Phase-2 Upgrade of the CMS endcap calorimeter, Technical Design Report”, CERN-LHCC-2017-023, CMS-TDR-019</a:t>
            </a:r>
            <a:endParaRPr lang="de-AT" sz="800" dirty="0">
              <a:solidFill>
                <a:srgbClr val="0061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2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Backup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8174" y="3341717"/>
            <a:ext cx="1213660" cy="432262"/>
          </a:xfrm>
        </p:spPr>
        <p:txBody>
          <a:bodyPr/>
          <a:lstStyle/>
          <a:p>
            <a:pPr marL="0" indent="0">
              <a:buNone/>
            </a:pPr>
            <a:r>
              <a:rPr lang="de-AT" dirty="0" smtClean="0"/>
              <a:t>Backup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F1537-94BA-4375-BB3C-5399EE7E130B}" type="slidenum">
              <a:rPr lang="de-AT" smtClean="0"/>
              <a:t>23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Manfred Valentan</a:t>
            </a:r>
            <a:endParaRPr lang="de-AT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 smtClean="0"/>
              <a:t>29 May 2018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9429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35" y="1234638"/>
            <a:ext cx="4542639" cy="40277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Silicon Sensor Measurements</a:t>
            </a:r>
            <a:endParaRPr lang="de-A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F1537-94BA-4375-BB3C-5399EE7E130B}" type="slidenum">
              <a:rPr lang="de-AT" smtClean="0"/>
              <a:t>24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Manfred Valentan</a:t>
            </a:r>
            <a:endParaRPr lang="de-A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 smtClean="0"/>
              <a:t>29 May 2018</a:t>
            </a:r>
            <a:endParaRPr lang="de-AT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93835" y="1086949"/>
            <a:ext cx="3835181" cy="3623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2872" indent="-19287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88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1pPr>
            <a:lvl2pPr marL="417889" indent="-160727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63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2pPr>
            <a:lvl3pPr marL="642906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238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3pPr>
            <a:lvl4pPr marL="900068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125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4pPr>
            <a:lvl5pPr marL="1157230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5pPr>
            <a:lvl6pPr marL="1414393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54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17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880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AT" dirty="0" smtClean="0"/>
              <a:t>   Cell leakage current at -300 V bias</a:t>
            </a:r>
            <a:endParaRPr lang="de-AT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33047" y="5293896"/>
            <a:ext cx="8423874" cy="1303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2872" indent="-19287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88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1pPr>
            <a:lvl2pPr marL="417889" indent="-160727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63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2pPr>
            <a:lvl3pPr marL="642906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238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3pPr>
            <a:lvl4pPr marL="900068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125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4pPr>
            <a:lvl5pPr marL="1157230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5pPr>
            <a:lvl6pPr marL="1414393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54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17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880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0"/>
              <a:t>200 mm </a:t>
            </a:r>
            <a:r>
              <a:rPr lang="de-AT" dirty="0" smtClean="0"/>
              <a:t>prototype</a:t>
            </a:r>
          </a:p>
          <a:p>
            <a:r>
              <a:rPr lang="de-AT" dirty="0" smtClean="0"/>
              <a:t>Individual diode cells have no common biasing structure</a:t>
            </a:r>
          </a:p>
          <a:p>
            <a:pPr lvl="1"/>
            <a:r>
              <a:rPr lang="de-AT" dirty="0" smtClean="0"/>
              <a:t>Needs seven-needle method or probecard to put surrounding cells to GND</a:t>
            </a:r>
          </a:p>
          <a:p>
            <a:r>
              <a:rPr lang="de-AT" dirty="0" smtClean="0"/>
              <a:t>Measure current and capacitance characteristics, and intercell quantities</a:t>
            </a:r>
          </a:p>
        </p:txBody>
      </p:sp>
      <p:pic>
        <p:nvPicPr>
          <p:cNvPr id="15" name="Bild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891" y="1554409"/>
            <a:ext cx="4493133" cy="270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0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7" y="823502"/>
            <a:ext cx="4772456" cy="42166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4196" y="871134"/>
            <a:ext cx="4409804" cy="436141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Cassettes and disks</a:t>
            </a:r>
            <a:endParaRPr lang="de-AT" dirty="0"/>
          </a:p>
        </p:txBody>
      </p:sp>
      <p:sp>
        <p:nvSpPr>
          <p:cNvPr id="12" name="Inhaltsplatzhalter 2"/>
          <p:cNvSpPr txBox="1">
            <a:spLocks/>
          </p:cNvSpPr>
          <p:nvPr/>
        </p:nvSpPr>
        <p:spPr>
          <a:xfrm>
            <a:off x="141317" y="5090742"/>
            <a:ext cx="4705004" cy="1368248"/>
          </a:xfrm>
          <a:prstGeom prst="rect">
            <a:avLst/>
          </a:prstGeom>
        </p:spPr>
        <p:txBody>
          <a:bodyPr/>
          <a:lstStyle>
            <a:lvl1pPr marL="192872" indent="-19287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88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1pPr>
            <a:lvl2pPr marL="417889" indent="-160727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63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2pPr>
            <a:lvl3pPr marL="642906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238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3pPr>
            <a:lvl4pPr marL="900068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125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4pPr>
            <a:lvl5pPr marL="1157230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5pPr>
            <a:lvl6pPr marL="1414393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54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17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880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Silicon-only layer </a:t>
            </a:r>
            <a:r>
              <a:rPr lang="en-US" dirty="0" smtClean="0"/>
              <a:t>in CE-E</a:t>
            </a:r>
            <a:br>
              <a:rPr lang="en-US" dirty="0" smtClean="0"/>
            </a:br>
            <a:r>
              <a:rPr lang="en-US" dirty="0" smtClean="0"/>
              <a:t>(Calorimeter Endcap Electromagnetic)</a:t>
            </a:r>
          </a:p>
          <a:p>
            <a:r>
              <a:rPr lang="en-US" dirty="0" smtClean="0"/>
              <a:t>60° cassettes (yellow and green)</a:t>
            </a:r>
          </a:p>
          <a:p>
            <a:r>
              <a:rPr lang="en-US" dirty="0" smtClean="0"/>
              <a:t>Different </a:t>
            </a:r>
            <a:r>
              <a:rPr lang="en-US" dirty="0"/>
              <a:t>sensor </a:t>
            </a:r>
            <a:r>
              <a:rPr lang="en-US" dirty="0" smtClean="0"/>
              <a:t>thicknesses (dark and light)</a:t>
            </a:r>
            <a:endParaRPr lang="en-US" dirty="0"/>
          </a:p>
        </p:txBody>
      </p:sp>
      <p:sp>
        <p:nvSpPr>
          <p:cNvPr id="13" name="Inhaltsplatzhalter 2"/>
          <p:cNvSpPr txBox="1">
            <a:spLocks/>
          </p:cNvSpPr>
          <p:nvPr/>
        </p:nvSpPr>
        <p:spPr>
          <a:xfrm>
            <a:off x="5011776" y="5232546"/>
            <a:ext cx="4132224" cy="1193265"/>
          </a:xfrm>
          <a:prstGeom prst="rect">
            <a:avLst/>
          </a:prstGeom>
        </p:spPr>
        <p:txBody>
          <a:bodyPr/>
          <a:lstStyle>
            <a:lvl1pPr marL="192872" indent="-19287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88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1pPr>
            <a:lvl2pPr marL="417889" indent="-160727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63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2pPr>
            <a:lvl3pPr marL="642906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238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3pPr>
            <a:lvl4pPr marL="900068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125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4pPr>
            <a:lvl5pPr marL="1157230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5pPr>
            <a:lvl6pPr marL="1414393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54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17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880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Mixed </a:t>
            </a:r>
            <a:r>
              <a:rPr lang="en-US" dirty="0"/>
              <a:t>layer </a:t>
            </a:r>
            <a:r>
              <a:rPr lang="en-US" dirty="0" smtClean="0"/>
              <a:t>in CE-H</a:t>
            </a:r>
            <a:br>
              <a:rPr lang="en-US" dirty="0" smtClean="0"/>
            </a:br>
            <a:r>
              <a:rPr lang="en-US" dirty="0" smtClean="0"/>
              <a:t>(Calorimeter Endcap Hadronic)</a:t>
            </a:r>
          </a:p>
          <a:p>
            <a:r>
              <a:rPr lang="en-US" dirty="0" smtClean="0"/>
              <a:t>Silicon sensors at high </a:t>
            </a:r>
            <a:r>
              <a:rPr lang="el-GR" dirty="0" smtClean="0">
                <a:latin typeface="Calibri" panose="020F0502020204030204" pitchFamily="34" charset="0"/>
              </a:rPr>
              <a:t>η</a:t>
            </a:r>
            <a:endParaRPr lang="en-US" dirty="0" smtClean="0"/>
          </a:p>
          <a:p>
            <a:r>
              <a:rPr lang="en-US" dirty="0" smtClean="0"/>
              <a:t>Scintillators and </a:t>
            </a:r>
            <a:r>
              <a:rPr lang="en-US" dirty="0" err="1" smtClean="0"/>
              <a:t>SiPMs</a:t>
            </a:r>
            <a:r>
              <a:rPr lang="en-US" dirty="0" smtClean="0"/>
              <a:t> </a:t>
            </a:r>
            <a:r>
              <a:rPr lang="en-US" dirty="0"/>
              <a:t>at </a:t>
            </a:r>
            <a:r>
              <a:rPr lang="en-US" dirty="0" smtClean="0"/>
              <a:t>low </a:t>
            </a:r>
            <a:r>
              <a:rPr lang="el-GR" dirty="0">
                <a:latin typeface="Calibri" panose="020F0502020204030204" pitchFamily="34" charset="0"/>
              </a:rPr>
              <a:t>η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 smtClean="0"/>
              <a:t>29 May 2018</a:t>
            </a:r>
            <a:endParaRPr lang="de-AT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Manfred Valentan</a:t>
            </a:r>
            <a:endParaRPr lang="de-AT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F1537-94BA-4375-BB3C-5399EE7E130B}" type="slidenum">
              <a:rPr lang="de-AT" smtClean="0"/>
              <a:t>25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1168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Readout chip</a:t>
            </a:r>
            <a:endParaRPr lang="de-A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F1537-94BA-4375-BB3C-5399EE7E130B}" type="slidenum">
              <a:rPr lang="de-AT" smtClean="0"/>
              <a:t>26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Manfred Valentan</a:t>
            </a:r>
            <a:endParaRPr lang="de-A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 smtClean="0"/>
              <a:t>29 May 2018</a:t>
            </a:r>
            <a:endParaRPr lang="de-A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783" y="2466991"/>
            <a:ext cx="5694218" cy="4053721"/>
          </a:xfrm>
          <a:prstGeom prst="rect">
            <a:avLst/>
          </a:prstGeom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260851" y="992544"/>
            <a:ext cx="5807440" cy="5528168"/>
          </a:xfrm>
          <a:prstGeom prst="rect">
            <a:avLst/>
          </a:prstGeom>
        </p:spPr>
        <p:txBody>
          <a:bodyPr/>
          <a:lstStyle>
            <a:lvl1pPr marL="192872" indent="-19287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88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1pPr>
            <a:lvl2pPr marL="417889" indent="-160727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63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2pPr>
            <a:lvl3pPr marL="642906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238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3pPr>
            <a:lvl4pPr marL="900068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125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4pPr>
            <a:lvl5pPr marL="1157230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5pPr>
            <a:lvl6pPr marL="1414393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54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17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880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Requirements</a:t>
            </a:r>
          </a:p>
          <a:p>
            <a:pPr lvl="1"/>
            <a:r>
              <a:rPr lang="en-US" sz="1400" dirty="0" smtClean="0"/>
              <a:t>Large </a:t>
            </a:r>
            <a:r>
              <a:rPr lang="en-US" sz="1400" dirty="0"/>
              <a:t>dynamic range from 0.2 </a:t>
            </a:r>
            <a:r>
              <a:rPr lang="en-US" sz="1400" dirty="0" err="1"/>
              <a:t>fC</a:t>
            </a:r>
            <a:r>
              <a:rPr lang="en-US" sz="1400" dirty="0"/>
              <a:t> to 10 </a:t>
            </a:r>
            <a:r>
              <a:rPr lang="en-US" sz="1400" dirty="0" err="1"/>
              <a:t>pC</a:t>
            </a:r>
            <a:r>
              <a:rPr lang="en-US" sz="1400" dirty="0"/>
              <a:t> (16 </a:t>
            </a:r>
            <a:r>
              <a:rPr lang="en-US" sz="1400" dirty="0" smtClean="0"/>
              <a:t>bit)</a:t>
            </a:r>
          </a:p>
          <a:p>
            <a:pPr lvl="1"/>
            <a:r>
              <a:rPr lang="en-US" sz="1400" dirty="0" smtClean="0"/>
              <a:t>Noise </a:t>
            </a:r>
            <a:r>
              <a:rPr lang="en-US" sz="1400" dirty="0"/>
              <a:t>below 2500 </a:t>
            </a:r>
            <a:r>
              <a:rPr lang="en-US" sz="1400" dirty="0" smtClean="0"/>
              <a:t>e</a:t>
            </a:r>
            <a:r>
              <a:rPr lang="en-US" sz="1400" baseline="30000" dirty="0" smtClean="0"/>
              <a:t>-</a:t>
            </a:r>
            <a:r>
              <a:rPr lang="en-US" sz="1400" dirty="0" smtClean="0"/>
              <a:t> </a:t>
            </a:r>
            <a:r>
              <a:rPr lang="en-US" sz="1400" dirty="0"/>
              <a:t>for 65 pF load </a:t>
            </a:r>
            <a:r>
              <a:rPr lang="en-US" sz="1400" dirty="0" smtClean="0"/>
              <a:t>capacitance</a:t>
            </a:r>
          </a:p>
          <a:p>
            <a:pPr lvl="1"/>
            <a:r>
              <a:rPr lang="en-US" sz="1400" dirty="0" smtClean="0"/>
              <a:t>Allow </a:t>
            </a:r>
            <a:r>
              <a:rPr lang="en-US" sz="1400" dirty="0"/>
              <a:t>for time measurements of better than </a:t>
            </a:r>
            <a:r>
              <a:rPr lang="en-US" sz="1400" dirty="0" smtClean="0"/>
              <a:t>30 </a:t>
            </a:r>
            <a:r>
              <a:rPr lang="en-US" sz="1400" dirty="0" err="1" smtClean="0"/>
              <a:t>ps</a:t>
            </a:r>
            <a:r>
              <a:rPr lang="en-US" sz="1400" dirty="0" smtClean="0"/>
              <a:t> </a:t>
            </a:r>
            <a:r>
              <a:rPr lang="en-US" sz="1400" dirty="0"/>
              <a:t>for large </a:t>
            </a:r>
            <a:r>
              <a:rPr lang="en-US" sz="1400" dirty="0" smtClean="0"/>
              <a:t>signals</a:t>
            </a:r>
          </a:p>
          <a:p>
            <a:pPr lvl="1"/>
            <a:r>
              <a:rPr lang="en-US" sz="1400" dirty="0" smtClean="0"/>
              <a:t>On-detector </a:t>
            </a:r>
            <a:r>
              <a:rPr lang="en-US" sz="1400" dirty="0" err="1"/>
              <a:t>digitisation</a:t>
            </a:r>
            <a:r>
              <a:rPr lang="en-US" sz="1400" dirty="0"/>
              <a:t>, zero suppression and trigger </a:t>
            </a:r>
            <a:r>
              <a:rPr lang="en-US" sz="1400" dirty="0" smtClean="0"/>
              <a:t>sums</a:t>
            </a:r>
          </a:p>
          <a:p>
            <a:pPr lvl="1"/>
            <a:r>
              <a:rPr lang="en-US" sz="1400" dirty="0" smtClean="0"/>
              <a:t>Leakage </a:t>
            </a:r>
            <a:r>
              <a:rPr lang="en-US" sz="1400" dirty="0"/>
              <a:t>current compensation of ~20 </a:t>
            </a:r>
            <a:r>
              <a:rPr lang="en-US" sz="1400" dirty="0" err="1" smtClean="0"/>
              <a:t>uA</a:t>
            </a:r>
            <a:r>
              <a:rPr lang="en-US" sz="1400" dirty="0" smtClean="0"/>
              <a:t>/channel</a:t>
            </a:r>
          </a:p>
          <a:p>
            <a:pPr lvl="1"/>
            <a:r>
              <a:rPr lang="en-US" sz="1400" dirty="0" smtClean="0"/>
              <a:t>Radiation </a:t>
            </a:r>
            <a:r>
              <a:rPr lang="en-US" sz="1400" dirty="0"/>
              <a:t>resistance to </a:t>
            </a:r>
            <a:r>
              <a:rPr lang="en-US" sz="1400" dirty="0" smtClean="0"/>
              <a:t>2 </a:t>
            </a:r>
            <a:r>
              <a:rPr lang="en-US" sz="1400" dirty="0" err="1" smtClean="0"/>
              <a:t>MGy</a:t>
            </a:r>
            <a:r>
              <a:rPr lang="en-US" sz="1400" dirty="0" smtClean="0"/>
              <a:t> </a:t>
            </a:r>
            <a:r>
              <a:rPr lang="en-US" sz="1400" dirty="0"/>
              <a:t>and </a:t>
            </a:r>
            <a:r>
              <a:rPr lang="en-US" sz="1400" dirty="0" smtClean="0"/>
              <a:t>10</a:t>
            </a:r>
            <a:r>
              <a:rPr lang="en-US" sz="1400" baseline="30000" dirty="0" smtClean="0"/>
              <a:t>16</a:t>
            </a:r>
            <a:r>
              <a:rPr lang="en-US" sz="1400" dirty="0" smtClean="0"/>
              <a:t> neq/cm²</a:t>
            </a:r>
          </a:p>
          <a:p>
            <a:pPr lvl="1"/>
            <a:r>
              <a:rPr lang="en-US" sz="1400" dirty="0" smtClean="0"/>
              <a:t>All </a:t>
            </a:r>
            <a:r>
              <a:rPr lang="en-US" sz="1400" dirty="0"/>
              <a:t>that at max. 20 </a:t>
            </a:r>
            <a:r>
              <a:rPr lang="en-US" sz="1400" dirty="0" err="1" smtClean="0"/>
              <a:t>mW</a:t>
            </a:r>
            <a:r>
              <a:rPr lang="en-US" sz="1400" dirty="0" smtClean="0"/>
              <a:t>/channel</a:t>
            </a:r>
            <a:endParaRPr lang="en-US" sz="1400" dirty="0"/>
          </a:p>
          <a:p>
            <a:r>
              <a:rPr lang="en-US" sz="1600" dirty="0" smtClean="0"/>
              <a:t>Baseline</a:t>
            </a:r>
          </a:p>
          <a:p>
            <a:pPr lvl="1"/>
            <a:r>
              <a:rPr lang="en-US" sz="1400" dirty="0" smtClean="0"/>
              <a:t>130 </a:t>
            </a:r>
            <a:r>
              <a:rPr lang="en-US" sz="1400" dirty="0"/>
              <a:t>nm </a:t>
            </a:r>
            <a:r>
              <a:rPr lang="en-US" sz="1400" dirty="0" smtClean="0"/>
              <a:t>CMOS technology</a:t>
            </a:r>
          </a:p>
          <a:p>
            <a:pPr lvl="1"/>
            <a:r>
              <a:rPr lang="en-US" sz="1400" dirty="0" smtClean="0"/>
              <a:t>ADC </a:t>
            </a:r>
            <a:r>
              <a:rPr lang="en-US" sz="1400" dirty="0"/>
              <a:t>with 11 bit for 0 to ~0.5 </a:t>
            </a:r>
            <a:r>
              <a:rPr lang="en-US" sz="1400" dirty="0" err="1" smtClean="0"/>
              <a:t>pC</a:t>
            </a:r>
            <a:endParaRPr lang="en-US" sz="1400" dirty="0" smtClean="0"/>
          </a:p>
          <a:p>
            <a:pPr lvl="1"/>
            <a:r>
              <a:rPr lang="en-US" sz="1400" dirty="0" err="1" smtClean="0"/>
              <a:t>ToT</a:t>
            </a:r>
            <a:r>
              <a:rPr lang="en-US" sz="1400" dirty="0" smtClean="0"/>
              <a:t> </a:t>
            </a:r>
            <a:r>
              <a:rPr lang="en-US" sz="1400" dirty="0"/>
              <a:t>with 12 bit for ~0.5 to 10 </a:t>
            </a:r>
            <a:r>
              <a:rPr lang="en-US" sz="1400" dirty="0" err="1" smtClean="0"/>
              <a:t>pC</a:t>
            </a:r>
            <a:endParaRPr lang="en-US" sz="1400" dirty="0" smtClean="0"/>
          </a:p>
          <a:p>
            <a:pPr lvl="1"/>
            <a:r>
              <a:rPr lang="en-US" sz="1400" dirty="0" err="1" smtClean="0"/>
              <a:t>ToA</a:t>
            </a:r>
            <a:r>
              <a:rPr lang="en-US" sz="1400" dirty="0" smtClean="0"/>
              <a:t> </a:t>
            </a:r>
            <a:r>
              <a:rPr lang="en-US" sz="1400" dirty="0"/>
              <a:t>with 24 or 12 </a:t>
            </a:r>
            <a:r>
              <a:rPr lang="en-US" sz="1400" dirty="0" err="1"/>
              <a:t>ps</a:t>
            </a:r>
            <a:r>
              <a:rPr lang="en-US" sz="1400" dirty="0"/>
              <a:t> </a:t>
            </a:r>
            <a:r>
              <a:rPr lang="en-US" sz="1400" dirty="0" smtClean="0"/>
              <a:t>binning</a:t>
            </a:r>
          </a:p>
          <a:p>
            <a:pPr lvl="1"/>
            <a:r>
              <a:rPr lang="en-US" sz="1400" dirty="0" smtClean="0"/>
              <a:t>Large </a:t>
            </a:r>
            <a:r>
              <a:rPr lang="en-US" sz="1400" dirty="0"/>
              <a:t>buffers to accommodate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12.5 </a:t>
            </a:r>
            <a:r>
              <a:rPr lang="el-GR" sz="1400" dirty="0"/>
              <a:t>μ</a:t>
            </a:r>
            <a:r>
              <a:rPr lang="en-US" sz="1400" dirty="0" smtClean="0"/>
              <a:t>s latency </a:t>
            </a:r>
            <a:r>
              <a:rPr lang="en-US" sz="1400" dirty="0"/>
              <a:t>of L1 </a:t>
            </a:r>
            <a:r>
              <a:rPr lang="en-US" sz="1400" dirty="0" smtClean="0"/>
              <a:t>trigger</a:t>
            </a:r>
            <a:endParaRPr lang="en-US" sz="1400" dirty="0"/>
          </a:p>
          <a:p>
            <a:r>
              <a:rPr lang="en-US" sz="1600" dirty="0" smtClean="0"/>
              <a:t>Status</a:t>
            </a:r>
          </a:p>
          <a:p>
            <a:pPr lvl="1"/>
            <a:r>
              <a:rPr lang="en-US" sz="1400" dirty="0" smtClean="0"/>
              <a:t>SKIROC2-CMS </a:t>
            </a:r>
            <a:r>
              <a:rPr lang="en-US" sz="1400" dirty="0"/>
              <a:t>designed for </a:t>
            </a:r>
            <a:r>
              <a:rPr lang="en-US" sz="1400" dirty="0" err="1" smtClean="0"/>
              <a:t>testbeam</a:t>
            </a:r>
            <a:endParaRPr lang="en-US" sz="1400" dirty="0" smtClean="0"/>
          </a:p>
          <a:p>
            <a:pPr lvl="1"/>
            <a:r>
              <a:rPr lang="en-US" sz="1400" dirty="0" smtClean="0"/>
              <a:t>First HGCROC </a:t>
            </a:r>
            <a:r>
              <a:rPr lang="en-US" sz="1400" dirty="0"/>
              <a:t>version under study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at </a:t>
            </a:r>
            <a:r>
              <a:rPr lang="en-US" sz="1400" dirty="0"/>
              <a:t>the moment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168625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In the near future…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F1537-94BA-4375-BB3C-5399EE7E130B}" type="slidenum">
              <a:rPr lang="de-AT" smtClean="0"/>
              <a:t>3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Manfred Valentan</a:t>
            </a:r>
            <a:endParaRPr lang="de-AT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 smtClean="0"/>
              <a:t>29 May 2018</a:t>
            </a:r>
            <a:endParaRPr lang="de-AT"/>
          </a:p>
        </p:txBody>
      </p:sp>
      <p:pic>
        <p:nvPicPr>
          <p:cNvPr id="7" name="Content Placeholder 6" descr="cms_full_HGCAL.p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900" y="1166813"/>
            <a:ext cx="7088400" cy="47529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35151" y="6041024"/>
            <a:ext cx="4942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rgbClr val="0061A0"/>
                </a:solidFill>
              </a:rPr>
              <a:t>…we have to replace the endcap calorimeters</a:t>
            </a:r>
            <a:endParaRPr lang="de-AT" dirty="0">
              <a:solidFill>
                <a:srgbClr val="0061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02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Outline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0190" y="1375204"/>
            <a:ext cx="6919710" cy="4285763"/>
          </a:xfrm>
        </p:spPr>
        <p:txBody>
          <a:bodyPr/>
          <a:lstStyle/>
          <a:p>
            <a:r>
              <a:rPr lang="de-AT" sz="2000" dirty="0" smtClean="0"/>
              <a:t>Why can‘t we reuse the existing technology?</a:t>
            </a:r>
          </a:p>
          <a:p>
            <a:pPr lvl="1"/>
            <a:r>
              <a:rPr lang="de-AT" sz="1800" dirty="0" smtClean="0"/>
              <a:t>Challenge 1: Pileup</a:t>
            </a:r>
          </a:p>
          <a:p>
            <a:pPr lvl="1"/>
            <a:r>
              <a:rPr lang="de-AT" sz="1800" dirty="0" smtClean="0"/>
              <a:t>Challenge 2: Radiation</a:t>
            </a:r>
          </a:p>
          <a:p>
            <a:r>
              <a:rPr lang="de-AT" sz="2000" dirty="0" smtClean="0"/>
              <a:t>Concept of the new endcap calorimeter</a:t>
            </a:r>
          </a:p>
          <a:p>
            <a:pPr lvl="1"/>
            <a:r>
              <a:rPr lang="de-AT" sz="1800" dirty="0" smtClean="0"/>
              <a:t>Silicon sensors + scintillator/SiPM</a:t>
            </a:r>
          </a:p>
          <a:p>
            <a:pPr lvl="1"/>
            <a:r>
              <a:rPr lang="de-AT" sz="1800" dirty="0" smtClean="0"/>
              <a:t>Mechanics</a:t>
            </a:r>
          </a:p>
          <a:p>
            <a:pPr lvl="1"/>
            <a:r>
              <a:rPr lang="de-AT" sz="1800" dirty="0" smtClean="0"/>
              <a:t>Front-end electronics</a:t>
            </a:r>
          </a:p>
          <a:p>
            <a:r>
              <a:rPr lang="de-AT" sz="2000" dirty="0" smtClean="0"/>
              <a:t>Expected performance</a:t>
            </a:r>
          </a:p>
          <a:p>
            <a:pPr lvl="1"/>
            <a:r>
              <a:rPr lang="de-AT" sz="1800" dirty="0" smtClean="0"/>
              <a:t>Precision timing</a:t>
            </a:r>
          </a:p>
          <a:p>
            <a:pPr lvl="1"/>
            <a:r>
              <a:rPr lang="de-AT" sz="1800" dirty="0" smtClean="0"/>
              <a:t>Beam tests</a:t>
            </a:r>
          </a:p>
          <a:p>
            <a:r>
              <a:rPr lang="de-AT" sz="2000" dirty="0" smtClean="0"/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F1537-94BA-4375-BB3C-5399EE7E130B}" type="slidenum">
              <a:rPr lang="de-AT" smtClean="0"/>
              <a:t>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Manfred Valentan</a:t>
            </a:r>
            <a:endParaRPr lang="de-AT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 smtClean="0"/>
              <a:t>29 May 2018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4506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Outline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0190" y="1375204"/>
            <a:ext cx="6919710" cy="4285763"/>
          </a:xfrm>
        </p:spPr>
        <p:txBody>
          <a:bodyPr/>
          <a:lstStyle/>
          <a:p>
            <a:r>
              <a:rPr lang="de-AT" sz="2000" dirty="0" smtClean="0"/>
              <a:t>Why can‘t we reuse the existing technology?</a:t>
            </a:r>
          </a:p>
          <a:p>
            <a:pPr lvl="1"/>
            <a:r>
              <a:rPr lang="de-AT" sz="1800" dirty="0" smtClean="0"/>
              <a:t>Challenge 1: Pileup</a:t>
            </a:r>
          </a:p>
          <a:p>
            <a:pPr lvl="1"/>
            <a:r>
              <a:rPr lang="de-AT" sz="1800" dirty="0" smtClean="0"/>
              <a:t>Challenge 2: Radiation</a:t>
            </a:r>
          </a:p>
          <a:p>
            <a:r>
              <a:rPr lang="de-AT" sz="2000" dirty="0" smtClean="0">
                <a:solidFill>
                  <a:schemeClr val="bg1">
                    <a:lumMod val="85000"/>
                  </a:schemeClr>
                </a:solidFill>
              </a:rPr>
              <a:t>Concept of the new endcap calorimeter</a:t>
            </a:r>
          </a:p>
          <a:p>
            <a:pPr lvl="1"/>
            <a:r>
              <a:rPr lang="de-AT" sz="1800" dirty="0" smtClean="0">
                <a:solidFill>
                  <a:schemeClr val="bg1">
                    <a:lumMod val="85000"/>
                  </a:schemeClr>
                </a:solidFill>
              </a:rPr>
              <a:t>Silicon sensors</a:t>
            </a:r>
            <a:r>
              <a:rPr lang="de-AT" sz="1800" dirty="0">
                <a:solidFill>
                  <a:schemeClr val="bg1">
                    <a:lumMod val="85000"/>
                  </a:schemeClr>
                </a:solidFill>
              </a:rPr>
              <a:t> + </a:t>
            </a:r>
            <a:r>
              <a:rPr lang="de-AT" sz="1800" dirty="0" smtClean="0">
                <a:solidFill>
                  <a:schemeClr val="bg1">
                    <a:lumMod val="85000"/>
                  </a:schemeClr>
                </a:solidFill>
              </a:rPr>
              <a:t>scintillator/SiPM</a:t>
            </a:r>
          </a:p>
          <a:p>
            <a:pPr lvl="1"/>
            <a:r>
              <a:rPr lang="de-AT" sz="1800" dirty="0" smtClean="0">
                <a:solidFill>
                  <a:schemeClr val="bg1">
                    <a:lumMod val="85000"/>
                  </a:schemeClr>
                </a:solidFill>
              </a:rPr>
              <a:t>Mechanics</a:t>
            </a:r>
          </a:p>
          <a:p>
            <a:pPr lvl="1"/>
            <a:r>
              <a:rPr lang="de-AT" sz="1800" dirty="0" smtClean="0">
                <a:solidFill>
                  <a:schemeClr val="bg1">
                    <a:lumMod val="85000"/>
                  </a:schemeClr>
                </a:solidFill>
              </a:rPr>
              <a:t>Front-end electronics</a:t>
            </a:r>
          </a:p>
          <a:p>
            <a:r>
              <a:rPr lang="de-AT" sz="2000" dirty="0" smtClean="0">
                <a:solidFill>
                  <a:schemeClr val="bg1">
                    <a:lumMod val="85000"/>
                  </a:schemeClr>
                </a:solidFill>
              </a:rPr>
              <a:t>Expected performance</a:t>
            </a:r>
          </a:p>
          <a:p>
            <a:pPr lvl="1"/>
            <a:r>
              <a:rPr lang="de-AT" sz="1800" dirty="0" smtClean="0">
                <a:solidFill>
                  <a:schemeClr val="bg1">
                    <a:lumMod val="85000"/>
                  </a:schemeClr>
                </a:solidFill>
              </a:rPr>
              <a:t>Precision timing</a:t>
            </a:r>
          </a:p>
          <a:p>
            <a:pPr lvl="1"/>
            <a:r>
              <a:rPr lang="de-AT" sz="1800" dirty="0" smtClean="0">
                <a:solidFill>
                  <a:schemeClr val="bg1">
                    <a:lumMod val="85000"/>
                  </a:schemeClr>
                </a:solidFill>
              </a:rPr>
              <a:t>Beam tests</a:t>
            </a:r>
          </a:p>
          <a:p>
            <a:r>
              <a:rPr lang="de-AT" sz="2000" dirty="0" smtClean="0">
                <a:solidFill>
                  <a:schemeClr val="bg1">
                    <a:lumMod val="85000"/>
                  </a:schemeClr>
                </a:solidFill>
              </a:rPr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F1537-94BA-4375-BB3C-5399EE7E130B}" type="slidenum">
              <a:rPr lang="de-AT" smtClean="0"/>
              <a:t>5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Manfred Valentan</a:t>
            </a:r>
            <a:endParaRPr lang="de-AT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 smtClean="0"/>
              <a:t>29 May 2018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1979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Challenges: Pileup and radiation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F1537-94BA-4375-BB3C-5399EE7E130B}" type="slidenum">
              <a:rPr lang="de-AT" smtClean="0"/>
              <a:t>6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Manfred Valentan</a:t>
            </a:r>
            <a:endParaRPr lang="de-AT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 smtClean="0"/>
              <a:t>29 May 2018</a:t>
            </a:r>
            <a:endParaRPr lang="de-AT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55" y="3453932"/>
            <a:ext cx="4426915" cy="2533202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81655" y="1091552"/>
            <a:ext cx="4254639" cy="2493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2872" indent="-19287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88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1pPr>
            <a:lvl2pPr marL="417889" indent="-160727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63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2pPr>
            <a:lvl3pPr marL="642906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238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3pPr>
            <a:lvl4pPr marL="900068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125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4pPr>
            <a:lvl5pPr marL="1157230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5pPr>
            <a:lvl6pPr marL="1414393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54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17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880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0" smtClean="0"/>
              <a:t>Pileup</a:t>
            </a:r>
          </a:p>
          <a:p>
            <a:pPr lvl="1"/>
            <a:r>
              <a:rPr lang="de-AT" dirty="0" smtClean="0"/>
              <a:t>Present</a:t>
            </a:r>
            <a:r>
              <a:rPr lang="de-AT" dirty="0"/>
              <a:t>: up to 40 interactions per beam crossing</a:t>
            </a:r>
          </a:p>
          <a:p>
            <a:pPr lvl="1"/>
            <a:r>
              <a:rPr lang="de-AT" dirty="0"/>
              <a:t>Future: 140 – 200 interactions</a:t>
            </a:r>
            <a:r>
              <a:rPr lang="de-AT" dirty="0" smtClean="0"/>
              <a:t>!</a:t>
            </a:r>
          </a:p>
          <a:p>
            <a:pPr lvl="1"/>
            <a:r>
              <a:rPr lang="de-AT" dirty="0"/>
              <a:t>Vertices spread across a nanosecond</a:t>
            </a:r>
          </a:p>
          <a:p>
            <a:pPr lvl="1"/>
            <a:r>
              <a:rPr lang="de-AT" dirty="0"/>
              <a:t>Resolve by using </a:t>
            </a:r>
            <a:r>
              <a:rPr lang="de-AT" dirty="0" err="1"/>
              <a:t>precise</a:t>
            </a:r>
            <a:r>
              <a:rPr lang="de-AT" dirty="0"/>
              <a:t> </a:t>
            </a:r>
            <a:r>
              <a:rPr lang="de-AT" dirty="0" err="1" smtClean="0"/>
              <a:t>timing</a:t>
            </a:r>
            <a:r>
              <a:rPr lang="de-AT" dirty="0" smtClean="0"/>
              <a:t> </a:t>
            </a:r>
            <a:r>
              <a:rPr lang="de-AT" dirty="0" err="1" smtClean="0"/>
              <a:t>and</a:t>
            </a:r>
            <a:r>
              <a:rPr lang="de-AT" dirty="0" smtClean="0"/>
              <a:t> </a:t>
            </a:r>
            <a:r>
              <a:rPr lang="de-AT" dirty="0" err="1" smtClean="0"/>
              <a:t>transverse</a:t>
            </a:r>
            <a:r>
              <a:rPr lang="de-AT" dirty="0" smtClean="0"/>
              <a:t> </a:t>
            </a:r>
            <a:r>
              <a:rPr lang="de-AT" dirty="0" err="1" smtClean="0"/>
              <a:t>granularity</a:t>
            </a:r>
            <a:endParaRPr lang="de-AT" dirty="0"/>
          </a:p>
          <a:p>
            <a:pPr lvl="1"/>
            <a:r>
              <a:rPr lang="de-AT" dirty="0"/>
              <a:t>Target </a:t>
            </a:r>
            <a:r>
              <a:rPr lang="de-AT" dirty="0" smtClean="0"/>
              <a:t>time </a:t>
            </a:r>
            <a:r>
              <a:rPr lang="de-AT" dirty="0" err="1" smtClean="0"/>
              <a:t>resolution</a:t>
            </a:r>
            <a:r>
              <a:rPr lang="de-AT" dirty="0" smtClean="0"/>
              <a:t> </a:t>
            </a:r>
            <a:r>
              <a:rPr lang="de-AT" dirty="0"/>
              <a:t>of 10 – 30 ps</a:t>
            </a:r>
          </a:p>
          <a:p>
            <a:endParaRPr lang="de-AT" dirty="0"/>
          </a:p>
        </p:txBody>
      </p:sp>
      <p:sp>
        <p:nvSpPr>
          <p:cNvPr id="16" name="Chevron 15"/>
          <p:cNvSpPr/>
          <p:nvPr/>
        </p:nvSpPr>
        <p:spPr>
          <a:xfrm>
            <a:off x="611588" y="5971491"/>
            <a:ext cx="4102953" cy="329639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1A0"/>
                </a:solidFill>
              </a:rPr>
              <a:t>Vertex z position in </a:t>
            </a:r>
            <a:r>
              <a:rPr lang="en-US" dirty="0" smtClean="0">
                <a:solidFill>
                  <a:srgbClr val="0061A0"/>
                </a:solidFill>
              </a:rPr>
              <a:t>cm</a:t>
            </a:r>
            <a:endParaRPr lang="en-US" dirty="0">
              <a:solidFill>
                <a:srgbClr val="0061A0"/>
              </a:solidFill>
            </a:endParaRPr>
          </a:p>
        </p:txBody>
      </p:sp>
      <p:sp>
        <p:nvSpPr>
          <p:cNvPr id="18" name="Chevron 17"/>
          <p:cNvSpPr/>
          <p:nvPr/>
        </p:nvSpPr>
        <p:spPr>
          <a:xfrm rot="16200000">
            <a:off x="-733890" y="4492432"/>
            <a:ext cx="2363379" cy="28637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1A0"/>
                </a:solidFill>
              </a:rPr>
              <a:t>Time in </a:t>
            </a:r>
            <a:r>
              <a:rPr lang="en-US" dirty="0" smtClean="0">
                <a:solidFill>
                  <a:srgbClr val="0061A0"/>
                </a:solidFill>
              </a:rPr>
              <a:t>ns</a:t>
            </a:r>
            <a:endParaRPr lang="en-US" dirty="0">
              <a:solidFill>
                <a:srgbClr val="0061A0"/>
              </a:solidFill>
            </a:endParaRPr>
          </a:p>
        </p:txBody>
      </p:sp>
      <p:pic>
        <p:nvPicPr>
          <p:cNvPr id="17" name="Content Placeholder 6"/>
          <p:cNvPicPr>
            <a:picLocks noGrp="1" noChangeAspect="1"/>
          </p:cNvPicPr>
          <p:nvPr>
            <p:ph idx="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204" y="2960048"/>
            <a:ext cx="3389383" cy="3261367"/>
          </a:xfrm>
        </p:spPr>
      </p:pic>
      <p:sp>
        <p:nvSpPr>
          <p:cNvPr id="19" name="Rechteck 2"/>
          <p:cNvSpPr/>
          <p:nvPr/>
        </p:nvSpPr>
        <p:spPr>
          <a:xfrm>
            <a:off x="5248037" y="3091899"/>
            <a:ext cx="450368" cy="378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hevron 19"/>
          <p:cNvSpPr/>
          <p:nvPr/>
        </p:nvSpPr>
        <p:spPr>
          <a:xfrm>
            <a:off x="5698404" y="6033730"/>
            <a:ext cx="3085183" cy="329639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0061A0"/>
                </a:solidFill>
              </a:rPr>
              <a:t>Pseudorapidity</a:t>
            </a:r>
            <a:endParaRPr lang="en-US" dirty="0">
              <a:solidFill>
                <a:srgbClr val="0061A0"/>
              </a:solidFill>
            </a:endParaRPr>
          </a:p>
        </p:txBody>
      </p:sp>
      <p:sp>
        <p:nvSpPr>
          <p:cNvPr id="24" name="Chevron 23"/>
          <p:cNvSpPr/>
          <p:nvPr/>
        </p:nvSpPr>
        <p:spPr>
          <a:xfrm rot="16200000">
            <a:off x="4031981" y="4296243"/>
            <a:ext cx="2695066" cy="28637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61A0"/>
                </a:solidFill>
              </a:rPr>
              <a:t>Relative signal</a:t>
            </a:r>
            <a:endParaRPr lang="en-US" dirty="0">
              <a:solidFill>
                <a:srgbClr val="0061A0"/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4520630" y="1091551"/>
            <a:ext cx="4623370" cy="1868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2872" indent="-19287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88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1pPr>
            <a:lvl2pPr marL="417889" indent="-160727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63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2pPr>
            <a:lvl3pPr marL="642906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238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3pPr>
            <a:lvl4pPr marL="900068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125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4pPr>
            <a:lvl5pPr marL="1157230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 kern="12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5pPr>
            <a:lvl6pPr marL="1414393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54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17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880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0" smtClean="0"/>
              <a:t>Radiation (</a:t>
            </a:r>
            <a:r>
              <a:rPr lang="de-AT" dirty="0" err="1" smtClean="0"/>
              <a:t>example</a:t>
            </a:r>
            <a:r>
              <a:rPr lang="de-AT" dirty="0" smtClean="0"/>
              <a:t>)</a:t>
            </a:r>
          </a:p>
          <a:p>
            <a:pPr lvl="1"/>
            <a:r>
              <a:rPr lang="de-AT" dirty="0" smtClean="0"/>
              <a:t>Currently lead tungstate (PbWO</a:t>
            </a:r>
            <a:r>
              <a:rPr lang="de-AT" baseline="-25000" dirty="0" smtClean="0"/>
              <a:t>4</a:t>
            </a:r>
            <a:r>
              <a:rPr lang="de-AT" dirty="0" smtClean="0"/>
              <a:t>) crystals</a:t>
            </a:r>
          </a:p>
          <a:p>
            <a:pPr lvl="1"/>
            <a:r>
              <a:rPr lang="de-AT" dirty="0"/>
              <a:t>Deterioration of signal yield by color centers</a:t>
            </a:r>
          </a:p>
          <a:p>
            <a:pPr lvl="1"/>
            <a:r>
              <a:rPr lang="de-AT" dirty="0"/>
              <a:t>Scaling of LASER monitoring </a:t>
            </a:r>
            <a:r>
              <a:rPr lang="de-AT" dirty="0" smtClean="0"/>
              <a:t>limited, error increases constant term of energy resolution</a:t>
            </a:r>
            <a:endParaRPr lang="de-AT" dirty="0"/>
          </a:p>
          <a:p>
            <a:pPr lvl="1"/>
            <a:r>
              <a:rPr lang="de-AT" dirty="0" smtClean="0"/>
              <a:t>Resolve by using radiation-tolerant sensor material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3116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Outline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0190" y="1375204"/>
            <a:ext cx="6919710" cy="4285763"/>
          </a:xfrm>
        </p:spPr>
        <p:txBody>
          <a:bodyPr/>
          <a:lstStyle/>
          <a:p>
            <a:r>
              <a:rPr lang="de-AT" sz="2000" dirty="0" smtClean="0">
                <a:solidFill>
                  <a:schemeClr val="bg1">
                    <a:lumMod val="85000"/>
                  </a:schemeClr>
                </a:solidFill>
              </a:rPr>
              <a:t>Why can‘t we reuse the existing technology?</a:t>
            </a:r>
          </a:p>
          <a:p>
            <a:pPr lvl="1"/>
            <a:r>
              <a:rPr lang="de-AT" sz="1800" dirty="0" smtClean="0">
                <a:solidFill>
                  <a:schemeClr val="bg1">
                    <a:lumMod val="85000"/>
                  </a:schemeClr>
                </a:solidFill>
              </a:rPr>
              <a:t>Challenge 1: Pileup</a:t>
            </a:r>
          </a:p>
          <a:p>
            <a:pPr lvl="1"/>
            <a:r>
              <a:rPr lang="de-AT" sz="1800" dirty="0" smtClean="0">
                <a:solidFill>
                  <a:schemeClr val="bg1">
                    <a:lumMod val="85000"/>
                  </a:schemeClr>
                </a:solidFill>
              </a:rPr>
              <a:t>Challenge 2: Radiation</a:t>
            </a:r>
          </a:p>
          <a:p>
            <a:r>
              <a:rPr lang="de-AT" sz="2000" dirty="0" smtClean="0"/>
              <a:t>Concept of the new endcap calorimeter</a:t>
            </a:r>
          </a:p>
          <a:p>
            <a:pPr lvl="1"/>
            <a:r>
              <a:rPr lang="de-AT" sz="1800" dirty="0" smtClean="0">
                <a:solidFill>
                  <a:schemeClr val="bg1">
                    <a:lumMod val="85000"/>
                  </a:schemeClr>
                </a:solidFill>
              </a:rPr>
              <a:t>Silicon sensors</a:t>
            </a:r>
            <a:r>
              <a:rPr lang="de-AT" sz="1800" dirty="0">
                <a:solidFill>
                  <a:schemeClr val="bg1">
                    <a:lumMod val="85000"/>
                  </a:schemeClr>
                </a:solidFill>
              </a:rPr>
              <a:t> + </a:t>
            </a:r>
            <a:r>
              <a:rPr lang="de-AT" sz="1800" dirty="0" smtClean="0">
                <a:solidFill>
                  <a:schemeClr val="bg1">
                    <a:lumMod val="85000"/>
                  </a:schemeClr>
                </a:solidFill>
              </a:rPr>
              <a:t>scintillator/SiPM</a:t>
            </a:r>
          </a:p>
          <a:p>
            <a:pPr lvl="1"/>
            <a:r>
              <a:rPr lang="de-AT" sz="1800" dirty="0" smtClean="0">
                <a:solidFill>
                  <a:schemeClr val="bg1">
                    <a:lumMod val="85000"/>
                  </a:schemeClr>
                </a:solidFill>
              </a:rPr>
              <a:t>Mechanics</a:t>
            </a:r>
          </a:p>
          <a:p>
            <a:pPr lvl="1"/>
            <a:r>
              <a:rPr lang="de-AT" sz="1800" dirty="0" smtClean="0">
                <a:solidFill>
                  <a:schemeClr val="bg1">
                    <a:lumMod val="85000"/>
                  </a:schemeClr>
                </a:solidFill>
              </a:rPr>
              <a:t>Front-end electronics</a:t>
            </a:r>
          </a:p>
          <a:p>
            <a:r>
              <a:rPr lang="de-AT" sz="2000" dirty="0" smtClean="0">
                <a:solidFill>
                  <a:schemeClr val="bg1">
                    <a:lumMod val="85000"/>
                  </a:schemeClr>
                </a:solidFill>
              </a:rPr>
              <a:t>Expected performance</a:t>
            </a:r>
          </a:p>
          <a:p>
            <a:pPr lvl="1"/>
            <a:r>
              <a:rPr lang="de-AT" sz="1800" dirty="0" smtClean="0">
                <a:solidFill>
                  <a:schemeClr val="bg1">
                    <a:lumMod val="85000"/>
                  </a:schemeClr>
                </a:solidFill>
              </a:rPr>
              <a:t>Precision timing</a:t>
            </a:r>
          </a:p>
          <a:p>
            <a:pPr lvl="1"/>
            <a:r>
              <a:rPr lang="de-AT" sz="1800" dirty="0" smtClean="0">
                <a:solidFill>
                  <a:schemeClr val="bg1">
                    <a:lumMod val="85000"/>
                  </a:schemeClr>
                </a:solidFill>
              </a:rPr>
              <a:t>Beam tests</a:t>
            </a:r>
          </a:p>
          <a:p>
            <a:r>
              <a:rPr lang="de-AT" sz="2000" dirty="0" smtClean="0">
                <a:solidFill>
                  <a:schemeClr val="bg1">
                    <a:lumMod val="85000"/>
                  </a:schemeClr>
                </a:solidFill>
              </a:rPr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F1537-94BA-4375-BB3C-5399EE7E130B}" type="slidenum">
              <a:rPr lang="de-AT" smtClean="0"/>
              <a:t>7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Manfred Valentan</a:t>
            </a:r>
            <a:endParaRPr lang="de-AT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 smtClean="0"/>
              <a:t>29 May 2018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5516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3607" y="4122917"/>
            <a:ext cx="2789935" cy="24650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5174" y="3958273"/>
            <a:ext cx="2658826" cy="2629649"/>
          </a:xfrm>
          <a:prstGeom prst="rect">
            <a:avLst/>
          </a:prstGeom>
        </p:spPr>
      </p:pic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61F2EDB-3B32-EE42-AE77-016640517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18" y="980729"/>
            <a:ext cx="7186971" cy="3301542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3200" dirty="0" smtClean="0"/>
              <a:t>Sampling calorimeter </a:t>
            </a:r>
          </a:p>
          <a:p>
            <a:pPr>
              <a:lnSpc>
                <a:spcPct val="120000"/>
              </a:lnSpc>
            </a:pPr>
            <a:r>
              <a:rPr lang="en-US" sz="3200" dirty="0" smtClean="0"/>
              <a:t>Unprecedented </a:t>
            </a:r>
            <a:r>
              <a:rPr lang="en-US" sz="3200" dirty="0"/>
              <a:t>transverse </a:t>
            </a:r>
            <a:r>
              <a:rPr lang="en-US" sz="3200" dirty="0" smtClean="0"/>
              <a:t>and </a:t>
            </a:r>
            <a:r>
              <a:rPr lang="en-US" sz="3200" dirty="0"/>
              <a:t>longitudinal </a:t>
            </a:r>
            <a:r>
              <a:rPr lang="en-US" sz="3200" dirty="0" smtClean="0"/>
              <a:t>readout segmentation</a:t>
            </a:r>
            <a:endParaRPr lang="en-US" b="1" dirty="0"/>
          </a:p>
          <a:p>
            <a:pPr lvl="1">
              <a:lnSpc>
                <a:spcPct val="120000"/>
              </a:lnSpc>
            </a:pPr>
            <a:r>
              <a:rPr lang="en-US" sz="2900" dirty="0"/>
              <a:t>Silicon in high radiation areas</a:t>
            </a:r>
          </a:p>
          <a:p>
            <a:pPr lvl="1">
              <a:lnSpc>
                <a:spcPct val="120000"/>
              </a:lnSpc>
            </a:pPr>
            <a:r>
              <a:rPr lang="en-US" sz="2900" dirty="0"/>
              <a:t>Scintillating tiles in the low-radiation </a:t>
            </a:r>
            <a:r>
              <a:rPr lang="en-US" sz="2900" dirty="0" smtClean="0"/>
              <a:t>region</a:t>
            </a:r>
          </a:p>
          <a:p>
            <a:pPr>
              <a:lnSpc>
                <a:spcPct val="120000"/>
              </a:lnSpc>
            </a:pPr>
            <a:r>
              <a:rPr lang="en-US" sz="3300" dirty="0"/>
              <a:t>Covering </a:t>
            </a:r>
            <a:r>
              <a:rPr lang="el-GR" sz="3300" dirty="0"/>
              <a:t>1.5 &lt; η &lt; </a:t>
            </a:r>
            <a:r>
              <a:rPr lang="el-GR" sz="3300" dirty="0" smtClean="0"/>
              <a:t>3.0</a:t>
            </a:r>
            <a:r>
              <a:rPr lang="de-AT" sz="3300" dirty="0" smtClean="0"/>
              <a:t>, operated at -30 °C</a:t>
            </a:r>
          </a:p>
          <a:p>
            <a:pPr>
              <a:lnSpc>
                <a:spcPct val="120000"/>
              </a:lnSpc>
            </a:pPr>
            <a:r>
              <a:rPr lang="de-AT" sz="3300" dirty="0" smtClean="0"/>
              <a:t>Nomenclature</a:t>
            </a:r>
          </a:p>
          <a:p>
            <a:pPr lvl="1">
              <a:lnSpc>
                <a:spcPct val="120000"/>
              </a:lnSpc>
            </a:pPr>
            <a:r>
              <a:rPr lang="de-AT" sz="2900" dirty="0" err="1" smtClean="0"/>
              <a:t>HGCal</a:t>
            </a:r>
            <a:r>
              <a:rPr lang="de-AT" sz="2900" dirty="0" smtClean="0"/>
              <a:t> = High </a:t>
            </a:r>
            <a:r>
              <a:rPr lang="de-AT" sz="2900" dirty="0" err="1" smtClean="0"/>
              <a:t>Granularity</a:t>
            </a:r>
            <a:r>
              <a:rPr lang="de-AT" sz="2900" dirty="0" smtClean="0"/>
              <a:t> </a:t>
            </a:r>
            <a:r>
              <a:rPr lang="de-AT" sz="2900" dirty="0" err="1" smtClean="0"/>
              <a:t>Calorimeter</a:t>
            </a:r>
            <a:endParaRPr lang="de-AT" sz="2900" dirty="0" smtClean="0"/>
          </a:p>
          <a:p>
            <a:pPr lvl="1">
              <a:lnSpc>
                <a:spcPct val="120000"/>
              </a:lnSpc>
            </a:pPr>
            <a:r>
              <a:rPr lang="de-AT" sz="2900" dirty="0" smtClean="0"/>
              <a:t>CE = Calorimeter Endcap (official CMS name) = </a:t>
            </a:r>
            <a:r>
              <a:rPr lang="de-AT" sz="2900" dirty="0" err="1" smtClean="0"/>
              <a:t>HGCal</a:t>
            </a:r>
            <a:endParaRPr lang="de-AT" sz="2900" dirty="0" smtClean="0"/>
          </a:p>
          <a:p>
            <a:pPr lvl="1">
              <a:lnSpc>
                <a:spcPct val="120000"/>
              </a:lnSpc>
            </a:pPr>
            <a:r>
              <a:rPr lang="de-AT" sz="2900" dirty="0" smtClean="0"/>
              <a:t>CE-E </a:t>
            </a:r>
            <a:r>
              <a:rPr lang="de-AT" sz="2900" dirty="0"/>
              <a:t>= Calorimeter </a:t>
            </a:r>
            <a:r>
              <a:rPr lang="de-AT" sz="2900" dirty="0" smtClean="0"/>
              <a:t>Endcap - electromagnetic section</a:t>
            </a:r>
          </a:p>
          <a:p>
            <a:pPr lvl="1">
              <a:lnSpc>
                <a:spcPct val="120000"/>
              </a:lnSpc>
            </a:pPr>
            <a:r>
              <a:rPr lang="de-AT" sz="2900" dirty="0"/>
              <a:t>CE-H = Calorimeter </a:t>
            </a:r>
            <a:r>
              <a:rPr lang="de-AT" sz="2900" dirty="0" err="1" smtClean="0"/>
              <a:t>Endcap</a:t>
            </a:r>
            <a:r>
              <a:rPr lang="de-AT" sz="2900" dirty="0" smtClean="0"/>
              <a:t> - hadronic section</a:t>
            </a:r>
          </a:p>
          <a:p>
            <a:pPr>
              <a:lnSpc>
                <a:spcPct val="120000"/>
              </a:lnSpc>
            </a:pPr>
            <a:endParaRPr lang="en-US" sz="3125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C96E3F0-3FF8-CD4E-84BD-13BC6ACFB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Manfred Valentan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DF47ED9-65FC-4241-9C2A-9B46EEDA665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29 May 2018</a:t>
            </a:r>
            <a:endParaRPr lang="de-AT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6C22E0C-AF38-3A40-8FD1-DD1D054AB6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08" b="71326"/>
          <a:stretch/>
        </p:blipFill>
        <p:spPr>
          <a:xfrm>
            <a:off x="123716" y="4216889"/>
            <a:ext cx="3580722" cy="2039066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B58A5A-E963-374B-933E-1533796824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C12CB-A520-4F4E-BEA4-45EB8084916E}" type="slidenum">
              <a:rPr lang="de-AT" smtClean="0"/>
              <a:pPr>
                <a:defRPr/>
              </a:pPr>
              <a:t>8</a:t>
            </a:fld>
            <a:endParaRPr lang="de-AT"/>
          </a:p>
        </p:txBody>
      </p:sp>
      <p:pic>
        <p:nvPicPr>
          <p:cNvPr id="21" name="Picture 6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287" y="809197"/>
            <a:ext cx="2934050" cy="3158804"/>
          </a:xfrm>
          <a:prstGeom prst="rect">
            <a:avLst/>
          </a:prstGeom>
        </p:spPr>
      </p:pic>
      <p:sp>
        <p:nvSpPr>
          <p:cNvPr id="25" name="Titel 1"/>
          <p:cNvSpPr txBox="1">
            <a:spLocks/>
          </p:cNvSpPr>
          <p:nvPr/>
        </p:nvSpPr>
        <p:spPr>
          <a:xfrm>
            <a:off x="1339652" y="202723"/>
            <a:ext cx="8229600" cy="576262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61A0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61A0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61A0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61A0"/>
                </a:solidFill>
                <a:latin typeface="Arial" panose="020B0604020202020204" pitchFamily="34" charset="0"/>
              </a:defRPr>
            </a:lvl5pPr>
            <a:lvl6pPr marL="257162" algn="ctr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61A0"/>
                </a:solidFill>
                <a:latin typeface="Arial" panose="020B0604020202020204" pitchFamily="34" charset="0"/>
              </a:defRPr>
            </a:lvl6pPr>
            <a:lvl7pPr marL="514325" algn="ctr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61A0"/>
                </a:solidFill>
                <a:latin typeface="Arial" panose="020B0604020202020204" pitchFamily="34" charset="0"/>
              </a:defRPr>
            </a:lvl7pPr>
            <a:lvl8pPr marL="771487" algn="ctr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61A0"/>
                </a:solidFill>
                <a:latin typeface="Arial" panose="020B0604020202020204" pitchFamily="34" charset="0"/>
              </a:defRPr>
            </a:lvl8pPr>
            <a:lvl9pPr marL="1028649" algn="ctr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61A0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 smtClean="0"/>
              <a:t>Endcap calorimeter cheat sheet</a:t>
            </a:r>
            <a:endParaRPr lang="en-US" dirty="0"/>
          </a:p>
        </p:txBody>
      </p:sp>
      <p:sp>
        <p:nvSpPr>
          <p:cNvPr id="5" name="Chevron 4"/>
          <p:cNvSpPr/>
          <p:nvPr/>
        </p:nvSpPr>
        <p:spPr>
          <a:xfrm rot="18628937">
            <a:off x="4935327" y="4088611"/>
            <a:ext cx="1736332" cy="24658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600" dirty="0" smtClean="0">
                <a:solidFill>
                  <a:srgbClr val="0061A0"/>
                </a:solidFill>
              </a:rPr>
              <a:t>All silicon</a:t>
            </a:r>
            <a:endParaRPr lang="de-AT" sz="1600" dirty="0">
              <a:solidFill>
                <a:srgbClr val="0061A0"/>
              </a:solidFill>
            </a:endParaRPr>
          </a:p>
        </p:txBody>
      </p:sp>
      <p:sp>
        <p:nvSpPr>
          <p:cNvPr id="20" name="Chevron 19"/>
          <p:cNvSpPr/>
          <p:nvPr/>
        </p:nvSpPr>
        <p:spPr>
          <a:xfrm rot="17829346">
            <a:off x="6650431" y="3977061"/>
            <a:ext cx="1947833" cy="24658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600" dirty="0" smtClean="0">
                <a:solidFill>
                  <a:srgbClr val="0061A0"/>
                </a:solidFill>
              </a:rPr>
              <a:t>Si + Scintillator</a:t>
            </a:r>
            <a:endParaRPr lang="de-AT" sz="1600" dirty="0">
              <a:solidFill>
                <a:srgbClr val="0061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63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4236FE4-3521-1646-BCFC-559D309EA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Manfred Valentan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68E598C-C2F3-7949-929E-6ECDAA45BD3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29 May 2018</a:t>
            </a:r>
            <a:endParaRPr lang="de-AT"/>
          </a:p>
        </p:txBody>
      </p:sp>
      <p:graphicFrame>
        <p:nvGraphicFramePr>
          <p:cNvPr id="14" name="Tabelle 13">
            <a:extLst>
              <a:ext uri="{FF2B5EF4-FFF2-40B4-BE49-F238E27FC236}">
                <a16:creationId xmlns:a16="http://schemas.microsoft.com/office/drawing/2014/main" id="{BADB0CC8-AFBF-C348-B27D-1122C895E2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741091"/>
              </p:ext>
            </p:extLst>
          </p:nvPr>
        </p:nvGraphicFramePr>
        <p:xfrm>
          <a:off x="251520" y="1340027"/>
          <a:ext cx="5641945" cy="243957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41730">
                  <a:extLst>
                    <a:ext uri="{9D8B030D-6E8A-4147-A177-3AD203B41FA5}">
                      <a16:colId xmlns:a16="http://schemas.microsoft.com/office/drawing/2014/main" val="1632845453"/>
                    </a:ext>
                  </a:extLst>
                </a:gridCol>
                <a:gridCol w="1956117">
                  <a:extLst>
                    <a:ext uri="{9D8B030D-6E8A-4147-A177-3AD203B41FA5}">
                      <a16:colId xmlns:a16="http://schemas.microsoft.com/office/drawing/2014/main" val="2370495045"/>
                    </a:ext>
                  </a:extLst>
                </a:gridCol>
                <a:gridCol w="1121093">
                  <a:extLst>
                    <a:ext uri="{9D8B030D-6E8A-4147-A177-3AD203B41FA5}">
                      <a16:colId xmlns:a16="http://schemas.microsoft.com/office/drawing/2014/main" val="2927254977"/>
                    </a:ext>
                  </a:extLst>
                </a:gridCol>
                <a:gridCol w="126861">
                  <a:extLst>
                    <a:ext uri="{9D8B030D-6E8A-4147-A177-3AD203B41FA5}">
                      <a16:colId xmlns:a16="http://schemas.microsoft.com/office/drawing/2014/main" val="3422723203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539604415"/>
                    </a:ext>
                  </a:extLst>
                </a:gridCol>
              </a:tblGrid>
              <a:tr h="37209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Per endcap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CE-E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CE-H (Si)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CE-H 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(Si + </a:t>
                      </a:r>
                      <a:r>
                        <a:rPr lang="en-US" sz="1600" dirty="0" err="1"/>
                        <a:t>Scint</a:t>
                      </a:r>
                      <a:r>
                        <a:rPr lang="en-US" sz="1600" dirty="0"/>
                        <a:t>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5084021"/>
                  </a:ext>
                </a:extLst>
              </a:tr>
              <a:tr h="372091">
                <a:tc>
                  <a:txBody>
                    <a:bodyPr/>
                    <a:lstStyle/>
                    <a:p>
                      <a:r>
                        <a:rPr lang="en-US" sz="1600" b="1" dirty="0"/>
                        <a:t>Active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Silicon sensors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Scintillators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7461721"/>
                  </a:ext>
                </a:extLst>
              </a:tr>
              <a:tr h="372091">
                <a:tc>
                  <a:txBody>
                    <a:bodyPr/>
                    <a:lstStyle/>
                    <a:p>
                      <a:r>
                        <a:rPr lang="en-US" sz="1600" b="1" dirty="0"/>
                        <a:t>Absorber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Pb</a:t>
                      </a:r>
                      <a:r>
                        <a:rPr lang="en-US" sz="1600" dirty="0" smtClean="0"/>
                        <a:t>,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CuW</a:t>
                      </a:r>
                      <a:r>
                        <a:rPr lang="en-US" sz="1600" baseline="0" dirty="0" smtClean="0"/>
                        <a:t>, Cu</a:t>
                      </a:r>
                      <a:endParaRPr lang="en-US" sz="16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Stainless </a:t>
                      </a:r>
                      <a:r>
                        <a:rPr lang="en-US" sz="1600" dirty="0" smtClean="0"/>
                        <a:t>steel, Cu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4902896"/>
                  </a:ext>
                </a:extLst>
              </a:tr>
              <a:tr h="372091">
                <a:tc>
                  <a:txBody>
                    <a:bodyPr/>
                    <a:lstStyle/>
                    <a:p>
                      <a:r>
                        <a:rPr lang="en-US" sz="1600" b="1" dirty="0"/>
                        <a:t>Depth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26 X</a:t>
                      </a:r>
                      <a:r>
                        <a:rPr lang="en-US" sz="1600" baseline="-25000" dirty="0" smtClean="0"/>
                        <a:t>0</a:t>
                      </a:r>
                      <a:r>
                        <a:rPr lang="en-US" sz="1600" dirty="0" smtClean="0"/>
                        <a:t>, 1.7 </a:t>
                      </a:r>
                      <a:r>
                        <a:rPr lang="el-GR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λ</a:t>
                      </a:r>
                      <a:r>
                        <a:rPr lang="de-AT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34 cm</a:t>
                      </a:r>
                      <a:endParaRPr lang="el-GR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9 </a:t>
                      </a:r>
                      <a:r>
                        <a:rPr lang="el-GR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λ</a:t>
                      </a:r>
                      <a:endParaRPr lang="el-GR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2422335"/>
                  </a:ext>
                </a:extLst>
              </a:tr>
              <a:tr h="372091">
                <a:tc>
                  <a:txBody>
                    <a:bodyPr/>
                    <a:lstStyle/>
                    <a:p>
                      <a:r>
                        <a:rPr lang="en-US" sz="1600" b="1" dirty="0"/>
                        <a:t>Layers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28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248322"/>
                  </a:ext>
                </a:extLst>
              </a:tr>
              <a:tr h="372091">
                <a:tc>
                  <a:txBody>
                    <a:bodyPr/>
                    <a:lstStyle/>
                    <a:p>
                      <a:r>
                        <a:rPr lang="en-US" sz="1600" b="1" dirty="0"/>
                        <a:t>Weight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23 t</a:t>
                      </a:r>
                      <a:endParaRPr lang="en-US" sz="16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205 t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624797"/>
                  </a:ext>
                </a:extLst>
              </a:tr>
            </a:tbl>
          </a:graphicData>
        </a:graphic>
      </p:graphicFrame>
      <p:graphicFrame>
        <p:nvGraphicFramePr>
          <p:cNvPr id="19" name="Tabelle 18">
            <a:extLst>
              <a:ext uri="{FF2B5EF4-FFF2-40B4-BE49-F238E27FC236}">
                <a16:creationId xmlns:a16="http://schemas.microsoft.com/office/drawing/2014/main" id="{0C13A864-6880-144D-9FBA-B13ACFD0EC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361933"/>
              </p:ext>
            </p:extLst>
          </p:nvPr>
        </p:nvGraphicFramePr>
        <p:xfrm>
          <a:off x="251520" y="4223124"/>
          <a:ext cx="6096000" cy="208972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98136238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15664927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795336412"/>
                    </a:ext>
                  </a:extLst>
                </a:gridCol>
              </a:tblGrid>
              <a:tr h="30440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For both endcaps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Silicon sensors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Scintillators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741454"/>
                  </a:ext>
                </a:extLst>
              </a:tr>
              <a:tr h="304401">
                <a:tc>
                  <a:txBody>
                    <a:bodyPr/>
                    <a:lstStyle/>
                    <a:p>
                      <a:r>
                        <a:rPr lang="en-US" sz="1600" dirty="0"/>
                        <a:t>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600 m</a:t>
                      </a:r>
                      <a:r>
                        <a:rPr lang="en-US" sz="1600" b="1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500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601108"/>
                  </a:ext>
                </a:extLst>
              </a:tr>
              <a:tr h="413329">
                <a:tc>
                  <a:txBody>
                    <a:bodyPr/>
                    <a:lstStyle/>
                    <a:p>
                      <a:r>
                        <a:rPr lang="en-US" sz="1600" dirty="0"/>
                        <a:t># Modules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27,000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6311412"/>
                  </a:ext>
                </a:extLst>
              </a:tr>
              <a:tr h="304401">
                <a:tc>
                  <a:txBody>
                    <a:bodyPr/>
                    <a:lstStyle/>
                    <a:p>
                      <a:r>
                        <a:rPr lang="en-US" sz="1600" dirty="0"/>
                        <a:t>Channels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0.5-1 cm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4-30 cm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9096111"/>
                  </a:ext>
                </a:extLst>
              </a:tr>
              <a:tr h="304401">
                <a:tc>
                  <a:txBody>
                    <a:bodyPr/>
                    <a:lstStyle/>
                    <a:p>
                      <a:r>
                        <a:rPr lang="en-US" sz="1600" dirty="0"/>
                        <a:t># Channels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 Mio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400k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728881"/>
                  </a:ext>
                </a:extLst>
              </a:tr>
              <a:tr h="304401">
                <a:tc>
                  <a:txBody>
                    <a:bodyPr/>
                    <a:lstStyle/>
                    <a:p>
                      <a:r>
                        <a:rPr lang="en-US" sz="1600" dirty="0"/>
                        <a:t>Op. 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</a:t>
                      </a:r>
                      <a:r>
                        <a:rPr lang="en-US" sz="1600" dirty="0" smtClean="0"/>
                        <a:t>30 °</a:t>
                      </a:r>
                      <a:r>
                        <a:rPr lang="en-US" sz="1600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-</a:t>
                      </a:r>
                      <a:r>
                        <a:rPr lang="en-US" sz="1600" dirty="0" smtClean="0"/>
                        <a:t>30 °</a:t>
                      </a:r>
                      <a:r>
                        <a:rPr lang="en-US" sz="1600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4959284"/>
                  </a:ext>
                </a:extLst>
              </a:tr>
            </a:tbl>
          </a:graphicData>
        </a:graphic>
      </p:graphicFrame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CCF9BEB-9E61-974A-B666-5167EB161E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C12CB-A520-4F4E-BEA4-45EB8084916E}" type="slidenum">
              <a:rPr lang="de-AT" smtClean="0"/>
              <a:pPr>
                <a:defRPr/>
              </a:pPr>
              <a:t>9</a:t>
            </a:fld>
            <a:endParaRPr lang="de-AT"/>
          </a:p>
        </p:txBody>
      </p:sp>
      <p:sp>
        <p:nvSpPr>
          <p:cNvPr id="13" name="Titel 1"/>
          <p:cNvSpPr txBox="1">
            <a:spLocks/>
          </p:cNvSpPr>
          <p:nvPr/>
        </p:nvSpPr>
        <p:spPr>
          <a:xfrm>
            <a:off x="1339652" y="202723"/>
            <a:ext cx="8229600" cy="576262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61A0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61A0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61A0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61A0"/>
                </a:solidFill>
                <a:latin typeface="Arial" panose="020B0604020202020204" pitchFamily="34" charset="0"/>
              </a:defRPr>
            </a:lvl5pPr>
            <a:lvl6pPr marL="257162" algn="ctr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61A0"/>
                </a:solidFill>
                <a:latin typeface="Arial" panose="020B0604020202020204" pitchFamily="34" charset="0"/>
              </a:defRPr>
            </a:lvl6pPr>
            <a:lvl7pPr marL="514325" algn="ctr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61A0"/>
                </a:solidFill>
                <a:latin typeface="Arial" panose="020B0604020202020204" pitchFamily="34" charset="0"/>
              </a:defRPr>
            </a:lvl7pPr>
            <a:lvl8pPr marL="771487" algn="ctr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61A0"/>
                </a:solidFill>
                <a:latin typeface="Arial" panose="020B0604020202020204" pitchFamily="34" charset="0"/>
              </a:defRPr>
            </a:lvl8pPr>
            <a:lvl9pPr marL="1028649" algn="ctr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61A0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 smtClean="0"/>
              <a:t>Endcap calorimeter cheat sheet</a:t>
            </a:r>
            <a:endParaRPr lang="en-US" dirty="0"/>
          </a:p>
        </p:txBody>
      </p:sp>
      <p:pic>
        <p:nvPicPr>
          <p:cNvPr id="15" name="Picture 6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287" y="809197"/>
            <a:ext cx="2934050" cy="31588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498790" y="4222318"/>
            <a:ext cx="2348547" cy="2160663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2262851" y="4109013"/>
            <a:ext cx="2118167" cy="8333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60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ephy_new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äsentation6" id="{95145100-5E8A-4DCB-9673-0A5B01133D2E}" vid="{4E9EDBD9-FF42-48A9-91B2-492589946D5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HEPHY_vorlage_4zu3</Template>
  <TotalTime>0</TotalTime>
  <Words>1617</Words>
  <Application>Microsoft Office PowerPoint</Application>
  <PresentationFormat>Bildschirmpräsentation (4:3)</PresentationFormat>
  <Paragraphs>426</Paragraphs>
  <Slides>26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29" baseType="lpstr">
      <vt:lpstr>Arial</vt:lpstr>
      <vt:lpstr>Calibri</vt:lpstr>
      <vt:lpstr>Hephy_new</vt:lpstr>
      <vt:lpstr>The CMS High Granularity Calorimeter for the High Luminosity LHC</vt:lpstr>
      <vt:lpstr>In the near future…</vt:lpstr>
      <vt:lpstr>In the near future…</vt:lpstr>
      <vt:lpstr>Outline</vt:lpstr>
      <vt:lpstr>Outline</vt:lpstr>
      <vt:lpstr>Challenges: Pileup and radiation</vt:lpstr>
      <vt:lpstr>Outline</vt:lpstr>
      <vt:lpstr>PowerPoint-Präsentation</vt:lpstr>
      <vt:lpstr>PowerPoint-Präsentation</vt:lpstr>
      <vt:lpstr>Outline</vt:lpstr>
      <vt:lpstr>Radiation environment</vt:lpstr>
      <vt:lpstr>Why silicon?</vt:lpstr>
      <vt:lpstr>Silicon Sensors</vt:lpstr>
      <vt:lpstr>Scintillating tiles</vt:lpstr>
      <vt:lpstr>Silicon Sensor Modules</vt:lpstr>
      <vt:lpstr>Readout chain</vt:lpstr>
      <vt:lpstr>Outline</vt:lpstr>
      <vt:lpstr>Expected performance</vt:lpstr>
      <vt:lpstr>Precision timing</vt:lpstr>
      <vt:lpstr>Beam tests</vt:lpstr>
      <vt:lpstr>Outline</vt:lpstr>
      <vt:lpstr>Summary</vt:lpstr>
      <vt:lpstr>Backup</vt:lpstr>
      <vt:lpstr>Silicon Sensor Measurements</vt:lpstr>
      <vt:lpstr>Cassettes and disks</vt:lpstr>
      <vt:lpstr>Readout chip</vt:lpstr>
    </vt:vector>
  </TitlesOfParts>
  <Company>Austrian Academy of Sciences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Manfred Valentan</dc:creator>
  <cp:lastModifiedBy>Manfred Valentan</cp:lastModifiedBy>
  <cp:revision>160</cp:revision>
  <dcterms:created xsi:type="dcterms:W3CDTF">2018-05-08T14:10:58Z</dcterms:created>
  <dcterms:modified xsi:type="dcterms:W3CDTF">2018-05-25T20:35:08Z</dcterms:modified>
</cp:coreProperties>
</file>