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4.jpg" ContentType="image/jpg"/>
  <Override PartName="/ppt/media/image19.jpg" ContentType="image/jpg"/>
  <Override PartName="/ppt/notesSlides/notesSlide7.xml" ContentType="application/vnd.openxmlformats-officedocument.presentationml.notesSlide+xml"/>
  <Override PartName="/ppt/media/image21.jpg" ContentType="image/jpg"/>
  <Override PartName="/ppt/notesSlides/notesSlide8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612" r:id="rId3"/>
    <p:sldId id="666" r:id="rId4"/>
    <p:sldId id="667" r:id="rId5"/>
    <p:sldId id="655" r:id="rId6"/>
    <p:sldId id="574" r:id="rId7"/>
    <p:sldId id="620" r:id="rId8"/>
    <p:sldId id="560" r:id="rId9"/>
    <p:sldId id="658" r:id="rId10"/>
    <p:sldId id="662" r:id="rId11"/>
    <p:sldId id="670" r:id="rId12"/>
    <p:sldId id="668" r:id="rId13"/>
    <p:sldId id="622" r:id="rId14"/>
    <p:sldId id="623" r:id="rId15"/>
    <p:sldId id="669" r:id="rId16"/>
    <p:sldId id="671" r:id="rId17"/>
    <p:sldId id="672" r:id="rId18"/>
    <p:sldId id="673" r:id="rId19"/>
    <p:sldId id="674" r:id="rId20"/>
    <p:sldId id="676" r:id="rId21"/>
    <p:sldId id="660" r:id="rId22"/>
    <p:sldId id="675" r:id="rId23"/>
  </p:sldIdLst>
  <p:sldSz cx="9902825" cy="6858000"/>
  <p:notesSz cx="9926638" cy="67976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FFCC"/>
    <a:srgbClr val="E5FFFF"/>
    <a:srgbClr val="CCFFFF"/>
    <a:srgbClr val="FFFF99"/>
    <a:srgbClr val="FFFF66"/>
    <a:srgbClr val="CCECFF"/>
    <a:srgbClr val="FFFFFF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5287" autoAdjust="0"/>
  </p:normalViewPr>
  <p:slideViewPr>
    <p:cSldViewPr>
      <p:cViewPr varScale="1">
        <p:scale>
          <a:sx n="46" d="100"/>
          <a:sy n="46" d="100"/>
        </p:scale>
        <p:origin x="754" y="34"/>
      </p:cViewPr>
      <p:guideLst>
        <p:guide orient="horz" pos="2160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0" d="100"/>
        <a:sy n="60" d="100"/>
      </p:scale>
      <p:origin x="0" y="-2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124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691" y="3227996"/>
            <a:ext cx="7281258" cy="30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1" tIns="45130" rIns="91871" bIns="451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 smtClean="0"/>
              <a:t>Cliquez pour modifier le style de texte du masque</a:t>
            </a:r>
          </a:p>
          <a:p>
            <a:pPr lvl="1"/>
            <a:r>
              <a:rPr lang="en-US" altLang="it-IT" noProof="0" smtClean="0"/>
              <a:t>Second niveau</a:t>
            </a:r>
          </a:p>
          <a:p>
            <a:pPr lvl="2"/>
            <a:r>
              <a:rPr lang="en-US" altLang="it-IT" noProof="0" smtClean="0"/>
              <a:t>Troisième niveau</a:t>
            </a:r>
          </a:p>
          <a:p>
            <a:pPr lvl="3"/>
            <a:r>
              <a:rPr lang="en-US" altLang="it-IT" noProof="0" smtClean="0"/>
              <a:t>Quatrième niveau</a:t>
            </a:r>
          </a:p>
          <a:p>
            <a:pPr lvl="4"/>
            <a:r>
              <a:rPr lang="en-US" altLang="it-IT" noProof="0" smtClean="0"/>
              <a:t>Cinquième niveau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92138"/>
            <a:ext cx="3443288" cy="2384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977432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406427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1025" y="531813"/>
            <a:ext cx="3686175" cy="25527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691" y="3244857"/>
            <a:ext cx="7281258" cy="3032428"/>
          </a:xfrm>
          <a:noFill/>
        </p:spPr>
        <p:txBody>
          <a:bodyPr/>
          <a:lstStyle/>
          <a:p>
            <a:pPr marL="228600" indent="-228600">
              <a:spcBef>
                <a:spcPct val="0"/>
              </a:spcBef>
            </a:pPr>
            <a:endParaRPr lang="en-US" altLang="it-IT" b="1" u="sng" dirty="0" smtClean="0"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891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1025" y="531813"/>
            <a:ext cx="3686175" cy="25527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691" y="3244857"/>
            <a:ext cx="7281258" cy="3032428"/>
          </a:xfrm>
          <a:noFill/>
        </p:spPr>
        <p:txBody>
          <a:bodyPr/>
          <a:lstStyle/>
          <a:p>
            <a:pPr marL="228600" indent="-228600">
              <a:spcBef>
                <a:spcPct val="0"/>
              </a:spcBef>
            </a:pPr>
            <a:endParaRPr lang="en-US" altLang="it-IT" b="1" u="sng" smtClean="0"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80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5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530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7486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025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2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5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6325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632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72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075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2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365125"/>
            <a:ext cx="2135188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3162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631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1038" y="1825625"/>
            <a:ext cx="41941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825625"/>
            <a:ext cx="41941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39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0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77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075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075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51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41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825625"/>
            <a:ext cx="41941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9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8941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8941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3325" y="1681163"/>
            <a:ext cx="421005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3325" y="2505075"/>
            <a:ext cx="421005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12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075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046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84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87425"/>
            <a:ext cx="5013325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690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87425"/>
            <a:ext cx="501332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37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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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pdf/1802.06562.pdf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8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2637609" y="3800015"/>
            <a:ext cx="48498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it-IT" altLang="it-IT" sz="2000" b="1" i="1" dirty="0">
                <a:solidFill>
                  <a:schemeClr val="accent2"/>
                </a:solidFill>
              </a:rPr>
              <a:t>Ioan </a:t>
            </a:r>
            <a:r>
              <a:rPr lang="it-IT" altLang="it-IT" sz="2000" b="1" i="1" dirty="0" err="1" smtClean="0">
                <a:solidFill>
                  <a:schemeClr val="accent2"/>
                </a:solidFill>
              </a:rPr>
              <a:t>Dafinei</a:t>
            </a:r>
            <a:endParaRPr lang="it-IT" altLang="it-IT" sz="2000" b="1" i="1" dirty="0" smtClean="0">
              <a:solidFill>
                <a:schemeClr val="accent2"/>
              </a:solidFill>
            </a:endParaRPr>
          </a:p>
          <a:p>
            <a:pPr algn="ctr"/>
            <a:endParaRPr lang="it-IT" altLang="it-IT" sz="2000" b="1" dirty="0">
              <a:solidFill>
                <a:schemeClr val="accent2"/>
              </a:solidFill>
            </a:endParaRPr>
          </a:p>
          <a:p>
            <a:pPr algn="ctr"/>
            <a:r>
              <a:rPr lang="it-IT" altLang="it-IT" sz="2400" b="1" dirty="0" smtClean="0">
                <a:solidFill>
                  <a:schemeClr val="accent2"/>
                </a:solidFill>
              </a:rPr>
              <a:t>for </a:t>
            </a:r>
            <a:r>
              <a:rPr lang="it-IT" altLang="it-IT" sz="2400" b="1" dirty="0">
                <a:solidFill>
                  <a:schemeClr val="accent2"/>
                </a:solidFill>
              </a:rPr>
              <a:t>the CUPID-0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collaboration</a:t>
            </a:r>
            <a:endParaRPr lang="it-IT" altLang="it-IT" sz="2400" b="1" dirty="0">
              <a:solidFill>
                <a:schemeClr val="accent2"/>
              </a:solidFill>
            </a:endParaRPr>
          </a:p>
        </p:txBody>
      </p:sp>
      <p:sp>
        <p:nvSpPr>
          <p:cNvPr id="3075" name="Text Box 9"/>
          <p:cNvSpPr txBox="1">
            <a:spLocks noChangeArrowheads="1"/>
          </p:cNvSpPr>
          <p:nvPr/>
        </p:nvSpPr>
        <p:spPr bwMode="auto">
          <a:xfrm>
            <a:off x="1006472" y="1895386"/>
            <a:ext cx="81121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9750" indent="-539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1066800" indent="-609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524000" indent="-609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981200" indent="-609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438400" indent="-609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dirty="0">
                <a:solidFill>
                  <a:schemeClr val="accent2"/>
                </a:solidFill>
              </a:rPr>
              <a:t>CUPID-0, challenges and achievements in the struggle of 0-background double-beta decay experiments</a:t>
            </a:r>
            <a:endParaRPr lang="fr-CH" altLang="it-IT" b="1" dirty="0">
              <a:solidFill>
                <a:schemeClr val="accent2"/>
              </a:solidFill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6929438" y="6434138"/>
            <a:ext cx="2968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>
              <a:defRPr/>
            </a:pPr>
            <a:r>
              <a:rPr kumimoji="1" lang="fr-FR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Ioan Dafinei</a:t>
            </a:r>
          </a:p>
          <a:p>
            <a:pPr algn="r">
              <a:defRPr/>
            </a:pPr>
            <a:r>
              <a:rPr kumimoji="1" lang="fr-FR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INFN </a:t>
            </a:r>
            <a:r>
              <a:rPr kumimoji="1" lang="fr-FR" altLang="it-IT" sz="1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Sezione</a:t>
            </a:r>
            <a:r>
              <a:rPr kumimoji="1" lang="fr-FR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di Roma, ITALY</a:t>
            </a:r>
            <a:endParaRPr kumimoji="1" lang="fr-FR" altLang="it-IT" sz="1200" b="1" i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-1588" y="6434138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>
              <a:defRPr/>
            </a:pPr>
            <a:r>
              <a:rPr kumimoji="1" lang="en-US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14</a:t>
            </a:r>
            <a:r>
              <a:rPr kumimoji="1" lang="en-US" altLang="it-IT" sz="12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th</a:t>
            </a:r>
            <a:r>
              <a:rPr kumimoji="1" lang="en-US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Pisa </a:t>
            </a:r>
            <a:r>
              <a:rPr kumimoji="1" lang="en-US" altLang="it-IT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Meeting on Advanced Detectors</a:t>
            </a:r>
          </a:p>
          <a:p>
            <a:pPr algn="l">
              <a:defRPr/>
            </a:pPr>
            <a:r>
              <a:rPr kumimoji="1" lang="en-US" altLang="it-IT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La </a:t>
            </a:r>
            <a:r>
              <a:rPr kumimoji="1" lang="en-US" altLang="it-IT" sz="12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Biodola</a:t>
            </a:r>
            <a:r>
              <a:rPr kumimoji="1" lang="en-US" altLang="it-IT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Isola </a:t>
            </a:r>
            <a:r>
              <a:rPr kumimoji="1" lang="en-US" altLang="it-IT" sz="12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d'Elba</a:t>
            </a:r>
            <a:r>
              <a:rPr kumimoji="1" lang="en-US" altLang="it-IT" sz="12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,  May </a:t>
            </a:r>
            <a:r>
              <a:rPr kumimoji="1" lang="en-US" altLang="it-IT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27 - Jun 2, 2018</a:t>
            </a:r>
            <a:endParaRPr kumimoji="1" lang="fr-FR" altLang="it-IT" sz="1200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52199"/>
            <a:ext cx="1464129" cy="772530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6245941" y="-49130"/>
            <a:ext cx="3719041" cy="943928"/>
            <a:chOff x="3567356" y="250372"/>
            <a:chExt cx="3719041" cy="94392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741" y="304800"/>
              <a:ext cx="3570271" cy="825625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5000397" y="250372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66"/>
                  </a:solidFill>
                  <a:latin typeface="Brush Script MT" panose="03060802040406070304" pitchFamily="66" charset="0"/>
                </a:rPr>
                <a:t>14</a:t>
              </a:r>
              <a:r>
                <a:rPr lang="en-US" sz="1200" baseline="30000" dirty="0" smtClean="0">
                  <a:solidFill>
                    <a:srgbClr val="FFFF66"/>
                  </a:solidFill>
                  <a:latin typeface="Brush Script MT" panose="03060802040406070304" pitchFamily="66" charset="0"/>
                </a:rPr>
                <a:t>th</a:t>
              </a:r>
              <a:r>
                <a:rPr lang="en-US" sz="1200" dirty="0" smtClean="0">
                  <a:solidFill>
                    <a:srgbClr val="FFFF66"/>
                  </a:solidFill>
                  <a:latin typeface="Brush Script MT" panose="03060802040406070304" pitchFamily="66" charset="0"/>
                </a:rPr>
                <a:t> Pisa </a:t>
              </a:r>
              <a:r>
                <a:rPr lang="en-US" sz="1200" dirty="0">
                  <a:solidFill>
                    <a:srgbClr val="FFFF66"/>
                  </a:solidFill>
                  <a:latin typeface="Brush Script MT" panose="03060802040406070304" pitchFamily="66" charset="0"/>
                </a:rPr>
                <a:t>Meeting on Advanced Detectors</a:t>
              </a:r>
              <a:endParaRPr lang="it-IT" sz="1200" dirty="0">
                <a:solidFill>
                  <a:srgbClr val="FFFF66"/>
                </a:solidFill>
                <a:latin typeface="Brush Script MT" panose="03060802040406070304" pitchFamily="66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567356" y="917301"/>
              <a:ext cx="19290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La Biodola, Isola d'Elba (</a:t>
              </a:r>
              <a:r>
                <a:rPr lang="it-IT" sz="1200" dirty="0" err="1">
                  <a:solidFill>
                    <a:srgbClr val="FF0000"/>
                  </a:solidFill>
                  <a:latin typeface="Brush Script MT" panose="03060802040406070304" pitchFamily="66" charset="0"/>
                </a:rPr>
                <a:t>Italy</a:t>
              </a:r>
              <a:r>
                <a:rPr lang="it-IT" sz="1200" dirty="0">
                  <a:solidFill>
                    <a:srgbClr val="FF0000"/>
                  </a:solidFill>
                  <a:latin typeface="Brush Script MT" panose="03060802040406070304" pitchFamily="66" charset="0"/>
                </a:rPr>
                <a:t>)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978541" y="952890"/>
              <a:ext cx="13078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FFFF66"/>
                  </a:solidFill>
                </a:rPr>
                <a:t>May 27 - Jun </a:t>
              </a:r>
              <a:r>
                <a:rPr lang="en-US" sz="800" dirty="0" smtClean="0">
                  <a:solidFill>
                    <a:srgbClr val="FFFF66"/>
                  </a:solidFill>
                </a:rPr>
                <a:t>02</a:t>
              </a:r>
              <a:r>
                <a:rPr lang="en-US" sz="800" dirty="0">
                  <a:solidFill>
                    <a:srgbClr val="FFFF66"/>
                  </a:solidFill>
                </a:rPr>
                <a:t>, 2018</a:t>
              </a:r>
              <a:endParaRPr lang="it-IT" sz="800" dirty="0">
                <a:solidFill>
                  <a:srgbClr val="FFFF66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" y="1365659"/>
            <a:ext cx="4396874" cy="524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64193" y="5856443"/>
            <a:ext cx="4572000" cy="646331"/>
          </a:xfrm>
          <a:prstGeom prst="rect">
            <a:avLst/>
          </a:prstGeom>
          <a:solidFill>
            <a:srgbClr val="CCFFFF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</a:t>
            </a:r>
            <a:r>
              <a:rPr lang="en-US" sz="1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Crystal Growth 475 (2017) </a:t>
            </a:r>
            <a:r>
              <a:rPr lang="en-US" sz="12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158–170</a:t>
            </a:r>
          </a:p>
          <a:p>
            <a:r>
              <a:rPr lang="en-US" sz="12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of </a:t>
            </a:r>
            <a:r>
              <a:rPr lang="en-US" sz="1200" i="1" baseline="30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en-US" sz="12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enriched Zinc Selenide (</a:t>
            </a:r>
            <a:r>
              <a:rPr lang="en-US" sz="12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ZnSe</a:t>
            </a:r>
            <a:r>
              <a:rPr lang="en-US" sz="12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crystals for the study of </a:t>
            </a:r>
            <a:r>
              <a:rPr lang="en-US" sz="12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neutrinoless</a:t>
            </a:r>
            <a:r>
              <a:rPr lang="en-US" sz="12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double beta decay …</a:t>
            </a:r>
            <a:endParaRPr lang="it-IT" sz="12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864659" y="27432"/>
            <a:ext cx="627201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Zn</a:t>
            </a:r>
            <a:r>
              <a:rPr lang="en-US" altLang="it-IT" b="1" u="sng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82</a:t>
            </a:r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Se crystals production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7011" y="914400"/>
            <a:ext cx="29718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u="sng" dirty="0" err="1">
                <a:solidFill>
                  <a:schemeClr val="accent2"/>
                </a:solidFill>
              </a:rPr>
              <a:t>crystals</a:t>
            </a:r>
            <a:r>
              <a:rPr lang="it-IT" sz="1800" b="1" u="sng" dirty="0">
                <a:solidFill>
                  <a:schemeClr val="accent2"/>
                </a:solidFill>
              </a:rPr>
              <a:t> </a:t>
            </a:r>
            <a:r>
              <a:rPr lang="it-IT" sz="1800" b="1" u="sng" dirty="0" smtClean="0">
                <a:solidFill>
                  <a:schemeClr val="accent2"/>
                </a:solidFill>
              </a:rPr>
              <a:t>production </a:t>
            </a:r>
            <a:r>
              <a:rPr lang="it-IT" sz="1800" b="1" u="sng" dirty="0" err="1" smtClean="0">
                <a:solidFill>
                  <a:schemeClr val="accent2"/>
                </a:solidFill>
              </a:rPr>
              <a:t>cycle</a:t>
            </a:r>
            <a:endParaRPr lang="it-IT" sz="1800" b="1" u="sng" dirty="0">
              <a:solidFill>
                <a:schemeClr val="accent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08612" y="1371600"/>
            <a:ext cx="4495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enrichment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from 8.82% to 96.30% (made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URENCO,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Almelo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Holland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it-IT" sz="1800" b="1" u="sng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ade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ISMA Kharkiv 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Ukraine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with strong INFN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processing (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cutting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polishing</a:t>
            </a:r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made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LNGS, INFN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production </a:t>
            </a:r>
            <a:r>
              <a:rPr lang="it-IT" sz="18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yields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98.35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99.55%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S-1, 99.40%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VTT and 99.40%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HTT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*: 95%</a:t>
            </a:r>
          </a:p>
          <a:p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cutting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*: 96,72%</a:t>
            </a:r>
          </a:p>
          <a:p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haping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polishing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*: 99%</a:t>
            </a:r>
          </a:p>
          <a:p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ncluding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recovered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recycling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 rot="20532947">
            <a:off x="3159914" y="874067"/>
            <a:ext cx="1389621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it-IT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it-IT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1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candidate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76200"/>
            <a:ext cx="4392488" cy="350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52" y="2438400"/>
            <a:ext cx="768057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" name="CasellaDiTesto 88"/>
          <p:cNvSpPr txBox="1"/>
          <p:nvPr/>
        </p:nvSpPr>
        <p:spPr>
          <a:xfrm>
            <a:off x="5779565" y="1219200"/>
            <a:ext cx="269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4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rystal</a:t>
            </a:r>
            <a:r>
              <a:rPr lang="it-IT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processing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it-IT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LNGS-INFN</a:t>
            </a:r>
            <a:endParaRPr lang="it-IT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93109" y="-32657"/>
            <a:ext cx="627201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Zn</a:t>
            </a:r>
            <a:r>
              <a:rPr lang="en-US" altLang="it-IT" b="1" u="sng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82</a:t>
            </a:r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Se crystals production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864659" y="27432"/>
            <a:ext cx="627201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Zn</a:t>
            </a:r>
            <a:r>
              <a:rPr lang="en-US" altLang="it-IT" b="1" u="sng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82</a:t>
            </a:r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Se crystals production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-94807" y="3276600"/>
            <a:ext cx="4842366" cy="2971800"/>
            <a:chOff x="-94807" y="3011820"/>
            <a:chExt cx="4842366" cy="2971800"/>
          </a:xfrm>
        </p:grpSpPr>
        <p:sp>
          <p:nvSpPr>
            <p:cNvPr id="13" name="object 9"/>
            <p:cNvSpPr/>
            <p:nvPr/>
          </p:nvSpPr>
          <p:spPr>
            <a:xfrm>
              <a:off x="73959" y="3011820"/>
              <a:ext cx="4673600" cy="2971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-94807" y="5583510"/>
              <a:ext cx="1845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ready to use</a:t>
              </a:r>
              <a:endParaRPr 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1129898" y="974816"/>
            <a:ext cx="2561722" cy="2191764"/>
            <a:chOff x="3688670" y="711786"/>
            <a:chExt cx="2561722" cy="2191764"/>
          </a:xfrm>
        </p:grpSpPr>
        <p:pic>
          <p:nvPicPr>
            <p:cNvPr id="14" name="Immagine 13" descr="ZnSe-transparence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935" y="767073"/>
              <a:ext cx="2499457" cy="2136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3688670" y="711786"/>
              <a:ext cx="114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 smtClean="0">
                  <a:solidFill>
                    <a:srgbClr val="FFFF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polished</a:t>
              </a:r>
              <a:endParaRPr lang="en-US" sz="20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7" name="CasellaDiTesto 86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1600200"/>
            <a:ext cx="4264979" cy="4092348"/>
          </a:xfrm>
          <a:prstGeom prst="rect">
            <a:avLst/>
          </a:prstGeom>
        </p:spPr>
      </p:pic>
      <p:sp>
        <p:nvSpPr>
          <p:cNvPr id="100" name="CasellaDiTesto 99"/>
          <p:cNvSpPr txBox="1"/>
          <p:nvPr/>
        </p:nvSpPr>
        <p:spPr>
          <a:xfrm>
            <a:off x="5180012" y="928175"/>
            <a:ext cx="358923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radio-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purity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5180012" y="5703672"/>
            <a:ext cx="4595626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CUPID-0 data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https://arxiv.org/pdf/1802.06562.pdf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67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122764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mechanical</a:t>
            </a:r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 processing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208212" y="685285"/>
            <a:ext cx="5603263" cy="361637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97000" marR="5080" indent="-1384300" algn="ctr">
              <a:lnSpc>
                <a:spcPts val="2600"/>
              </a:lnSpc>
              <a:spcBef>
                <a:spcPts val="220"/>
              </a:spcBef>
            </a:pPr>
            <a:r>
              <a:rPr lang="it-IT" sz="2200" spc="10" dirty="0" smtClean="0">
                <a:latin typeface="Arial"/>
                <a:cs typeface="Arial"/>
              </a:rPr>
              <a:t>(</a:t>
            </a:r>
            <a:r>
              <a:rPr sz="2200" spc="10" dirty="0" smtClean="0">
                <a:latin typeface="Arial"/>
                <a:cs typeface="Arial"/>
              </a:rPr>
              <a:t>aiming </a:t>
            </a:r>
            <a:r>
              <a:rPr sz="2200" dirty="0">
                <a:latin typeface="Arial"/>
                <a:cs typeface="Arial"/>
              </a:rPr>
              <a:t>at </a:t>
            </a:r>
            <a:r>
              <a:rPr sz="2200" spc="5" dirty="0">
                <a:latin typeface="Arial"/>
                <a:cs typeface="Arial"/>
              </a:rPr>
              <a:t>maximizing </a:t>
            </a:r>
            <a:r>
              <a:rPr sz="2200" dirty="0">
                <a:latin typeface="Arial"/>
                <a:cs typeface="Arial"/>
              </a:rPr>
              <a:t>the </a:t>
            </a:r>
            <a:r>
              <a:rPr lang="it-IT" sz="2200" spc="15" dirty="0" err="1" smtClean="0">
                <a:latin typeface="Arial"/>
                <a:cs typeface="Arial"/>
              </a:rPr>
              <a:t>total</a:t>
            </a:r>
            <a:r>
              <a:rPr sz="2200" spc="15" dirty="0" smtClean="0">
                <a:latin typeface="Arial"/>
                <a:cs typeface="Arial"/>
              </a:rPr>
              <a:t> </a:t>
            </a:r>
            <a:r>
              <a:rPr sz="2200" spc="-5" dirty="0" smtClean="0">
                <a:latin typeface="Arial"/>
                <a:cs typeface="Arial"/>
              </a:rPr>
              <a:t>mass</a:t>
            </a:r>
            <a:r>
              <a:rPr lang="it-IT" sz="2200" spc="-5" dirty="0" smtClean="0">
                <a:latin typeface="Arial"/>
                <a:cs typeface="Arial"/>
              </a:rPr>
              <a:t> of</a:t>
            </a:r>
            <a:r>
              <a:rPr sz="2200" spc="-50" dirty="0" smtClean="0">
                <a:latin typeface="Arial"/>
                <a:cs typeface="Arial"/>
              </a:rPr>
              <a:t> </a:t>
            </a:r>
            <a:r>
              <a:rPr sz="2175" spc="-30" baseline="21072" dirty="0" smtClean="0">
                <a:latin typeface="Arial"/>
                <a:cs typeface="Arial"/>
              </a:rPr>
              <a:t>82</a:t>
            </a:r>
            <a:r>
              <a:rPr sz="2200" spc="-20" dirty="0" smtClean="0">
                <a:latin typeface="Arial"/>
                <a:cs typeface="Arial"/>
              </a:rPr>
              <a:t>Se</a:t>
            </a:r>
            <a:r>
              <a:rPr sz="2200" spc="-20" dirty="0">
                <a:latin typeface="Arial"/>
                <a:cs typeface="Arial"/>
              </a:rPr>
              <a:t>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3875183" y="1480250"/>
            <a:ext cx="2069921" cy="424475"/>
          </a:xfrm>
          <a:prstGeom prst="rect">
            <a:avLst/>
          </a:prstGeom>
          <a:ln w="12700">
            <a:noFill/>
          </a:ln>
        </p:spPr>
        <p:txBody>
          <a:bodyPr vert="horz" wrap="square" lIns="0" tIns="5461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430"/>
              </a:spcBef>
            </a:pPr>
            <a:r>
              <a:rPr sz="2400" dirty="0">
                <a:solidFill>
                  <a:srgbClr val="0000CC"/>
                </a:solidFill>
                <a:latin typeface="Arial"/>
                <a:cs typeface="Arial"/>
              </a:rPr>
              <a:t>Crystal</a:t>
            </a:r>
            <a:r>
              <a:rPr sz="2400" spc="-2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spc="-5" dirty="0" smtClean="0">
                <a:solidFill>
                  <a:srgbClr val="0000CC"/>
                </a:solidFill>
                <a:latin typeface="Arial"/>
                <a:cs typeface="Arial"/>
              </a:rPr>
              <a:t>mass</a:t>
            </a:r>
            <a:r>
              <a:rPr lang="it-IT" sz="2400" spc="-5" dirty="0" smtClean="0">
                <a:solidFill>
                  <a:srgbClr val="0000CC"/>
                </a:solidFill>
                <a:latin typeface="Arial"/>
                <a:cs typeface="Arial"/>
              </a:rPr>
              <a:t>*</a:t>
            </a:r>
            <a:endParaRPr sz="2400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" y="1938168"/>
            <a:ext cx="9828213" cy="3845165"/>
          </a:xfrm>
          <a:prstGeom prst="rect">
            <a:avLst/>
          </a:prstGeom>
        </p:spPr>
      </p:pic>
      <p:sp>
        <p:nvSpPr>
          <p:cNvPr id="8" name="object 15"/>
          <p:cNvSpPr txBox="1"/>
          <p:nvPr/>
        </p:nvSpPr>
        <p:spPr>
          <a:xfrm>
            <a:off x="227012" y="5910015"/>
            <a:ext cx="3810000" cy="424475"/>
          </a:xfrm>
          <a:prstGeom prst="rect">
            <a:avLst/>
          </a:prstGeom>
          <a:ln w="12700">
            <a:noFill/>
          </a:ln>
        </p:spPr>
        <p:txBody>
          <a:bodyPr vert="horz" wrap="square" lIns="0" tIns="5461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430"/>
              </a:spcBef>
            </a:pPr>
            <a:r>
              <a:rPr lang="it-IT" sz="2400" spc="-5" dirty="0" smtClean="0">
                <a:solidFill>
                  <a:srgbClr val="0000CC"/>
                </a:solidFill>
                <a:latin typeface="Arial"/>
                <a:cs typeface="Arial"/>
              </a:rPr>
              <a:t>*in blue, the </a:t>
            </a:r>
            <a:r>
              <a:rPr lang="it-IT" sz="2400" spc="-5" baseline="30000" dirty="0" smtClean="0">
                <a:solidFill>
                  <a:srgbClr val="0000CC"/>
                </a:solidFill>
                <a:latin typeface="Arial"/>
                <a:cs typeface="Arial"/>
              </a:rPr>
              <a:t>82</a:t>
            </a:r>
            <a:r>
              <a:rPr lang="it-IT" sz="2400" spc="-5" dirty="0" smtClean="0">
                <a:solidFill>
                  <a:srgbClr val="0000CC"/>
                </a:solidFill>
                <a:latin typeface="Arial"/>
                <a:cs typeface="Arial"/>
              </a:rPr>
              <a:t>Se </a:t>
            </a:r>
            <a:r>
              <a:rPr lang="it-IT" sz="2400" spc="-5" dirty="0" err="1" smtClean="0">
                <a:solidFill>
                  <a:srgbClr val="0000CC"/>
                </a:solidFill>
                <a:latin typeface="Arial"/>
                <a:cs typeface="Arial"/>
              </a:rPr>
              <a:t>content</a:t>
            </a:r>
            <a:endParaRPr sz="2400" dirty="0">
              <a:solidFill>
                <a:srgbClr val="0000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7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712914" y="458870"/>
            <a:ext cx="7010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82</a:t>
            </a:r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Se recovery in view of recycling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646114" y="5112603"/>
            <a:ext cx="7124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mass of extracted </a:t>
            </a:r>
            <a:r>
              <a:rPr lang="en-US" sz="2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Se ultrapure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(99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9999% purity):</a:t>
            </a:r>
          </a:p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6.7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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6.8 kg  i.e. 98% to 99% recovery yield</a:t>
            </a:r>
          </a:p>
        </p:txBody>
      </p:sp>
      <p:sp>
        <p:nvSpPr>
          <p:cNvPr id="19" name="Rectangle 12"/>
          <p:cNvSpPr/>
          <p:nvPr/>
        </p:nvSpPr>
        <p:spPr>
          <a:xfrm>
            <a:off x="608078" y="2534721"/>
            <a:ext cx="83572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reaction:</a:t>
            </a:r>
            <a:endParaRPr lang="en-US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3ZnSe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8HNO</a:t>
            </a:r>
            <a:r>
              <a:rPr lang="ru-RU" sz="2800" b="1" baseline="-25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3Zn(NO</a:t>
            </a:r>
            <a:r>
              <a:rPr lang="ru-RU" sz="2800" b="1" baseline="-25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800" b="1" baseline="-25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3Se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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4H</a:t>
            </a:r>
            <a:r>
              <a:rPr lang="ru-RU" sz="2800" b="1" baseline="-25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2NO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</a:t>
            </a:r>
            <a:r>
              <a:rPr lang="ru-RU" sz="2800" b="1" baseline="-25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aseline="-25000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</a:t>
            </a:r>
            <a:r>
              <a:rPr lang="en-US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reaction:</a:t>
            </a:r>
            <a:endParaRPr lang="en-US" sz="2800" b="1" dirty="0">
              <a:solidFill>
                <a:srgbClr val="FF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ZnSe 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8HNO</a:t>
            </a:r>
            <a:r>
              <a:rPr lang="ru-RU" sz="2800" b="1" baseline="-25000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Zn(NO</a:t>
            </a:r>
            <a:r>
              <a:rPr lang="ru-RU" sz="2800" b="1" baseline="-25000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2800" b="1" baseline="-25000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H</a:t>
            </a:r>
            <a:r>
              <a:rPr lang="ru-RU" sz="2800" b="1" baseline="-25000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</a:t>
            </a:r>
            <a:r>
              <a:rPr lang="ru-RU" sz="2800" b="1" baseline="-25000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3H</a:t>
            </a:r>
            <a:r>
              <a:rPr lang="ru-RU" sz="2800" b="1" baseline="-25000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ru-RU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2800" b="1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6NO</a:t>
            </a:r>
            <a:r>
              <a:rPr lang="ru-RU" sz="2800" b="1" baseline="-25000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baseline="-25000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</a:t>
            </a:r>
            <a:r>
              <a:rPr lang="en-US" sz="2800" b="1" baseline="-25000" dirty="0" smtClean="0">
                <a:solidFill>
                  <a:srgbClr val="FF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800" b="1" dirty="0">
              <a:solidFill>
                <a:srgbClr val="FF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03212" y="4527828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performed at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Nijnii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Novgorod, Russia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303212" y="1343561"/>
            <a:ext cx="8191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 from scraps: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physical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(double distillation)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57" y="1046922"/>
            <a:ext cx="3828229" cy="545978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122764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light detectors (LD)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2208212" y="685285"/>
            <a:ext cx="5603263" cy="361637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97000" marR="5080" indent="-1384300" algn="ctr">
              <a:lnSpc>
                <a:spcPts val="2600"/>
              </a:lnSpc>
              <a:spcBef>
                <a:spcPts val="220"/>
              </a:spcBef>
            </a:pPr>
            <a:r>
              <a:rPr lang="it-IT" sz="2200" spc="10" dirty="0" smtClean="0">
                <a:latin typeface="Arial"/>
                <a:cs typeface="Arial"/>
              </a:rPr>
              <a:t>(for </a:t>
            </a:r>
            <a:r>
              <a:rPr lang="it-IT" sz="2200" spc="10" dirty="0" smtClean="0">
                <a:latin typeface="Arial"/>
                <a:cs typeface="Arial"/>
                <a:sym typeface="Symbol" panose="05050102010706020507" pitchFamily="18" charset="2"/>
              </a:rPr>
              <a:t> background </a:t>
            </a:r>
            <a:r>
              <a:rPr lang="it-IT" sz="2200" spc="10" dirty="0" err="1" smtClean="0">
                <a:latin typeface="Arial"/>
                <a:cs typeface="Arial"/>
                <a:sym typeface="Symbol" panose="05050102010706020507" pitchFamily="18" charset="2"/>
              </a:rPr>
              <a:t>rejection</a:t>
            </a:r>
            <a:r>
              <a:rPr sz="2200" spc="-20" dirty="0" smtClean="0">
                <a:latin typeface="Arial"/>
                <a:cs typeface="Arial"/>
              </a:rPr>
              <a:t>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566860" y="1132325"/>
            <a:ext cx="4388178" cy="3242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50"/>
          </a:p>
        </p:txBody>
      </p:sp>
      <p:sp>
        <p:nvSpPr>
          <p:cNvPr id="7" name="object 7"/>
          <p:cNvSpPr txBox="1"/>
          <p:nvPr/>
        </p:nvSpPr>
        <p:spPr>
          <a:xfrm>
            <a:off x="1176460" y="5969291"/>
            <a:ext cx="2985195" cy="331435"/>
          </a:xfrm>
          <a:prstGeom prst="rect">
            <a:avLst/>
          </a:prstGeom>
          <a:solidFill>
            <a:srgbClr val="FF2600"/>
          </a:solidFill>
        </p:spPr>
        <p:txBody>
          <a:bodyPr vert="horz" wrap="square" lIns="0" tIns="28129" rIns="0" bIns="0" rtlCol="0">
            <a:spAutoFit/>
          </a:bodyPr>
          <a:lstStyle/>
          <a:p>
            <a:pPr marL="41074">
              <a:spcBef>
                <a:spcPts val="221"/>
              </a:spcBef>
            </a:pPr>
            <a:r>
              <a:rPr sz="1969" spc="-4" dirty="0">
                <a:solidFill>
                  <a:srgbClr val="FFFFFF"/>
                </a:solidFill>
                <a:latin typeface="Arial"/>
                <a:cs typeface="Arial"/>
              </a:rPr>
              <a:t>CUPID-0 operates </a:t>
            </a:r>
            <a:r>
              <a:rPr sz="1969" dirty="0">
                <a:solidFill>
                  <a:srgbClr val="FFFFFF"/>
                </a:solidFill>
                <a:latin typeface="Arial"/>
                <a:cs typeface="Arial"/>
              </a:rPr>
              <a:t>31</a:t>
            </a:r>
            <a:r>
              <a:rPr sz="1969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69" dirty="0">
                <a:solidFill>
                  <a:srgbClr val="FFFFFF"/>
                </a:solidFill>
                <a:latin typeface="Arial"/>
                <a:cs typeface="Arial"/>
              </a:rPr>
              <a:t>LDs</a:t>
            </a:r>
            <a:endParaRPr sz="1969" dirty="0">
              <a:latin typeface="Arial"/>
              <a:cs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0812" y="4572000"/>
            <a:ext cx="515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Well established technology for bolometric 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LD: Ge wafer +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coating (60 nm) + Ge-NTD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Light vs Heat: possible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leakage in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β/γ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Pulse Shape Analysis of Light: efficient particle-ID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7763577" y="4685730"/>
            <a:ext cx="3815445" cy="31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LUCIFER: J.W. </a:t>
            </a:r>
            <a:r>
              <a:rPr lang="en-US" sz="1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Beeman</a:t>
            </a: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2013 JINST 8 P05021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3964170" y="3529212"/>
            <a:ext cx="3141059" cy="707886"/>
          </a:xfrm>
          <a:prstGeom prst="rect">
            <a:avLst/>
          </a:prstGeom>
          <a:solidFill>
            <a:srgbClr val="FFFFCC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R&amp;D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degraded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 source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used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76200"/>
            <a:ext cx="65595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CUPID-0 detector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assembling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900244" y="601514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(first array of </a:t>
            </a:r>
            <a:r>
              <a:rPr lang="it-IT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scintillating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bolometers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Zn</a:t>
            </a:r>
            <a:r>
              <a:rPr lang="it-IT" sz="1800" baseline="30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it-IT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crystals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1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47780" y="4292569"/>
            <a:ext cx="54721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26 bolometers (24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+ 2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nat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5 towers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10.5 kg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ZnSe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5.17 kg of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 -&gt; N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ββ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= 3.8x10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ββ nuclei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LD: Ge wafer operated as bolometer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Simplest modular detector ➜ scale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Copper structure (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ElectroToughPitch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PTFE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Reflecting foil (VIKUITI 3M)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6780212" y="1371600"/>
            <a:ext cx="2819400" cy="5038130"/>
            <a:chOff x="78426" y="1447800"/>
            <a:chExt cx="2792932" cy="4876800"/>
          </a:xfrm>
        </p:grpSpPr>
        <p:sp>
          <p:nvSpPr>
            <p:cNvPr id="33" name="object 2"/>
            <p:cNvSpPr/>
            <p:nvPr/>
          </p:nvSpPr>
          <p:spPr>
            <a:xfrm>
              <a:off x="78426" y="1447800"/>
              <a:ext cx="2282186" cy="4876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cxnSp>
          <p:nvCxnSpPr>
            <p:cNvPr id="12" name="Connettore 2 11"/>
            <p:cNvCxnSpPr/>
            <p:nvPr/>
          </p:nvCxnSpPr>
          <p:spPr bwMode="auto">
            <a:xfrm>
              <a:off x="2589212" y="1600200"/>
              <a:ext cx="0" cy="4648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CC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CasellaDiTesto 12"/>
            <p:cNvSpPr txBox="1"/>
            <p:nvPr/>
          </p:nvSpPr>
          <p:spPr>
            <a:xfrm rot="5400000">
              <a:off x="2000148" y="3662690"/>
              <a:ext cx="1219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30cm</a:t>
              </a:r>
              <a:endParaRPr lang="en-US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object 2"/>
          <p:cNvSpPr/>
          <p:nvPr/>
        </p:nvSpPr>
        <p:spPr>
          <a:xfrm>
            <a:off x="989012" y="1160242"/>
            <a:ext cx="3140488" cy="3005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50"/>
          </a:p>
        </p:txBody>
      </p:sp>
      <p:sp>
        <p:nvSpPr>
          <p:cNvPr id="11" name="CasellaDiTesto 10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76200"/>
            <a:ext cx="65595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CUPID-0 detector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assembling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367756" y="623749"/>
            <a:ext cx="776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 in ~2 weeks inside a low-Rn underground clean room at LNGS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1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459778" y="1143000"/>
            <a:ext cx="9048246" cy="5291794"/>
            <a:chOff x="459778" y="1232298"/>
            <a:chExt cx="9048246" cy="5291794"/>
          </a:xfrm>
        </p:grpSpPr>
        <p:sp>
          <p:nvSpPr>
            <p:cNvPr id="16" name="object 3"/>
            <p:cNvSpPr/>
            <p:nvPr/>
          </p:nvSpPr>
          <p:spPr>
            <a:xfrm>
              <a:off x="7496372" y="3144205"/>
              <a:ext cx="2000250" cy="33039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19" name="object 8"/>
            <p:cNvSpPr/>
            <p:nvPr/>
          </p:nvSpPr>
          <p:spPr>
            <a:xfrm>
              <a:off x="1263450" y="4635463"/>
              <a:ext cx="3000375" cy="16966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21" name="object 10"/>
            <p:cNvSpPr/>
            <p:nvPr/>
          </p:nvSpPr>
          <p:spPr>
            <a:xfrm>
              <a:off x="4497053" y="4613214"/>
              <a:ext cx="1857375" cy="16966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23" name="object 12"/>
            <p:cNvSpPr/>
            <p:nvPr/>
          </p:nvSpPr>
          <p:spPr>
            <a:xfrm>
              <a:off x="3513035" y="6193694"/>
              <a:ext cx="1724323" cy="330398"/>
            </a:xfrm>
            <a:custGeom>
              <a:avLst/>
              <a:gdLst/>
              <a:ahLst/>
              <a:cxnLst/>
              <a:rect l="l" t="t" r="r" b="b"/>
              <a:pathLst>
                <a:path w="2452370" h="469900">
                  <a:moveTo>
                    <a:pt x="0" y="0"/>
                  </a:moveTo>
                  <a:lnTo>
                    <a:pt x="2452116" y="0"/>
                  </a:lnTo>
                  <a:lnTo>
                    <a:pt x="2452116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6AE2"/>
            </a:solid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24" name="object 13"/>
            <p:cNvSpPr txBox="1"/>
            <p:nvPr/>
          </p:nvSpPr>
          <p:spPr>
            <a:xfrm>
              <a:off x="3570381" y="6216018"/>
              <a:ext cx="1661815" cy="268640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#4 LD</a:t>
              </a:r>
              <a:r>
                <a:rPr sz="1687" spc="-14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installation</a:t>
              </a:r>
              <a:endParaRPr sz="1687" dirty="0">
                <a:latin typeface="Arial"/>
                <a:cs typeface="Arial"/>
              </a:endParaRPr>
            </a:p>
          </p:txBody>
        </p:sp>
        <p:sp>
          <p:nvSpPr>
            <p:cNvPr id="26" name="object 15"/>
            <p:cNvSpPr/>
            <p:nvPr/>
          </p:nvSpPr>
          <p:spPr>
            <a:xfrm>
              <a:off x="7067747" y="1233252"/>
              <a:ext cx="1482328" cy="23127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28" name="object 17"/>
            <p:cNvSpPr/>
            <p:nvPr/>
          </p:nvSpPr>
          <p:spPr>
            <a:xfrm>
              <a:off x="8464857" y="1232298"/>
              <a:ext cx="330398" cy="1747986"/>
            </a:xfrm>
            <a:custGeom>
              <a:avLst/>
              <a:gdLst/>
              <a:ahLst/>
              <a:cxnLst/>
              <a:rect l="l" t="t" r="r" b="b"/>
              <a:pathLst>
                <a:path w="469900" h="2486025">
                  <a:moveTo>
                    <a:pt x="469900" y="0"/>
                  </a:moveTo>
                  <a:lnTo>
                    <a:pt x="469900" y="2485948"/>
                  </a:lnTo>
                  <a:lnTo>
                    <a:pt x="0" y="2485948"/>
                  </a:lnTo>
                  <a:lnTo>
                    <a:pt x="0" y="0"/>
                  </a:lnTo>
                  <a:lnTo>
                    <a:pt x="469900" y="0"/>
                  </a:lnTo>
                  <a:close/>
                </a:path>
              </a:pathLst>
            </a:custGeom>
            <a:solidFill>
              <a:srgbClr val="70BF41"/>
            </a:solid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29" name="object 18"/>
            <p:cNvSpPr txBox="1"/>
            <p:nvPr/>
          </p:nvSpPr>
          <p:spPr>
            <a:xfrm>
              <a:off x="8506017" y="1260041"/>
              <a:ext cx="218008" cy="1685479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8929">
                <a:lnSpc>
                  <a:spcPts val="1709"/>
                </a:lnSpc>
              </a:pP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#3 Fixing </a:t>
              </a:r>
              <a:r>
                <a:rPr sz="1687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687" spc="-32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87" spc="-25" dirty="0">
                  <a:solidFill>
                    <a:srgbClr val="FFFFFF"/>
                  </a:solidFill>
                  <a:latin typeface="Arial"/>
                  <a:cs typeface="Arial"/>
                </a:rPr>
                <a:t>ZnSe</a:t>
              </a:r>
              <a:endParaRPr sz="1687">
                <a:latin typeface="Arial"/>
                <a:cs typeface="Arial"/>
              </a:endParaRPr>
            </a:p>
          </p:txBody>
        </p:sp>
        <p:sp>
          <p:nvSpPr>
            <p:cNvPr id="31" name="object 20"/>
            <p:cNvSpPr/>
            <p:nvPr/>
          </p:nvSpPr>
          <p:spPr>
            <a:xfrm>
              <a:off x="7485896" y="6123124"/>
              <a:ext cx="2022128" cy="330398"/>
            </a:xfrm>
            <a:custGeom>
              <a:avLst/>
              <a:gdLst/>
              <a:ahLst/>
              <a:cxnLst/>
              <a:rect l="l" t="t" r="r" b="b"/>
              <a:pathLst>
                <a:path w="2875915" h="469900">
                  <a:moveTo>
                    <a:pt x="0" y="0"/>
                  </a:moveTo>
                  <a:lnTo>
                    <a:pt x="2875485" y="0"/>
                  </a:lnTo>
                  <a:lnTo>
                    <a:pt x="2875485" y="469899"/>
                  </a:lnTo>
                  <a:lnTo>
                    <a:pt x="0" y="469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D328"/>
            </a:solid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35" name="object 21"/>
            <p:cNvSpPr txBox="1"/>
            <p:nvPr/>
          </p:nvSpPr>
          <p:spPr>
            <a:xfrm>
              <a:off x="7514232" y="6144581"/>
              <a:ext cx="1959620" cy="268640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#5 </a:t>
              </a:r>
              <a:r>
                <a:rPr sz="1687" spc="-60" dirty="0">
                  <a:solidFill>
                    <a:srgbClr val="FFFFFF"/>
                  </a:solidFill>
                  <a:latin typeface="Arial"/>
                  <a:cs typeface="Arial"/>
                </a:rPr>
                <a:t>Tower</a:t>
              </a:r>
              <a:r>
                <a:rPr sz="1687" spc="-18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87" spc="25" dirty="0">
                  <a:solidFill>
                    <a:srgbClr val="FFFFFF"/>
                  </a:solidFill>
                  <a:latin typeface="Arial"/>
                  <a:cs typeface="Arial"/>
                </a:rPr>
                <a:t>completed</a:t>
              </a:r>
              <a:endParaRPr sz="1687">
                <a:latin typeface="Arial"/>
                <a:cs typeface="Arial"/>
              </a:endParaRPr>
            </a:p>
          </p:txBody>
        </p:sp>
        <p:sp>
          <p:nvSpPr>
            <p:cNvPr id="37" name="object 23"/>
            <p:cNvSpPr/>
            <p:nvPr/>
          </p:nvSpPr>
          <p:spPr>
            <a:xfrm>
              <a:off x="459778" y="1831541"/>
              <a:ext cx="1428750" cy="18127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39" name="object 25"/>
            <p:cNvSpPr/>
            <p:nvPr/>
          </p:nvSpPr>
          <p:spPr>
            <a:xfrm>
              <a:off x="1968895" y="1447564"/>
              <a:ext cx="1580555" cy="25181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41" name="object 27"/>
            <p:cNvSpPr/>
            <p:nvPr/>
          </p:nvSpPr>
          <p:spPr>
            <a:xfrm>
              <a:off x="485065" y="3740015"/>
              <a:ext cx="1724323" cy="330398"/>
            </a:xfrm>
            <a:custGeom>
              <a:avLst/>
              <a:gdLst/>
              <a:ahLst/>
              <a:cxnLst/>
              <a:rect l="l" t="t" r="r" b="b"/>
              <a:pathLst>
                <a:path w="2452370" h="469900">
                  <a:moveTo>
                    <a:pt x="0" y="0"/>
                  </a:moveTo>
                  <a:lnTo>
                    <a:pt x="2452115" y="0"/>
                  </a:lnTo>
                  <a:lnTo>
                    <a:pt x="2452115" y="469900"/>
                  </a:lnTo>
                  <a:lnTo>
                    <a:pt x="0" y="46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5D57"/>
            </a:solid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42" name="object 28"/>
            <p:cNvSpPr txBox="1"/>
            <p:nvPr/>
          </p:nvSpPr>
          <p:spPr>
            <a:xfrm>
              <a:off x="513356" y="3760354"/>
              <a:ext cx="1661815" cy="268640"/>
            </a:xfrm>
            <a:prstGeom prst="rect">
              <a:avLst/>
            </a:prstGeom>
          </p:spPr>
          <p:txBody>
            <a:bodyPr vert="horz" wrap="square" lIns="0" tIns="8930" rIns="0" bIns="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#1 LD</a:t>
              </a:r>
              <a:r>
                <a:rPr sz="1687" spc="-14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installation</a:t>
              </a:r>
              <a:endParaRPr sz="1687">
                <a:latin typeface="Arial"/>
                <a:cs typeface="Arial"/>
              </a:endParaRPr>
            </a:p>
          </p:txBody>
        </p:sp>
        <p:sp>
          <p:nvSpPr>
            <p:cNvPr id="44" name="object 30"/>
            <p:cNvSpPr/>
            <p:nvPr/>
          </p:nvSpPr>
          <p:spPr>
            <a:xfrm>
              <a:off x="3620888" y="1965486"/>
              <a:ext cx="1660922" cy="229493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46" name="object 32"/>
            <p:cNvSpPr/>
            <p:nvPr/>
          </p:nvSpPr>
          <p:spPr>
            <a:xfrm>
              <a:off x="5415755" y="1965486"/>
              <a:ext cx="1580555" cy="231278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50"/>
            </a:p>
          </p:txBody>
        </p:sp>
        <p:sp>
          <p:nvSpPr>
            <p:cNvPr id="48" name="object 34"/>
            <p:cNvSpPr txBox="1"/>
            <p:nvPr/>
          </p:nvSpPr>
          <p:spPr>
            <a:xfrm>
              <a:off x="3468940" y="4065312"/>
              <a:ext cx="3685729" cy="294338"/>
            </a:xfrm>
            <a:prstGeom prst="rect">
              <a:avLst/>
            </a:prstGeom>
            <a:solidFill>
              <a:srgbClr val="51A7F9"/>
            </a:solidFill>
          </p:spPr>
          <p:txBody>
            <a:bodyPr vert="horz" wrap="square" lIns="0" tIns="34379" rIns="0" bIns="0" rtlCol="0">
              <a:spAutoFit/>
            </a:bodyPr>
            <a:lstStyle/>
            <a:p>
              <a:pPr marL="35717">
                <a:spcBef>
                  <a:spcPts val="270"/>
                </a:spcBef>
              </a:pP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#2 </a:t>
              </a:r>
              <a:r>
                <a:rPr sz="1687" spc="-25" dirty="0">
                  <a:solidFill>
                    <a:srgbClr val="FFFFFF"/>
                  </a:solidFill>
                  <a:latin typeface="Arial"/>
                  <a:cs typeface="Arial"/>
                </a:rPr>
                <a:t>ZnSe </a:t>
              </a:r>
              <a:r>
                <a:rPr sz="1687" spc="25" dirty="0">
                  <a:solidFill>
                    <a:srgbClr val="FFFFFF"/>
                  </a:solidFill>
                  <a:latin typeface="Arial"/>
                  <a:cs typeface="Arial"/>
                </a:rPr>
                <a:t>and </a:t>
              </a:r>
              <a:r>
                <a:rPr sz="1687" spc="18" dirty="0">
                  <a:solidFill>
                    <a:srgbClr val="FFFFFF"/>
                  </a:solidFill>
                  <a:latin typeface="Arial"/>
                  <a:cs typeface="Arial"/>
                </a:rPr>
                <a:t>light </a:t>
              </a:r>
              <a:r>
                <a:rPr sz="1687" dirty="0">
                  <a:solidFill>
                    <a:srgbClr val="FFFFFF"/>
                  </a:solidFill>
                  <a:latin typeface="Arial"/>
                  <a:cs typeface="Arial"/>
                </a:rPr>
                <a:t>reflector </a:t>
              </a:r>
              <a:r>
                <a:rPr sz="1687" spc="-4" dirty="0">
                  <a:solidFill>
                    <a:srgbClr val="FFFFFF"/>
                  </a:solidFill>
                  <a:latin typeface="Arial"/>
                  <a:cs typeface="Arial"/>
                </a:rPr>
                <a:t>installation</a:t>
              </a:r>
              <a:endParaRPr sz="1687">
                <a:latin typeface="Arial"/>
                <a:cs typeface="Arial"/>
              </a:endParaRPr>
            </a:p>
          </p:txBody>
        </p:sp>
      </p:grpSp>
      <p:sp>
        <p:nvSpPr>
          <p:cNvPr id="49" name="CasellaDiTesto 48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4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76200"/>
            <a:ext cx="65595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CUPID-0 detector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installation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1367756" y="623749"/>
            <a:ext cx="776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former </a:t>
            </a:r>
            <a:r>
              <a:rPr lang="en-US" sz="1800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Cuoricino</a:t>
            </a:r>
            <a:r>
              <a:rPr lang="en-US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/CUORE-0 cryostat in hall A </a:t>
            </a:r>
            <a:r>
              <a:rPr lang="en-US" sz="1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LNGS</a:t>
            </a:r>
            <a:r>
              <a:rPr lang="it-IT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1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5"/>
          <p:cNvSpPr/>
          <p:nvPr/>
        </p:nvSpPr>
        <p:spPr>
          <a:xfrm>
            <a:off x="7237412" y="1216427"/>
            <a:ext cx="2464594" cy="5393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50"/>
          </a:p>
        </p:txBody>
      </p:sp>
      <p:sp>
        <p:nvSpPr>
          <p:cNvPr id="2" name="CasellaDiTesto 1"/>
          <p:cNvSpPr txBox="1"/>
          <p:nvPr/>
        </p:nvSpPr>
        <p:spPr>
          <a:xfrm>
            <a:off x="106377" y="1540630"/>
            <a:ext cx="568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CC"/>
                </a:solidFill>
              </a:rPr>
              <a:t>improvements</a:t>
            </a:r>
            <a:r>
              <a:rPr lang="it-IT" sz="2400" dirty="0" smtClean="0">
                <a:solidFill>
                  <a:srgbClr val="0000CC"/>
                </a:solidFill>
              </a:rPr>
              <a:t> </a:t>
            </a:r>
            <a:r>
              <a:rPr lang="it-IT" sz="2400" dirty="0" err="1" smtClean="0">
                <a:solidFill>
                  <a:srgbClr val="0000CC"/>
                </a:solidFill>
              </a:rPr>
              <a:t>wrt</a:t>
            </a:r>
            <a:r>
              <a:rPr lang="it-IT" sz="2400" dirty="0" smtClean="0">
                <a:solidFill>
                  <a:srgbClr val="0000CC"/>
                </a:solidFill>
              </a:rPr>
              <a:t> Cuoricino/CUORE-0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3212" y="2362201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double stage pendulum for low vibrational 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better LD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cryostat wiring: can host up to 120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CUPID-0 uses 67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chns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1065212" y="5054760"/>
            <a:ext cx="5765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commissioning start in March*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data </a:t>
            </a:r>
            <a:r>
              <a:rPr lang="en-US" sz="2400" dirty="0">
                <a:solidFill>
                  <a:srgbClr val="0000CC"/>
                </a:solidFill>
              </a:rPr>
              <a:t>taking </a:t>
            </a:r>
            <a:r>
              <a:rPr lang="en-US" sz="2400" dirty="0" smtClean="0">
                <a:solidFill>
                  <a:srgbClr val="0000CC"/>
                </a:solidFill>
              </a:rPr>
              <a:t>start in June 2017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455612" y="3891421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</a:rPr>
              <a:t>BKG goal in the </a:t>
            </a:r>
            <a:r>
              <a:rPr lang="en-US" sz="2200" dirty="0" err="1">
                <a:solidFill>
                  <a:srgbClr val="FF0000"/>
                </a:solidFill>
              </a:rPr>
              <a:t>Rol</a:t>
            </a:r>
            <a:r>
              <a:rPr lang="en-US" sz="2200" dirty="0">
                <a:solidFill>
                  <a:srgbClr val="FF0000"/>
                </a:solidFill>
              </a:rPr>
              <a:t> ~ 10</a:t>
            </a:r>
            <a:r>
              <a:rPr lang="en-US" sz="2200" baseline="30000" dirty="0">
                <a:solidFill>
                  <a:srgbClr val="FF0000"/>
                </a:solidFill>
              </a:rPr>
              <a:t>-3</a:t>
            </a:r>
            <a:r>
              <a:rPr lang="en-US" sz="2200" dirty="0">
                <a:solidFill>
                  <a:srgbClr val="FF0000"/>
                </a:solidFill>
              </a:rPr>
              <a:t> counts/(</a:t>
            </a:r>
            <a:r>
              <a:rPr lang="en-US" sz="2200" dirty="0" err="1">
                <a:solidFill>
                  <a:srgbClr val="FF0000"/>
                </a:solidFill>
              </a:rPr>
              <a:t>keV</a:t>
            </a:r>
            <a:r>
              <a:rPr lang="en-US" sz="2200" dirty="0">
                <a:solidFill>
                  <a:srgbClr val="FF0000"/>
                </a:solidFill>
              </a:rPr>
              <a:t> kg y</a:t>
            </a:r>
            <a:r>
              <a:rPr lang="en-US" sz="22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(thanks to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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discrimination capability and high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46211" y="5885757"/>
            <a:ext cx="5486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*data of first month not used for scientific reports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 bwMode="auto">
          <a:xfrm>
            <a:off x="1141412" y="5885757"/>
            <a:ext cx="1447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576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76200"/>
            <a:ext cx="65595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CUPID-0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results</a:t>
            </a:r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 in a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glance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027952" y="5199857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Azzolini</a:t>
            </a:r>
            <a:r>
              <a:rPr lang="en-US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US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CUPID-0: the first array of enriched scintillating bolometers for 0νββ decay investigations</a:t>
            </a:r>
            <a:r>
              <a:rPr lang="en-US" sz="1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arXiv:1802.06562,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accepted by PRL</a:t>
            </a:r>
          </a:p>
          <a:p>
            <a:pPr marL="342900" indent="-342900">
              <a:buAutoNum type="arabicPeriod"/>
            </a:pPr>
            <a:r>
              <a:rPr lang="en-US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O. </a:t>
            </a:r>
            <a:r>
              <a:rPr lang="en-US" sz="18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Azzolini</a:t>
            </a:r>
            <a:r>
              <a:rPr lang="en-US" sz="1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US" sz="18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en-US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on the </a:t>
            </a:r>
            <a:r>
              <a:rPr lang="en-US" sz="1800" i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Neutrinoless</a:t>
            </a:r>
            <a:r>
              <a:rPr lang="en-US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Double Beta Decay of </a:t>
            </a:r>
            <a:r>
              <a:rPr lang="en-US" sz="1800" i="1" baseline="30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en-US" sz="18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with CUPID-0</a:t>
            </a:r>
            <a:r>
              <a:rPr lang="en-US" sz="180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arXiv:1802.07791v2,</a:t>
            </a:r>
            <a:r>
              <a:rPr lang="en-US" sz="18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accepted by EPJC</a:t>
            </a: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19587780">
            <a:off x="90079" y="5428965"/>
            <a:ext cx="2261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it-IT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more, </a:t>
            </a:r>
            <a:r>
              <a:rPr lang="it-IT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5" y="736602"/>
            <a:ext cx="7113872" cy="42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40493" y="457200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sz="3600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outline</a:t>
            </a:r>
            <a:endParaRPr lang="it-IT" altLang="it-IT" sz="3600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03412" y="2209800"/>
            <a:ext cx="6559535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pitchFamily="2" charset="2"/>
              <a:buChar char="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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US" altLang="it-IT" b="1" dirty="0" smtClean="0">
                <a:latin typeface="Comic Sans MS" panose="030F0702030302020204" pitchFamily="66" charset="0"/>
              </a:rPr>
              <a:t>introduction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US" altLang="it-IT" b="1" dirty="0">
                <a:latin typeface="Comic Sans MS" panose="030F0702030302020204" pitchFamily="66" charset="0"/>
              </a:rPr>
              <a:t>b</a:t>
            </a:r>
            <a:r>
              <a:rPr lang="en-US" altLang="it-IT" b="1" dirty="0" smtClean="0">
                <a:latin typeface="Comic Sans MS" panose="030F0702030302020204" pitchFamily="66" charset="0"/>
              </a:rPr>
              <a:t>olometric approach in 0</a:t>
            </a:r>
            <a:r>
              <a:rPr lang="el-GR" altLang="it-IT" b="1" dirty="0" smtClean="0">
                <a:latin typeface="Comic Sans MS" panose="030F0702030302020204" pitchFamily="66" charset="0"/>
              </a:rPr>
              <a:t>ν</a:t>
            </a:r>
            <a:r>
              <a:rPr lang="it-IT" altLang="it-IT" b="1" dirty="0" smtClean="0">
                <a:latin typeface="Comic Sans MS" panose="030F0702030302020204" pitchFamily="66" charset="0"/>
              </a:rPr>
              <a:t>DBD </a:t>
            </a:r>
            <a:r>
              <a:rPr lang="it-IT" altLang="it-IT" b="1" dirty="0" err="1" smtClean="0">
                <a:latin typeface="Comic Sans MS" panose="030F0702030302020204" pitchFamily="66" charset="0"/>
              </a:rPr>
              <a:t>research</a:t>
            </a:r>
            <a:endParaRPr lang="en-US" altLang="it-IT" b="1" dirty="0" smtClean="0">
              <a:latin typeface="Comic Sans MS" panose="030F0702030302020204" pitchFamily="66" charset="0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it-IT" altLang="it-IT" b="1" dirty="0" smtClean="0">
                <a:latin typeface="Comic Sans MS" panose="030F0702030302020204" pitchFamily="66" charset="0"/>
              </a:rPr>
              <a:t>CUPID </a:t>
            </a:r>
            <a:r>
              <a:rPr lang="it-IT" altLang="it-IT" b="1" dirty="0" err="1" smtClean="0">
                <a:latin typeface="Comic Sans MS" panose="030F0702030302020204" pitchFamily="66" charset="0"/>
              </a:rPr>
              <a:t>challenge</a:t>
            </a:r>
            <a:endParaRPr lang="it-IT" altLang="it-IT" b="1" dirty="0" smtClean="0">
              <a:latin typeface="Comic Sans MS" panose="030F0702030302020204" pitchFamily="66" charset="0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it-IT" altLang="it-IT" b="1" dirty="0" smtClean="0">
                <a:latin typeface="Comic Sans MS" panose="030F0702030302020204" pitchFamily="66" charset="0"/>
              </a:rPr>
              <a:t>CUPID-0 </a:t>
            </a:r>
            <a:r>
              <a:rPr lang="it-IT" altLang="it-IT" b="1" dirty="0" err="1" smtClean="0">
                <a:latin typeface="Comic Sans MS" panose="030F0702030302020204" pitchFamily="66" charset="0"/>
              </a:rPr>
              <a:t>achievements</a:t>
            </a:r>
            <a:endParaRPr lang="en-US" altLang="it-IT" b="1" dirty="0" smtClean="0">
              <a:latin typeface="Comic Sans MS" panose="030F0702030302020204" pitchFamily="66" charset="0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US" altLang="it-IT" b="1" dirty="0" smtClean="0">
                <a:latin typeface="Comic Sans MS" panose="030F0702030302020204" pitchFamily="66" charset="0"/>
              </a:rPr>
              <a:t>concluding remarks</a:t>
            </a:r>
            <a:endParaRPr lang="en-US" altLang="it-IT" b="1" dirty="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57346"/>
            <a:ext cx="65595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CUPID-0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results</a:t>
            </a:r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 in a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glance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716"/>
            <a:ext cx="5105400" cy="32609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12" y="3415979"/>
            <a:ext cx="4767573" cy="304519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951412" y="747715"/>
            <a:ext cx="327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Single-hit events in the Light Shape Parameter-Energy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plane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4076" y="4909876"/>
            <a:ext cx="502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energy spectrum in the analysis window.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blue line is the fitted spectrum together with a hypothetical signal corresponding to the 90% C.I. limit of T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(0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 2.4∙10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4412" y="-9864"/>
            <a:ext cx="5334000" cy="62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 sz="32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concluding remarks</a:t>
            </a:r>
            <a:endParaRPr lang="it-IT" altLang="it-IT" sz="3200" b="1" u="sng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5624" y="646117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54651" y="661511"/>
            <a:ext cx="9393522" cy="5663089"/>
            <a:chOff x="254651" y="533400"/>
            <a:chExt cx="9393522" cy="5663089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54651" y="533400"/>
              <a:ext cx="9393522" cy="5663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it-IT" sz="2000" b="1" dirty="0" smtClean="0">
                  <a:solidFill>
                    <a:srgbClr val="0000CC"/>
                  </a:solidFill>
                </a:rPr>
                <a:t>0</a:t>
              </a:r>
              <a:r>
                <a:rPr lang="el-GR" altLang="it-IT" sz="2000" b="1" dirty="0" smtClean="0">
                  <a:solidFill>
                    <a:srgbClr val="0000CC"/>
                  </a:solidFill>
                </a:rPr>
                <a:t>ν</a:t>
              </a:r>
              <a:r>
                <a:rPr lang="it-IT" altLang="it-IT" sz="2000" b="1" dirty="0" smtClean="0">
                  <a:solidFill>
                    <a:srgbClr val="0000CC"/>
                  </a:solidFill>
                </a:rPr>
                <a:t>DBD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is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among the most exciting challenges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in physics</a:t>
              </a:r>
              <a:endParaRPr lang="en-US" altLang="it-IT" sz="2000" b="1" dirty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r>
                <a:rPr lang="en-US" altLang="it-IT" sz="2000" b="1" dirty="0" smtClean="0">
                  <a:solidFill>
                    <a:srgbClr val="0000CC"/>
                  </a:solidFill>
                </a:rPr>
                <a:t>lately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, the conditions have matured for a 1 ton experiment based on enriched bolometers with particle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identification</a:t>
              </a:r>
            </a:p>
            <a:p>
              <a:pPr>
                <a:buFontTx/>
                <a:buChar char="•"/>
              </a:pPr>
              <a:r>
                <a:rPr lang="en-US" altLang="it-IT" sz="2000" b="1" dirty="0" smtClean="0">
                  <a:solidFill>
                    <a:srgbClr val="0000CC"/>
                  </a:solidFill>
                </a:rPr>
                <a:t>CUPID-0 is the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first large array of enriched scintillating bolometers for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0νDBD search, currently taking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data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from spring 2017</a:t>
              </a:r>
              <a:endParaRPr lang="en-US" altLang="it-IT" sz="2000" b="1" dirty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r>
                <a:rPr lang="en-US" altLang="it-IT" sz="2000" b="1" dirty="0" smtClean="0">
                  <a:solidFill>
                    <a:srgbClr val="0000CC"/>
                  </a:solidFill>
                </a:rPr>
                <a:t>the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complete α-background rejection was demonstrated and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allowed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to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reach an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unprecedented BKG level for a bolometric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experiment</a:t>
              </a:r>
            </a:p>
            <a:p>
              <a:endParaRPr lang="en-US" altLang="it-IT" sz="1800" b="1" dirty="0" smtClean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endParaRPr lang="it-IT" altLang="it-IT" sz="1800" b="1" dirty="0">
                <a:solidFill>
                  <a:srgbClr val="0000CC"/>
                </a:solidFill>
              </a:endParaRPr>
            </a:p>
            <a:p>
              <a:endParaRPr lang="en-US" altLang="it-IT" sz="2000" b="1" dirty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r>
                <a:rPr lang="en-US" altLang="it-IT" sz="2000" b="1" dirty="0" smtClean="0">
                  <a:solidFill>
                    <a:srgbClr val="0000CC"/>
                  </a:solidFill>
                </a:rPr>
                <a:t>the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analysis of the first data (3.44 kg y of </a:t>
              </a:r>
              <a:r>
                <a:rPr lang="en-US" altLang="it-IT" sz="2000" b="1" dirty="0" err="1">
                  <a:solidFill>
                    <a:srgbClr val="0000CC"/>
                  </a:solidFill>
                </a:rPr>
                <a:t>ZnSe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)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allowed 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to set the best  limit on </a:t>
              </a:r>
              <a:r>
                <a:rPr lang="en-US" altLang="it-IT" sz="2000" b="1" baseline="30000" dirty="0">
                  <a:solidFill>
                    <a:srgbClr val="0000CC"/>
                  </a:solidFill>
                </a:rPr>
                <a:t>82</a:t>
              </a:r>
              <a:r>
                <a:rPr lang="en-US" altLang="it-IT" sz="2000" b="1" dirty="0">
                  <a:solidFill>
                    <a:srgbClr val="0000CC"/>
                  </a:solidFill>
                </a:rPr>
                <a:t>Se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0νDBD half-life</a:t>
              </a:r>
            </a:p>
            <a:p>
              <a:pPr>
                <a:buFontTx/>
                <a:buChar char="•"/>
              </a:pPr>
              <a:endParaRPr lang="it-IT" altLang="it-IT" sz="1600" b="1" dirty="0" smtClean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endParaRPr lang="it-IT" altLang="it-IT" sz="1600" b="1" dirty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endParaRPr lang="it-IT" altLang="it-IT" sz="1800" b="1" dirty="0" smtClean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endParaRPr lang="en-US" altLang="it-IT" sz="1800" b="1" dirty="0" smtClean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r>
                <a:rPr lang="it-IT" altLang="it-IT" sz="2000" b="1" dirty="0" err="1">
                  <a:solidFill>
                    <a:srgbClr val="0000CC"/>
                  </a:solidFill>
                </a:rPr>
                <a:t>e</a:t>
              </a:r>
              <a:r>
                <a:rPr lang="it-IT" altLang="it-IT" sz="2000" b="1" dirty="0" err="1" smtClean="0">
                  <a:solidFill>
                    <a:srgbClr val="0000CC"/>
                  </a:solidFill>
                </a:rPr>
                <a:t>nergy</a:t>
              </a:r>
              <a:r>
                <a:rPr lang="it-IT" altLang="it-IT" sz="2000" b="1" dirty="0" smtClean="0">
                  <a:solidFill>
                    <a:srgbClr val="0000CC"/>
                  </a:solidFill>
                </a:rPr>
                <a:t> </a:t>
              </a:r>
              <a:r>
                <a:rPr lang="it-IT" altLang="it-IT" sz="2000" b="1" dirty="0" err="1" smtClean="0">
                  <a:solidFill>
                    <a:srgbClr val="0000CC"/>
                  </a:solidFill>
                </a:rPr>
                <a:t>resolution</a:t>
              </a:r>
              <a:r>
                <a:rPr lang="it-IT" altLang="it-IT" sz="2000" b="1" dirty="0" smtClean="0">
                  <a:solidFill>
                    <a:srgbClr val="0000CC"/>
                  </a:solidFill>
                </a:rPr>
                <a:t> </a:t>
              </a:r>
              <a:r>
                <a:rPr lang="it-IT" altLang="it-IT" sz="2000" dirty="0" smtClean="0">
                  <a:solidFill>
                    <a:srgbClr val="0000CC"/>
                  </a:solidFill>
                </a:rPr>
                <a:t>(</a:t>
              </a:r>
              <a:r>
                <a:rPr lang="it-IT" altLang="it-IT" sz="2000" dirty="0" err="1" smtClean="0">
                  <a:solidFill>
                    <a:srgbClr val="0000CC"/>
                  </a:solidFill>
                </a:rPr>
                <a:t>exposure</a:t>
              </a:r>
              <a:r>
                <a:rPr lang="it-IT" altLang="it-IT" sz="2000" dirty="0" smtClean="0">
                  <a:solidFill>
                    <a:srgbClr val="0000CC"/>
                  </a:solidFill>
                </a:rPr>
                <a:t> </a:t>
              </a:r>
              <a:r>
                <a:rPr lang="it-IT" altLang="it-IT" sz="2000" dirty="0" err="1" smtClean="0">
                  <a:solidFill>
                    <a:srgbClr val="0000CC"/>
                  </a:solidFill>
                </a:rPr>
                <a:t>weighted</a:t>
              </a:r>
              <a:r>
                <a:rPr lang="it-IT" altLang="it-IT" sz="2000" dirty="0" smtClean="0">
                  <a:solidFill>
                    <a:srgbClr val="0000CC"/>
                  </a:solidFill>
                </a:rPr>
                <a:t>)                                                           </a:t>
              </a:r>
            </a:p>
            <a:p>
              <a:endParaRPr lang="it-IT" altLang="it-IT" sz="1800" dirty="0" smtClean="0">
                <a:solidFill>
                  <a:srgbClr val="0000CC"/>
                </a:solidFill>
              </a:endParaRPr>
            </a:p>
            <a:p>
              <a:pPr>
                <a:buFontTx/>
                <a:buChar char="•"/>
              </a:pPr>
              <a:r>
                <a:rPr lang="en-US" altLang="it-IT" sz="2000" b="1" dirty="0">
                  <a:solidFill>
                    <a:srgbClr val="0000CC"/>
                  </a:solidFill>
                </a:rPr>
                <a:t>total signal </a:t>
              </a:r>
              <a:r>
                <a:rPr lang="en-US" altLang="it-IT" sz="2000" b="1" dirty="0" smtClean="0">
                  <a:solidFill>
                    <a:srgbClr val="0000CC"/>
                  </a:solidFill>
                </a:rPr>
                <a:t>efficiency</a:t>
              </a:r>
              <a:endParaRPr lang="en-US" altLang="it-IT" sz="2000" b="1" dirty="0">
                <a:solidFill>
                  <a:srgbClr val="0000CC"/>
                </a:solidFill>
              </a:endParaRPr>
            </a:p>
          </p:txBody>
        </p:sp>
        <p:graphicFrame>
          <p:nvGraphicFramePr>
            <p:cNvPr id="14" name="Oggetto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794242"/>
                </p:ext>
              </p:extLst>
            </p:nvPr>
          </p:nvGraphicFramePr>
          <p:xfrm>
            <a:off x="2513012" y="2873190"/>
            <a:ext cx="4572000" cy="536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1" name="Equation" r:id="rId4" imgW="2057400" imgH="241200" progId="Equation.KSEE3">
                    <p:embed/>
                  </p:oleObj>
                </mc:Choice>
                <mc:Fallback>
                  <p:oleObj name="Equation" r:id="rId4" imgW="2057400" imgH="2412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13012" y="2873190"/>
                          <a:ext cx="4572000" cy="536223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ggetto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0909480"/>
                </p:ext>
              </p:extLst>
            </p:nvPr>
          </p:nvGraphicFramePr>
          <p:xfrm>
            <a:off x="836613" y="4319285"/>
            <a:ext cx="4062026" cy="5406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2" name="Equation" r:id="rId6" imgW="1815840" imgH="241200" progId="Equation.KSEE3">
                    <p:embed/>
                  </p:oleObj>
                </mc:Choice>
                <mc:Fallback>
                  <p:oleObj name="Equation" r:id="rId6" imgW="1815840" imgH="241200" progId="Equation.KSEE3">
                    <p:embed/>
                    <p:pic>
                      <p:nvPicPr>
                        <p:cNvPr id="14" name="Oggetto 1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6613" y="4319285"/>
                          <a:ext cx="4062026" cy="540666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ggetto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9818989"/>
                </p:ext>
              </p:extLst>
            </p:nvPr>
          </p:nvGraphicFramePr>
          <p:xfrm>
            <a:off x="6071506" y="4319284"/>
            <a:ext cx="3351371" cy="5406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3" name="Equation" r:id="rId8" imgW="1498320" imgH="241200" progId="Equation.KSEE3">
                    <p:embed/>
                  </p:oleObj>
                </mc:Choice>
                <mc:Fallback>
                  <p:oleObj name="Equation" r:id="rId8" imgW="1498320" imgH="241200" progId="Equation.KSEE3">
                    <p:embed/>
                    <p:pic>
                      <p:nvPicPr>
                        <p:cNvPr id="17" name="Oggetto 1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071506" y="4319284"/>
                          <a:ext cx="3351371" cy="540667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ggetto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3585180"/>
                </p:ext>
              </p:extLst>
            </p:nvPr>
          </p:nvGraphicFramePr>
          <p:xfrm>
            <a:off x="5281095" y="5145454"/>
            <a:ext cx="2281238" cy="451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4" name="Equation" r:id="rId10" imgW="1028520" imgH="203040" progId="Equation.KSEE3">
                    <p:embed/>
                  </p:oleObj>
                </mc:Choice>
                <mc:Fallback>
                  <p:oleObj name="Equation" r:id="rId10" imgW="1028520" imgH="203040" progId="Equation.KSEE3">
                    <p:embed/>
                    <p:pic>
                      <p:nvPicPr>
                        <p:cNvPr id="18" name="Oggetto 1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281095" y="5145454"/>
                          <a:ext cx="2281238" cy="451630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ggetto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0379276"/>
                </p:ext>
              </p:extLst>
            </p:nvPr>
          </p:nvGraphicFramePr>
          <p:xfrm>
            <a:off x="3425070" y="5720691"/>
            <a:ext cx="1408113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5" name="Equation" r:id="rId12" imgW="634680" imgH="203040" progId="Equation.KSEE3">
                    <p:embed/>
                  </p:oleObj>
                </mc:Choice>
                <mc:Fallback>
                  <p:oleObj name="Equation" r:id="rId12" imgW="634680" imgH="203040" progId="Equation.KSEE3">
                    <p:embed/>
                    <p:pic>
                      <p:nvPicPr>
                        <p:cNvPr id="9" name="Oggetto 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425070" y="5720691"/>
                          <a:ext cx="1408113" cy="452437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261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4738" y="228600"/>
            <a:ext cx="5334000" cy="62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 sz="32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CUPID-0</a:t>
            </a:r>
            <a:endParaRPr lang="it-IT" altLang="it-IT" sz="3200" b="1" u="sng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5732" y="1039728"/>
            <a:ext cx="9752013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O. Azzolini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M.T. Barrera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J.W. Beeman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F. Bellini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Beretta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Biassoni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Brofferio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Bucci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Canonica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Capelli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 Cardani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P. Carniti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N. Casali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 Cassina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Clemenza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O.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Cremonesi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A. Cruciani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A. D'Addabbo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I. Dafnei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Di Domizio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9,10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F. Ferroni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 Gironi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A. Giuliani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11,12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P. Gorla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Gotti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G. Keppel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 Marini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9,10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Martinez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3,4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Morganti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Nagorny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7,13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Nastasi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Nisi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Nones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D. Orlandi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L. Pagnanini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7,13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Pallavicini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9,10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V.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Palmieri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L. Pattavina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7,13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Pavan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G. Pessina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V. Pettinacci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Pirro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Pozzi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E. Previtali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A. Puiu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5,6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F. Reindl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Rusconi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7,15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K. Schaeffner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7,13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 Tomei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M. Vignati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A. S.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Zolotarova</a:t>
            </a:r>
            <a:r>
              <a:rPr lang="en-U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endParaRPr lang="en-US" sz="16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Laboratori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Nazionali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Legnaro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I-35020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Legnaro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Lawrence Berkeley National Laboratory , Berkeley, California 94720, USA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Dipartimento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Fisica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Sapienza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Universit_a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Roma,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Aldo Moro 2, 00185, Roma,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Roma,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P.le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Aldo Moro 2, 00185, Roma,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Dipartimento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Fisica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Universit_a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Milano Bicocca, I-20126 Milano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Milano Bicocca, I-20126 Milano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Laboratori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Nazionali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del Gran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Sasso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I-67100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Assergi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(AQ)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Massachusetts Institute of Technology, Cambridge, MA 02139, USA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Dipartimento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Fisica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Universit_a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Genova, I-16146 Genova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INFN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Sezione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Genova, I-16146 Genova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CNRS/CSNSM, Centre de Sciences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Nucl_eaires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de Sciences de la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Mati_ere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91405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Orsay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France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DISAT,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Universit_a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dell'Insubria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22100 Como,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Sasso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Science Institute, 67100, L'Aquila - Italy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IRFU, CEA,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Universit_e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Paris-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F-91191 Gif-sur-Yvette, France</a:t>
            </a:r>
          </a:p>
          <a:p>
            <a:pPr algn="ctr"/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of Physics and Astronomy, University of South Carolina, Columbia, SC 29208 -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60412" y="838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of 0</a:t>
            </a:r>
            <a:r>
              <a:rPr lang="el-GR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DBD </a:t>
            </a:r>
            <a:r>
              <a:rPr lang="it-IT" sz="2000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it-IT" sz="2000" b="1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24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A;Z) → (A;Z+2) + </a:t>
            </a:r>
            <a:r>
              <a:rPr lang="en-US" sz="24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2e</a:t>
            </a:r>
            <a:r>
              <a:rPr lang="en-US" sz="2400" b="1" baseline="30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endParaRPr lang="it-IT" sz="1400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violation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the lepton number conservation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</a:p>
          <a:p>
            <a:pPr marL="342900" indent="-342900">
              <a:buFontTx/>
              <a:buChar char="-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own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antiparticle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(Majorana nature of neutrino)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provide some insight into the absolute mass of neutrinos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014544" y="49978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Introduction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84262" y="3160002"/>
            <a:ext cx="891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bolometric</a:t>
            </a:r>
            <a:r>
              <a:rPr lang="it-IT" sz="2000" b="1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it-IT" sz="2000" b="1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calorimetric </a:t>
            </a:r>
            <a:r>
              <a:rPr 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 based on the use of crystals cooled down to </a:t>
            </a:r>
            <a:r>
              <a:rPr lang="en-US" sz="20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mK</a:t>
            </a:r>
            <a:r>
              <a:rPr 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temperatures where their specific heat is extremely low and goes like 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baseline="30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deposit can be detected as sizable temperature variation (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ΔT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ΔE/C</a:t>
            </a:r>
            <a:r>
              <a:rPr 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US" sz="20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resolution (as good as 0.1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%)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effciency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0νDBD larger than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crystals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available for almost all nuclides of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intrinsic radio-purity  affordable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2125677" y="3018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challenges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979612" y="1278553"/>
            <a:ext cx="5715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crystals</a:t>
            </a:r>
            <a:endParaRPr lang="it-IT" altLang="it-IT" sz="24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1085850" lvl="1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radio-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purity</a:t>
            </a:r>
            <a:endParaRPr lang="it-IT" altLang="it-IT" sz="16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1085850" lvl="1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1600" b="1" dirty="0" err="1">
                <a:solidFill>
                  <a:srgbClr val="0000CC"/>
                </a:solidFill>
                <a:cs typeface="Arial" panose="020B0604020202020204" pitchFamily="34" charset="0"/>
              </a:rPr>
              <a:t>c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hemical</a:t>
            </a: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purity</a:t>
            </a:r>
            <a:endParaRPr lang="it-IT" altLang="it-IT" sz="16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1085850" lvl="1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high production 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yield</a:t>
            </a: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(for 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enriched</a:t>
            </a: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it-IT" altLang="it-IT" sz="16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crystals</a:t>
            </a:r>
            <a:r>
              <a:rPr lang="it-IT" alt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)</a:t>
            </a:r>
            <a:endParaRPr lang="en-US" altLang="it-IT" sz="16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en-US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temperature sensors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light detectors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err="1">
                <a:solidFill>
                  <a:srgbClr val="0000CC"/>
                </a:solidFill>
                <a:cs typeface="Arial" panose="020B0604020202020204" pitchFamily="34" charset="0"/>
              </a:rPr>
              <a:t>s</a:t>
            </a: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urface</a:t>
            </a: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detectors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heaters</a:t>
            </a:r>
            <a:endParaRPr lang="it-IT" altLang="it-IT" sz="24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h</a:t>
            </a: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olding </a:t>
            </a: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structure</a:t>
            </a:r>
            <a:r>
              <a:rPr lang="it-IT" alt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(</a:t>
            </a: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towers</a:t>
            </a: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electronics</a:t>
            </a:r>
            <a:endParaRPr lang="it-IT" altLang="it-IT" sz="24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en-US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cryogenic system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screenings</a:t>
            </a:r>
            <a:endParaRPr lang="it-IT" altLang="it-IT" sz="24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data </a:t>
            </a:r>
            <a:r>
              <a:rPr lang="it-IT" altLang="it-IT" sz="2400" b="1" dirty="0" err="1">
                <a:solidFill>
                  <a:srgbClr val="0000CC"/>
                </a:solidFill>
                <a:cs typeface="Arial" panose="020B0604020202020204" pitchFamily="34" charset="0"/>
              </a:rPr>
              <a:t>acquisition</a:t>
            </a:r>
            <a:r>
              <a:rPr lang="it-IT" alt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 and </a:t>
            </a:r>
            <a:r>
              <a:rPr lang="it-IT" altLang="it-IT" sz="2400" b="1" dirty="0" err="1">
                <a:solidFill>
                  <a:srgbClr val="0000CC"/>
                </a:solidFill>
                <a:cs typeface="Arial" panose="020B0604020202020204" pitchFamily="34" charset="0"/>
              </a:rPr>
              <a:t>analysis</a:t>
            </a:r>
            <a:endParaRPr lang="en-US" altLang="it-IT" sz="24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…</a:t>
            </a:r>
          </a:p>
          <a:p>
            <a:pPr marL="342900" indent="-342900" eaLnBrk="1" hangingPunct="1">
              <a:spcBef>
                <a:spcPts val="0"/>
              </a:spcBef>
              <a:buFontTx/>
              <a:buChar char="-"/>
            </a:pPr>
            <a:r>
              <a:rPr lang="it-IT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…</a:t>
            </a:r>
            <a:endParaRPr lang="en-US" altLang="it-IT" sz="24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9995728">
            <a:off x="7329921" y="954859"/>
            <a:ext cx="189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1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handling</a:t>
            </a:r>
            <a:endParaRPr lang="it-IT" sz="1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it-IT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packaging</a:t>
            </a:r>
          </a:p>
          <a:p>
            <a:pPr marL="171450" indent="-171450">
              <a:buFontTx/>
              <a:buChar char="-"/>
            </a:pPr>
            <a:r>
              <a:rPr lang="it-IT" sz="1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it-IT" sz="1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it-IT" sz="1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lang="en-US" sz="1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125677" y="3018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Scintillating bolometers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794266"/>
            <a:ext cx="4176294" cy="2710330"/>
          </a:xfrm>
          <a:prstGeom prst="rect">
            <a:avLst/>
          </a:prstGeom>
        </p:spPr>
      </p:pic>
      <p:pic>
        <p:nvPicPr>
          <p:cNvPr id="8" name="Picture 4" descr="Animation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06" y="1036008"/>
            <a:ext cx="5561013" cy="216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74612" y="609600"/>
            <a:ext cx="175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>
                <a:solidFill>
                  <a:srgbClr val="0000CC"/>
                </a:solidFill>
              </a:rPr>
              <a:t>bolometer</a:t>
            </a:r>
            <a:endParaRPr lang="it-IT" sz="2400" b="1" u="sng" dirty="0">
              <a:solidFill>
                <a:srgbClr val="0000CC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40" y="3934022"/>
            <a:ext cx="2597150" cy="23701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4875212" y="4495800"/>
            <a:ext cx="4613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background-free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experiment is possible: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α-background: identification and rejection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β/γ-background: ββ isotope with large Q-value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71161" y="0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rgbClr val="0000CC"/>
                </a:solidFill>
              </a:rPr>
              <a:t>CUPID</a:t>
            </a:r>
          </a:p>
          <a:p>
            <a:pPr algn="ctr"/>
            <a:r>
              <a:rPr lang="en-US" sz="2800" b="1" dirty="0"/>
              <a:t>CUORE (Cryogenic Underground Observatory for Rare Events) Upgrade with Particle </a:t>
            </a:r>
            <a:r>
              <a:rPr lang="en-US" sz="2800" b="1" dirty="0" err="1" smtClean="0"/>
              <a:t>IDentification</a:t>
            </a:r>
            <a:endParaRPr lang="en-US" sz="28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3254" y="3494699"/>
            <a:ext cx="9599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CUPID is a proposed future </a:t>
            </a:r>
            <a:r>
              <a:rPr lang="en-US" sz="20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-scale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bolometric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neutrinoless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double beta decay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0νDBD) experiment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probe the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Majorana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nature of neutrinos and discover Lepton Number Violation in the so-called inverted hierarchy region of the neutrino mass. CUPID will be built on experience,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expertise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lessons learned in CUORE, and will exploit the current CUORE infrastructure as much as possible. In order to achieve its ambitious science goals, CUPID aims to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the source mass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dramatically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the backgrounds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the region of interest. This requires 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isotopic enrichment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upgraded purification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crystallization procedures, </a:t>
            </a:r>
            <a:r>
              <a:rPr lang="en-US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detector technologies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 stricter material selection, and possibly new shielding concepts with respect to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state-of-the-art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deployed in CUORE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4684" y="2485565"/>
            <a:ext cx="9196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Wang et al. (CUPID interest group), </a:t>
            </a:r>
            <a:r>
              <a:rPr lang="en-US" sz="2000" b="1" dirty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arXiv:1504.03599v1, 14 Apr </a:t>
            </a:r>
            <a:r>
              <a:rPr lang="en-US" sz="2000" b="1" dirty="0" smtClean="0">
                <a:solidFill>
                  <a:srgbClr val="00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2015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CUPID: CUORE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(Cryogenic Underground Observatory for Rare Events) Upgrade with Particle Identification</a:t>
            </a:r>
            <a:endParaRPr lang="en-US" sz="1600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25677" y="122764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CUPID </a:t>
            </a:r>
            <a:r>
              <a:rPr lang="it-IT" altLang="it-IT" b="1" u="sng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challenges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12810" y="990600"/>
            <a:ext cx="81946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large detector mass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several </a:t>
            </a:r>
            <a:r>
              <a:rPr lang="en-US" sz="2000" dirty="0"/>
              <a:t>hundreds </a:t>
            </a:r>
            <a:r>
              <a:rPr lang="en-US" sz="2000" dirty="0" smtClean="0"/>
              <a:t>kg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possibly enriched material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background </a:t>
            </a:r>
            <a:r>
              <a:rPr lang="en-US" sz="2000" dirty="0"/>
              <a:t>close to zero at the ton ∙ year exposure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region of interest of </a:t>
            </a:r>
            <a:r>
              <a:rPr lang="en-US" sz="2000" dirty="0"/>
              <a:t>a few </a:t>
            </a:r>
            <a:r>
              <a:rPr lang="en-US" sz="2000" dirty="0" err="1"/>
              <a:t>keV</a:t>
            </a:r>
            <a:r>
              <a:rPr lang="en-US" sz="2000" dirty="0"/>
              <a:t> </a:t>
            </a:r>
            <a:r>
              <a:rPr lang="en-US" sz="2000" dirty="0" smtClean="0"/>
              <a:t>around 0</a:t>
            </a:r>
            <a:r>
              <a:rPr lang="el-GR" sz="2000" dirty="0" smtClean="0"/>
              <a:t>ν</a:t>
            </a:r>
            <a:r>
              <a:rPr lang="it-IT" sz="2000" dirty="0" smtClean="0"/>
              <a:t>DBD </a:t>
            </a:r>
            <a:r>
              <a:rPr lang="en-US" sz="2000" dirty="0" smtClean="0"/>
              <a:t>transition </a:t>
            </a:r>
            <a:r>
              <a:rPr lang="en-US" sz="2000" dirty="0"/>
              <a:t>energy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36812" y="3067908"/>
            <a:ext cx="632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isotopic enrichment and </a:t>
            </a:r>
            <a:r>
              <a:rPr lang="en-US" sz="2000" u="sng" dirty="0" smtClean="0"/>
              <a:t>related improvements </a:t>
            </a:r>
            <a:r>
              <a:rPr lang="en-US" sz="2000" dirty="0" smtClean="0"/>
              <a:t>regarding crystal production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active </a:t>
            </a:r>
            <a:r>
              <a:rPr lang="en-US" sz="2000" dirty="0"/>
              <a:t>alpha rejection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improved </a:t>
            </a:r>
            <a:r>
              <a:rPr lang="en-US" sz="2000" dirty="0"/>
              <a:t>material selection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reduced cosmic activation</a:t>
            </a:r>
            <a:endParaRPr lang="en-US" sz="2000" dirty="0"/>
          </a:p>
        </p:txBody>
      </p:sp>
      <p:sp>
        <p:nvSpPr>
          <p:cNvPr id="3" name="CasellaDiTesto 2"/>
          <p:cNvSpPr txBox="1"/>
          <p:nvPr/>
        </p:nvSpPr>
        <p:spPr>
          <a:xfrm rot="19829110">
            <a:off x="407022" y="3683460"/>
            <a:ext cx="226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with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CUORE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9829110">
            <a:off x="27611" y="5311807"/>
            <a:ext cx="226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Conference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315440" y="5127141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Wednesday, 30 May, 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09:10; </a:t>
            </a: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Speaker: Antonio </a:t>
            </a:r>
            <a:r>
              <a:rPr lang="en-US" sz="16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Branca</a:t>
            </a:r>
            <a:endParaRPr lang="en-US" sz="1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CUORE</a:t>
            </a:r>
            <a:r>
              <a:rPr lang="en-US" sz="1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first bolometric experiment at the ton scale for rare decay </a:t>
            </a:r>
            <a:r>
              <a:rPr lang="en-US" sz="16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searches</a:t>
            </a:r>
            <a:endParaRPr lang="en-US" sz="1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Wednesday</a:t>
            </a: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30 May, </a:t>
            </a:r>
            <a:r>
              <a:rPr lang="en-US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10:00; </a:t>
            </a:r>
            <a:r>
              <a: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Speaker: Nicola </a:t>
            </a:r>
            <a:r>
              <a:rPr lang="en-US" sz="16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Casali</a:t>
            </a:r>
            <a:endParaRPr lang="en-US" sz="16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 light detectors for background suppression: the CALDER </a:t>
            </a:r>
            <a:r>
              <a:rPr lang="en-US" sz="16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en-US" sz="1600" i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25677" y="122764"/>
            <a:ext cx="5568935" cy="6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crystals for 0</a:t>
            </a:r>
            <a:r>
              <a:rPr lang="el-GR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ν</a:t>
            </a:r>
            <a:r>
              <a:rPr lang="it-IT" altLang="it-IT" b="1" u="sng" dirty="0" smtClean="0">
                <a:solidFill>
                  <a:schemeClr val="tx2"/>
                </a:solidFill>
                <a:cs typeface="Arial" panose="020B0604020202020204" pitchFamily="34" charset="0"/>
              </a:rPr>
              <a:t>DBD</a:t>
            </a:r>
            <a:endParaRPr lang="it-IT" altLang="it-IT" b="1" u="sng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007529" y="740855"/>
            <a:ext cx="3805229" cy="47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it-IT" altLang="it-IT" sz="2400" b="1" i="1" dirty="0">
                <a:solidFill>
                  <a:schemeClr val="accent2"/>
                </a:solidFill>
              </a:rPr>
              <a:t>(</a:t>
            </a:r>
            <a:r>
              <a:rPr lang="it-IT" altLang="it-IT" sz="2400" b="1" i="1" dirty="0" err="1">
                <a:solidFill>
                  <a:schemeClr val="accent2"/>
                </a:solidFill>
              </a:rPr>
              <a:t>bolometric</a:t>
            </a:r>
            <a:r>
              <a:rPr lang="it-IT" altLang="it-IT" sz="2400" b="1" i="1" dirty="0">
                <a:solidFill>
                  <a:schemeClr val="accent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approach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) </a:t>
            </a:r>
            <a:endParaRPr lang="it-IT" altLang="it-IT" sz="2400" b="1" dirty="0">
              <a:solidFill>
                <a:schemeClr val="accent2"/>
              </a:solidFill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28593" y="1600200"/>
            <a:ext cx="50514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main (CUPID) candidates today: </a:t>
            </a:r>
            <a:r>
              <a:rPr lang="en-US" alt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(alphabetic order)</a:t>
            </a:r>
            <a:endParaRPr lang="en-US" altLang="it-IT" sz="20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28593" y="5715000"/>
            <a:ext cx="17605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it-IT" sz="44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ZnSe</a:t>
            </a:r>
            <a:endParaRPr lang="en-US" altLang="it-IT" sz="4400" b="1" baseline="-250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2" y="3048000"/>
            <a:ext cx="4038600" cy="2967937"/>
          </a:xfrm>
          <a:prstGeom prst="rect">
            <a:avLst/>
          </a:prstGeom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128593" y="2590800"/>
            <a:ext cx="246061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it-IT" sz="4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Li</a:t>
            </a:r>
            <a:r>
              <a:rPr lang="en-US" altLang="it-IT" sz="4400" b="1" baseline="-25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2</a:t>
            </a:r>
            <a:r>
              <a:rPr lang="en-US" altLang="it-IT" sz="44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MoO</a:t>
            </a:r>
            <a:r>
              <a:rPr lang="en-US" altLang="it-IT" sz="4400" b="1" baseline="-25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4</a:t>
            </a:r>
            <a:endParaRPr lang="en-US" altLang="it-IT" sz="4400" b="1" baseline="-250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3032" y="3697979"/>
            <a:ext cx="2516330" cy="1501161"/>
            <a:chOff x="43032" y="3590399"/>
            <a:chExt cx="2516330" cy="1501161"/>
          </a:xfrm>
        </p:grpSpPr>
        <p:sp>
          <p:nvSpPr>
            <p:cNvPr id="12" name="Rettangolo arrotondato 11"/>
            <p:cNvSpPr/>
            <p:nvPr/>
          </p:nvSpPr>
          <p:spPr bwMode="auto">
            <a:xfrm>
              <a:off x="43032" y="3657600"/>
              <a:ext cx="2436812" cy="1433960"/>
            </a:xfrm>
            <a:prstGeom prst="roundRect">
              <a:avLst/>
            </a:prstGeom>
            <a:solidFill>
              <a:srgbClr val="E5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171625" y="3590399"/>
              <a:ext cx="176053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it-IT" sz="4400" b="1" dirty="0" smtClean="0">
                  <a:solidFill>
                    <a:srgbClr val="0000CC"/>
                  </a:solidFill>
                  <a:cs typeface="Times New Roman" panose="02020603050405020304" pitchFamily="18" charset="0"/>
                </a:rPr>
                <a:t>TeO</a:t>
              </a:r>
              <a:r>
                <a:rPr lang="en-US" altLang="it-IT" sz="4400" b="1" baseline="-25000" dirty="0" smtClean="0">
                  <a:solidFill>
                    <a:srgbClr val="0000CC"/>
                  </a:solidFill>
                  <a:cs typeface="Times New Roman" panose="02020603050405020304" pitchFamily="18" charset="0"/>
                </a:rPr>
                <a:t>2</a:t>
              </a:r>
              <a:endParaRPr lang="en-US" altLang="it-IT" sz="4400" b="1" baseline="-25000" dirty="0">
                <a:solidFill>
                  <a:srgbClr val="0000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3032" y="4260563"/>
              <a:ext cx="25163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it-IT" sz="16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article</a:t>
              </a:r>
              <a:r>
                <a:rPr lang="it-IT" sz="16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identification</a:t>
              </a:r>
              <a:r>
                <a:rPr lang="it-IT" sz="16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with: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LD: </a:t>
              </a:r>
              <a:r>
                <a:rPr lang="it-IT" sz="16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Cherenkov</a:t>
              </a:r>
              <a:r>
                <a:rPr lang="it-IT" sz="16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</a:t>
              </a:r>
              <a:endParaRPr lang="it-IT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Surface </a:t>
              </a:r>
              <a:r>
                <a:rPr lang="it-IT" sz="1600" b="1" dirty="0" err="1" smtClean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Effects</a:t>
              </a:r>
              <a:endParaRPr lang="en-US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05" y="1766955"/>
            <a:ext cx="3351213" cy="48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8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" y="14287"/>
            <a:ext cx="9752012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3200" b="1" u="sng" dirty="0">
                <a:latin typeface="Comic Sans MS" panose="030F0702030302020204" pitchFamily="66" charset="0"/>
              </a:rPr>
              <a:t>t</a:t>
            </a:r>
            <a:r>
              <a:rPr lang="it-IT" altLang="it-IT" sz="3200" b="1" u="sng" dirty="0" smtClean="0">
                <a:latin typeface="Comic Sans MS" panose="030F0702030302020204" pitchFamily="66" charset="0"/>
              </a:rPr>
              <a:t>he </a:t>
            </a:r>
            <a:r>
              <a:rPr lang="it-IT" altLang="it-IT" sz="3200" b="1" u="sng" dirty="0" err="1" smtClean="0">
                <a:latin typeface="Comic Sans MS" panose="030F0702030302020204" pitchFamily="66" charset="0"/>
              </a:rPr>
              <a:t>challenge</a:t>
            </a:r>
            <a:r>
              <a:rPr lang="it-IT" altLang="it-IT" sz="3200" b="1" u="sng" dirty="0" smtClean="0">
                <a:latin typeface="Comic Sans MS" panose="030F0702030302020204" pitchFamily="66" charset="0"/>
              </a:rPr>
              <a:t> of large scale 0</a:t>
            </a:r>
            <a:r>
              <a:rPr lang="el-GR" altLang="it-IT" sz="3200" b="1" u="sng" dirty="0" smtClean="0">
                <a:latin typeface="Comic Sans MS" panose="030F0702030302020204" pitchFamily="66" charset="0"/>
              </a:rPr>
              <a:t>ν</a:t>
            </a:r>
            <a:r>
              <a:rPr lang="it-IT" altLang="it-IT" sz="3200" b="1" u="sng" dirty="0" smtClean="0">
                <a:latin typeface="Comic Sans MS" panose="030F0702030302020204" pitchFamily="66" charset="0"/>
              </a:rPr>
              <a:t>DBD </a:t>
            </a:r>
            <a:r>
              <a:rPr lang="it-IT" altLang="it-IT" sz="3200" b="1" u="sng" dirty="0" err="1" smtClean="0">
                <a:latin typeface="Comic Sans MS" panose="030F0702030302020204" pitchFamily="66" charset="0"/>
              </a:rPr>
              <a:t>experiments</a:t>
            </a:r>
            <a:endParaRPr lang="it-IT" altLang="it-IT" sz="3200" b="1" u="sng" dirty="0" smtClean="0">
              <a:latin typeface="Comic Sans MS" panose="030F0702030302020204" pitchFamily="66" charset="0"/>
            </a:endParaRPr>
          </a:p>
        </p:txBody>
      </p:sp>
      <p:grpSp>
        <p:nvGrpSpPr>
          <p:cNvPr id="19" name="Group 78"/>
          <p:cNvGrpSpPr>
            <a:grpSpLocks/>
          </p:cNvGrpSpPr>
          <p:nvPr/>
        </p:nvGrpSpPr>
        <p:grpSpPr bwMode="auto">
          <a:xfrm>
            <a:off x="215899" y="1341438"/>
            <a:ext cx="8942388" cy="5002212"/>
            <a:chOff x="0" y="845"/>
            <a:chExt cx="5633" cy="3151"/>
          </a:xfrm>
        </p:grpSpPr>
        <p:pic>
          <p:nvPicPr>
            <p:cNvPr id="20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5"/>
              <a:ext cx="5633" cy="2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65"/>
            <p:cNvSpPr txBox="1">
              <a:spLocks noChangeArrowheads="1"/>
            </p:cNvSpPr>
            <p:nvPr/>
          </p:nvSpPr>
          <p:spPr bwMode="auto">
            <a:xfrm>
              <a:off x="149" y="3744"/>
              <a:ext cx="252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Compact Muon Solenoid</a:t>
              </a:r>
            </a:p>
          </p:txBody>
        </p:sp>
        <p:sp>
          <p:nvSpPr>
            <p:cNvPr id="22" name="Text Box 70"/>
            <p:cNvSpPr txBox="1">
              <a:spLocks noChangeArrowheads="1"/>
            </p:cNvSpPr>
            <p:nvPr/>
          </p:nvSpPr>
          <p:spPr bwMode="auto">
            <a:xfrm>
              <a:off x="3016" y="1117"/>
              <a:ext cx="738" cy="446"/>
            </a:xfrm>
            <a:prstGeom prst="rect">
              <a:avLst/>
            </a:prstGeom>
            <a:solidFill>
              <a:srgbClr val="C9FFFF">
                <a:alpha val="38823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~80tons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PbWO</a:t>
              </a:r>
              <a:r>
                <a:rPr lang="it-IT" altLang="it-IT" sz="2000" b="1" baseline="-2500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23" name="Text Box 75"/>
            <p:cNvSpPr txBox="1">
              <a:spLocks noChangeArrowheads="1"/>
            </p:cNvSpPr>
            <p:nvPr/>
          </p:nvSpPr>
          <p:spPr bwMode="auto">
            <a:xfrm>
              <a:off x="4694" y="1888"/>
              <a:ext cx="738" cy="446"/>
            </a:xfrm>
            <a:prstGeom prst="rect">
              <a:avLst/>
            </a:prstGeom>
            <a:solidFill>
              <a:srgbClr val="C9FFFF">
                <a:alpha val="38823"/>
              </a:srgbClr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~1ton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TeO</a:t>
              </a:r>
              <a:r>
                <a:rPr lang="it-IT" altLang="it-IT" sz="2000" b="1" baseline="-2500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5408612" y="517525"/>
            <a:ext cx="3962400" cy="5791200"/>
            <a:chOff x="3198" y="436"/>
            <a:chExt cx="2496" cy="3648"/>
          </a:xfrm>
        </p:grpSpPr>
        <p:grpSp>
          <p:nvGrpSpPr>
            <p:cNvPr id="25" name="Group 66"/>
            <p:cNvGrpSpPr>
              <a:grpSpLocks/>
            </p:cNvGrpSpPr>
            <p:nvPr/>
          </p:nvGrpSpPr>
          <p:grpSpPr bwMode="auto">
            <a:xfrm>
              <a:off x="3198" y="436"/>
              <a:ext cx="2496" cy="3648"/>
              <a:chOff x="3599" y="432"/>
              <a:chExt cx="2217" cy="2990"/>
            </a:xfrm>
          </p:grpSpPr>
          <p:pic>
            <p:nvPicPr>
              <p:cNvPr id="27" name="Picture 6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9" y="432"/>
                <a:ext cx="2161" cy="2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6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" y="1815"/>
                <a:ext cx="741" cy="1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4077" y="2976"/>
              <a:ext cx="73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0000CC"/>
                  </a:solidFill>
                  <a:latin typeface="Comic Sans MS" panose="030F0702030302020204" pitchFamily="66" charset="0"/>
                </a:rPr>
                <a:t>~1ton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it-IT" altLang="it-IT" sz="2000" b="1">
                  <a:solidFill>
                    <a:srgbClr val="0000CC"/>
                  </a:solidFill>
                  <a:latin typeface="Comic Sans MS" panose="030F0702030302020204" pitchFamily="66" charset="0"/>
                </a:rPr>
                <a:t>TeO</a:t>
              </a:r>
              <a:r>
                <a:rPr lang="it-IT" altLang="it-IT" sz="2000" b="1" baseline="-25000">
                  <a:solidFill>
                    <a:srgbClr val="0000CC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4865624" y="646117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8/20</a:t>
            </a:r>
            <a:endParaRPr lang="en-US" sz="1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CC-Horizontal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CCC-Horizont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CC-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C-Horizont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C-Horizonta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C-Horizonta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C-Horizont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C-Horizont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C-Horizont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 2: Programmes:MS Office 98 :Templates:CCC-Horizontal</Template>
  <TotalTime>15933</TotalTime>
  <Pages>5</Pages>
  <Words>1713</Words>
  <Application>Microsoft Office PowerPoint</Application>
  <PresentationFormat>Personalizzato</PresentationFormat>
  <Paragraphs>244</Paragraphs>
  <Slides>22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Arial</vt:lpstr>
      <vt:lpstr>Brush Script MT</vt:lpstr>
      <vt:lpstr>Calibri</vt:lpstr>
      <vt:lpstr>Comic Sans MS</vt:lpstr>
      <vt:lpstr>Monotype Sorts</vt:lpstr>
      <vt:lpstr>MS Mincho</vt:lpstr>
      <vt:lpstr>Symbol</vt:lpstr>
      <vt:lpstr>Times New Roman</vt:lpstr>
      <vt:lpstr>CCC-Horizontal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concluding remarks</vt:lpstr>
      <vt:lpstr>CUPID-0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Invited Talk</dc:title>
  <dc:subject/>
  <dc:creator>Ioan Dafinei</dc:creator>
  <cp:keywords/>
  <dc:description/>
  <cp:lastModifiedBy>ioan</cp:lastModifiedBy>
  <cp:revision>1382</cp:revision>
  <cp:lastPrinted>2018-05-24T10:19:11Z</cp:lastPrinted>
  <dcterms:created xsi:type="dcterms:W3CDTF">1999-09-17T19:26:59Z</dcterms:created>
  <dcterms:modified xsi:type="dcterms:W3CDTF">2018-05-28T04:25:22Z</dcterms:modified>
</cp:coreProperties>
</file>