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259" r:id="rId3"/>
    <p:sldId id="261" r:id="rId4"/>
    <p:sldId id="262" r:id="rId5"/>
    <p:sldId id="267" r:id="rId6"/>
    <p:sldId id="304" r:id="rId7"/>
    <p:sldId id="272" r:id="rId8"/>
    <p:sldId id="280" r:id="rId9"/>
    <p:sldId id="282" r:id="rId10"/>
    <p:sldId id="283" r:id="rId11"/>
    <p:sldId id="302" r:id="rId12"/>
    <p:sldId id="303" r:id="rId13"/>
    <p:sldId id="290" r:id="rId14"/>
    <p:sldId id="291" r:id="rId15"/>
    <p:sldId id="288" r:id="rId16"/>
    <p:sldId id="293" r:id="rId17"/>
    <p:sldId id="294" r:id="rId18"/>
    <p:sldId id="298" r:id="rId19"/>
    <p:sldId id="295" r:id="rId20"/>
    <p:sldId id="297" r:id="rId21"/>
    <p:sldId id="299" r:id="rId22"/>
    <p:sldId id="296" r:id="rId23"/>
    <p:sldId id="30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46" autoAdjust="0"/>
  </p:normalViewPr>
  <p:slideViewPr>
    <p:cSldViewPr snapToGrid="0" snapToObjects="1">
      <p:cViewPr varScale="1">
        <p:scale>
          <a:sx n="88" d="100"/>
          <a:sy n="88" d="100"/>
        </p:scale>
        <p:origin x="-20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4B7E0-00A5-FF47-9957-F02DAD7CFA0B}" type="datetimeFigureOut">
              <a:rPr lang="en-US" smtClean="0"/>
              <a:t>26/05/18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AABD66-13A2-A140-BA96-B2561B300549}" type="slidenum">
              <a:rPr lang="en-US" smtClean="0"/>
              <a:t>‹#›</a:t>
            </a:fld>
            <a:endParaRPr lang="en-US"/>
          </a:p>
        </p:txBody>
      </p:sp>
    </p:spTree>
    <p:extLst>
      <p:ext uri="{BB962C8B-B14F-4D97-AF65-F5344CB8AC3E}">
        <p14:creationId xmlns:p14="http://schemas.microsoft.com/office/powerpoint/2010/main" val="395894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E610CD-9423-C948-B56A-0ED0EFEA2DE7}" type="datetimeFigureOut">
              <a:rPr lang="en-US" smtClean="0"/>
              <a:t>26/05/18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340C4-6D10-6B4A-825E-EC0E3D7CAA41}" type="slidenum">
              <a:rPr lang="en-US" smtClean="0"/>
              <a:t>‹#›</a:t>
            </a:fld>
            <a:endParaRPr lang="en-US"/>
          </a:p>
        </p:txBody>
      </p:sp>
    </p:spTree>
    <p:extLst>
      <p:ext uri="{BB962C8B-B14F-4D97-AF65-F5344CB8AC3E}">
        <p14:creationId xmlns:p14="http://schemas.microsoft.com/office/powerpoint/2010/main" val="1436783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lang="it-IT" dirty="0" smtClean="0"/>
              <a:t>Focus sui transienti</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Tecnologia</a:t>
            </a:r>
            <a:r>
              <a:rPr lang="en-US" baseline="0" dirty="0" smtClean="0"/>
              <a:t> SDD principio di </a:t>
            </a:r>
            <a:r>
              <a:rPr lang="en-US" baseline="0" dirty="0" err="1" smtClean="0"/>
              <a:t>funzionamento</a:t>
            </a:r>
            <a:r>
              <a:rPr lang="en-US" baseline="0" dirty="0" smtClean="0"/>
              <a:t> e </a:t>
            </a:r>
            <a:r>
              <a:rPr lang="en-US" baseline="0" dirty="0" err="1" smtClean="0"/>
              <a:t>caratteristiche</a:t>
            </a:r>
            <a:r>
              <a:rPr lang="en-US" baseline="0" dirty="0" smtClean="0"/>
              <a:t> e FEE </a:t>
            </a:r>
            <a:r>
              <a:rPr lang="en-US" baseline="0" dirty="0" err="1" smtClean="0"/>
              <a:t>giusta</a:t>
            </a:r>
            <a:endParaRPr lang="en-US" baseline="0" dirty="0" smtClean="0"/>
          </a:p>
          <a:p>
            <a:endParaRPr lang="en-US" baseline="0" dirty="0" smtClean="0"/>
          </a:p>
          <a:p>
            <a:r>
              <a:rPr lang="en-US" dirty="0" err="1" smtClean="0"/>
              <a:t>Descrizione</a:t>
            </a:r>
            <a:r>
              <a:rPr lang="en-US" dirty="0" smtClean="0"/>
              <a:t> </a:t>
            </a:r>
            <a:r>
              <a:rPr lang="en-US" dirty="0" err="1" smtClean="0"/>
              <a:t>redsox</a:t>
            </a:r>
            <a:r>
              <a:rPr lang="en-US" dirty="0" smtClean="0"/>
              <a:t> come </a:t>
            </a:r>
            <a:r>
              <a:rPr lang="en-US" dirty="0" err="1" smtClean="0"/>
              <a:t>temi</a:t>
            </a:r>
            <a:r>
              <a:rPr lang="en-US" dirty="0" smtClean="0"/>
              <a:t> di </a:t>
            </a:r>
            <a:r>
              <a:rPr lang="en-US" dirty="0" err="1" smtClean="0"/>
              <a:t>apllicazione</a:t>
            </a:r>
            <a:endParaRPr lang="en-US" dirty="0" smtClean="0"/>
          </a:p>
          <a:p>
            <a:endParaRPr lang="en-US" dirty="0" smtClean="0"/>
          </a:p>
          <a:p>
            <a:r>
              <a:rPr lang="en-US" dirty="0" smtClean="0"/>
              <a:t>Dal </a:t>
            </a:r>
            <a:r>
              <a:rPr lang="en-US" dirty="0" err="1" smtClean="0"/>
              <a:t>disegno</a:t>
            </a:r>
            <a:r>
              <a:rPr lang="en-US" baseline="0" dirty="0" smtClean="0"/>
              <a:t> al </a:t>
            </a:r>
            <a:r>
              <a:rPr lang="en-US" baseline="0" dirty="0" err="1" smtClean="0"/>
              <a:t>prodotto</a:t>
            </a:r>
            <a:r>
              <a:rPr lang="en-US" baseline="0" dirty="0" smtClean="0"/>
              <a:t> </a:t>
            </a:r>
            <a:r>
              <a:rPr lang="en-US" baseline="0" dirty="0" err="1" smtClean="0"/>
              <a:t>finito</a:t>
            </a:r>
            <a:endParaRPr lang="en-US" dirty="0"/>
          </a:p>
        </p:txBody>
      </p:sp>
      <p:sp>
        <p:nvSpPr>
          <p:cNvPr id="4" name="Slide Number Placeholder 3"/>
          <p:cNvSpPr>
            <a:spLocks noGrp="1"/>
          </p:cNvSpPr>
          <p:nvPr>
            <p:ph type="sldNum" sz="quarter" idx="10"/>
          </p:nvPr>
        </p:nvSpPr>
        <p:spPr/>
        <p:txBody>
          <a:bodyPr/>
          <a:lstStyle/>
          <a:p>
            <a:fld id="{B3D1358A-938E-814F-A12B-FFFEFE6EAE4B}" type="slidenum">
              <a:rPr lang="en-US" smtClean="0"/>
              <a:t>13</a:t>
            </a:fld>
            <a:endParaRPr lang="en-US"/>
          </a:p>
        </p:txBody>
      </p:sp>
    </p:spTree>
    <p:extLst>
      <p:ext uri="{BB962C8B-B14F-4D97-AF65-F5344CB8AC3E}">
        <p14:creationId xmlns:p14="http://schemas.microsoft.com/office/powerpoint/2010/main" val="32040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26/05/18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3388331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26/05/18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3312341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26/05/18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390918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6576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26/05/18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3697290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59263CC3-932A-1B46-B884-287C23E6F307}" type="datetimeFigureOut">
              <a:rPr lang="en-US" smtClean="0"/>
              <a:t>26/05/18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697575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59263CC3-932A-1B46-B884-287C23E6F307}" type="datetimeFigureOut">
              <a:rPr lang="en-US" smtClean="0"/>
              <a:t>26/05/18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2376896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59263CC3-932A-1B46-B884-287C23E6F307}" type="datetimeFigureOut">
              <a:rPr lang="en-US" smtClean="0"/>
              <a:t>26/05/18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4088199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9263CC3-932A-1B46-B884-287C23E6F307}" type="datetimeFigureOut">
              <a:rPr lang="en-US" smtClean="0"/>
              <a:t>26/05/18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235396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63CC3-932A-1B46-B884-287C23E6F307}" type="datetimeFigureOut">
              <a:rPr lang="en-US" smtClean="0"/>
              <a:t>26/05/18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162691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59263CC3-932A-1B46-B884-287C23E6F307}" type="datetimeFigureOut">
              <a:rPr lang="en-US" smtClean="0"/>
              <a:t>26/05/18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9475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59263CC3-932A-1B46-B884-287C23E6F307}" type="datetimeFigureOut">
              <a:rPr lang="en-US" smtClean="0"/>
              <a:t>26/05/18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2932679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63CC3-932A-1B46-B884-287C23E6F307}" type="datetimeFigureOut">
              <a:rPr lang="en-US" smtClean="0"/>
              <a:t>26/05/18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5A4D-FA8D-474F-8605-74D9C45AFA63}" type="slidenum">
              <a:rPr lang="en-US" smtClean="0"/>
              <a:t>‹#›</a:t>
            </a:fld>
            <a:endParaRPr lang="en-US"/>
          </a:p>
        </p:txBody>
      </p:sp>
    </p:spTree>
    <p:extLst>
      <p:ext uri="{BB962C8B-B14F-4D97-AF65-F5344CB8AC3E}">
        <p14:creationId xmlns:p14="http://schemas.microsoft.com/office/powerpoint/2010/main" val="163083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mailto:fabrizio.fiore@inaf.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emf"/><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jpg"/><Relationship Id="rId13" Type="http://schemas.openxmlformats.org/officeDocument/2006/relationships/image" Target="../media/image38.png"/><Relationship Id="rId1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fabrizio.fiore@inaf.it?subject=" TargetMode="External"/><Relationship Id="rId3" Type="http://schemas.openxmlformats.org/officeDocument/2006/relationships/hyperlink" Target="mailto:burderi@dsf.unica.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gif"/><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abrizio Fiore  INAF-OATs fabrizio.fiore@inaf.it"/>
          <p:cNvSpPr txBox="1">
            <a:spLocks noGrp="1"/>
          </p:cNvSpPr>
          <p:nvPr>
            <p:ph type="subTitle" sz="quarter" idx="1"/>
          </p:nvPr>
        </p:nvSpPr>
        <p:spPr>
          <a:xfrm>
            <a:off x="731750" y="5444153"/>
            <a:ext cx="7358063" cy="484542"/>
          </a:xfrm>
          <a:prstGeom prst="rect">
            <a:avLst/>
          </a:prstGeom>
        </p:spPr>
        <p:txBody>
          <a:bodyPr>
            <a:noAutofit/>
          </a:bodyPr>
          <a:lstStyle/>
          <a:p>
            <a:r>
              <a:rPr lang="en-GB" sz="2800" dirty="0" smtClean="0"/>
              <a:t>F. Fuschino INAF/OAS &amp; INFN Bologna </a:t>
            </a:r>
          </a:p>
          <a:p>
            <a:r>
              <a:rPr lang="en-GB" sz="2800" dirty="0" smtClean="0"/>
              <a:t>on behalf HERMES collaboration</a:t>
            </a:r>
            <a:endParaRPr lang="en-GB" sz="2800" u="sng" dirty="0">
              <a:hlinkClick r:id="rId2"/>
            </a:endParaRPr>
          </a:p>
        </p:txBody>
      </p:sp>
      <p:pic>
        <p:nvPicPr>
          <p:cNvPr id="120" name="satmisc.gif" descr="satmisc.gif"/>
          <p:cNvPicPr>
            <a:picLocks/>
          </p:cNvPicPr>
          <p:nvPr/>
        </p:nvPicPr>
        <p:blipFill>
          <a:blip r:embed="rId3">
            <a:extLst/>
          </a:blip>
          <a:stretch>
            <a:fillRect/>
          </a:stretch>
        </p:blipFill>
        <p:spPr>
          <a:xfrm>
            <a:off x="5326672" y="445568"/>
            <a:ext cx="2957511" cy="2957511"/>
          </a:xfrm>
          <a:prstGeom prst="rect">
            <a:avLst/>
          </a:prstGeom>
          <a:ln w="12700">
            <a:miter lim="400000"/>
          </a:ln>
        </p:spPr>
      </p:pic>
      <p:sp>
        <p:nvSpPr>
          <p:cNvPr id="121" name="HERMES: a constellation of nano-satellites for high energy astrophysics and fundamental physics research"/>
          <p:cNvSpPr txBox="1">
            <a:spLocks noGrp="1"/>
          </p:cNvSpPr>
          <p:nvPr>
            <p:ph type="ctrTitle"/>
          </p:nvPr>
        </p:nvSpPr>
        <p:spPr>
          <a:xfrm>
            <a:off x="289205" y="3731223"/>
            <a:ext cx="8565591" cy="1465429"/>
          </a:xfrm>
          <a:prstGeom prst="rect">
            <a:avLst/>
          </a:prstGeom>
        </p:spPr>
        <p:txBody>
          <a:bodyPr>
            <a:normAutofit fontScale="90000"/>
          </a:bodyPr>
          <a:lstStyle>
            <a:lvl1pPr defTabSz="461518">
              <a:defRPr sz="4345"/>
            </a:lvl1pPr>
          </a:lstStyle>
          <a:p>
            <a:r>
              <a:rPr lang="en-GB" dirty="0"/>
              <a:t>HERMES: An ultra-wide band X and gamma-ray transient monitor on board a </a:t>
            </a:r>
            <a:r>
              <a:rPr lang="en-GB" dirty="0" err="1"/>
              <a:t>nano</a:t>
            </a:r>
            <a:r>
              <a:rPr lang="en-GB" dirty="0"/>
              <a:t>-satellite constellation</a:t>
            </a:r>
            <a:endParaRPr lang="en-GB" dirty="0"/>
          </a:p>
        </p:txBody>
      </p:sp>
      <p:pic>
        <p:nvPicPr>
          <p:cNvPr id="122" name="hermes.jpg" descr="hermes.jpg"/>
          <p:cNvPicPr>
            <a:picLocks noChangeAspect="1"/>
          </p:cNvPicPr>
          <p:nvPr/>
        </p:nvPicPr>
        <p:blipFill>
          <a:blip r:embed="rId4">
            <a:extLst/>
          </a:blip>
          <a:stretch>
            <a:fillRect/>
          </a:stretch>
        </p:blipFill>
        <p:spPr>
          <a:xfrm>
            <a:off x="831373" y="213911"/>
            <a:ext cx="3698430" cy="3420824"/>
          </a:xfrm>
          <a:prstGeom prst="rect">
            <a:avLst/>
          </a:prstGeom>
          <a:ln w="12700">
            <a:miter lim="400000"/>
          </a:ln>
        </p:spPr>
      </p:pic>
    </p:spTree>
    <p:extLst>
      <p:ext uri="{BB962C8B-B14F-4D97-AF65-F5344CB8AC3E}">
        <p14:creationId xmlns:p14="http://schemas.microsoft.com/office/powerpoint/2010/main" val="179508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ayload"/>
          <p:cNvSpPr txBox="1">
            <a:spLocks noGrp="1"/>
          </p:cNvSpPr>
          <p:nvPr>
            <p:ph type="title"/>
          </p:nvPr>
        </p:nvSpPr>
        <p:spPr>
          <a:xfrm>
            <a:off x="48763" y="91783"/>
            <a:ext cx="9095236" cy="1061520"/>
          </a:xfrm>
          <a:prstGeom prst="rect">
            <a:avLst/>
          </a:prstGeom>
        </p:spPr>
        <p:txBody>
          <a:bodyPr/>
          <a:lstStyle/>
          <a:p>
            <a:pPr algn="l"/>
            <a:r>
              <a:rPr dirty="0"/>
              <a:t>Payload</a:t>
            </a:r>
          </a:p>
        </p:txBody>
      </p:sp>
      <p:sp>
        <p:nvSpPr>
          <p:cNvPr id="408" name="Scintillator cristal (CsI, GAGG, BGO, etc.)         Photo detector, SDD…"/>
          <p:cNvSpPr txBox="1">
            <a:spLocks noGrp="1"/>
          </p:cNvSpPr>
          <p:nvPr>
            <p:ph type="body" sz="half" idx="1"/>
          </p:nvPr>
        </p:nvSpPr>
        <p:spPr>
          <a:xfrm>
            <a:off x="-21013" y="1362674"/>
            <a:ext cx="4263327" cy="4420196"/>
          </a:xfrm>
          <a:prstGeom prst="rect">
            <a:avLst/>
          </a:prstGeom>
        </p:spPr>
        <p:txBody>
          <a:bodyPr>
            <a:noAutofit/>
          </a:bodyPr>
          <a:lstStyle/>
          <a:p>
            <a:pPr marL="284400" indent="-284400" defTabSz="373783">
              <a:spcBef>
                <a:spcPts val="1125"/>
              </a:spcBef>
              <a:defRPr sz="3458"/>
            </a:pPr>
            <a:r>
              <a:rPr sz="3000" dirty="0"/>
              <a:t>Scintillator cristal </a:t>
            </a:r>
            <a:r>
              <a:rPr sz="3000" dirty="0" smtClean="0"/>
              <a:t>(GAGG) </a:t>
            </a:r>
            <a:r>
              <a:rPr lang="it-IT" sz="3000" dirty="0" smtClean="0"/>
              <a:t>+</a:t>
            </a:r>
            <a:r>
              <a:rPr sz="3000" dirty="0" smtClean="0"/>
              <a:t> Photo detector </a:t>
            </a:r>
            <a:r>
              <a:rPr lang="it-IT" sz="3000" dirty="0" smtClean="0"/>
              <a:t>(</a:t>
            </a:r>
            <a:r>
              <a:rPr sz="3000" dirty="0" smtClean="0"/>
              <a:t>SDD</a:t>
            </a:r>
            <a:r>
              <a:rPr lang="it-IT" sz="3000" dirty="0" smtClean="0"/>
              <a:t>)</a:t>
            </a:r>
            <a:endParaRPr sz="3000" dirty="0"/>
          </a:p>
          <a:p>
            <a:pPr marL="284400" indent="-284400" defTabSz="373783">
              <a:spcBef>
                <a:spcPts val="1125"/>
              </a:spcBef>
              <a:defRPr sz="3458"/>
            </a:pPr>
            <a:r>
              <a:rPr sz="3000" dirty="0" smtClean="0"/>
              <a:t>3-</a:t>
            </a:r>
            <a:r>
              <a:rPr lang="it-IT" sz="3000" dirty="0" smtClean="0"/>
              <a:t>2</a:t>
            </a:r>
            <a:r>
              <a:rPr sz="3000" dirty="0" smtClean="0"/>
              <a:t>000 keV</a:t>
            </a:r>
            <a:endParaRPr sz="3000" dirty="0"/>
          </a:p>
          <a:p>
            <a:pPr marL="284400" indent="-284400" defTabSz="373783">
              <a:spcBef>
                <a:spcPts val="1125"/>
              </a:spcBef>
              <a:defRPr sz="3458"/>
            </a:pPr>
            <a:r>
              <a:rPr sz="3000" dirty="0" smtClean="0"/>
              <a:t>~</a:t>
            </a:r>
            <a:r>
              <a:rPr lang="it-IT" sz="3000" dirty="0" smtClean="0"/>
              <a:t>5</a:t>
            </a:r>
            <a:r>
              <a:rPr sz="3000" dirty="0" smtClean="0"/>
              <a:t>0 </a:t>
            </a:r>
            <a:r>
              <a:rPr sz="3000" dirty="0"/>
              <a:t>cm</a:t>
            </a:r>
            <a:r>
              <a:rPr sz="3000" baseline="31999" dirty="0"/>
              <a:t>2</a:t>
            </a:r>
            <a:r>
              <a:rPr sz="3000" dirty="0"/>
              <a:t> coll. area</a:t>
            </a:r>
          </a:p>
          <a:p>
            <a:pPr marL="284400" indent="-284400" defTabSz="373783">
              <a:spcBef>
                <a:spcPts val="1125"/>
              </a:spcBef>
              <a:defRPr sz="3458"/>
            </a:pPr>
            <a:r>
              <a:rPr sz="3000" dirty="0"/>
              <a:t>a few </a:t>
            </a:r>
            <a:r>
              <a:rPr sz="3000" dirty="0" smtClean="0"/>
              <a:t>s</a:t>
            </a:r>
            <a:r>
              <a:rPr lang="it-IT" sz="3000" dirty="0" err="1" smtClean="0"/>
              <a:t>r</a:t>
            </a:r>
            <a:r>
              <a:rPr sz="3000" dirty="0" smtClean="0"/>
              <a:t> </a:t>
            </a:r>
            <a:r>
              <a:rPr sz="3000" dirty="0"/>
              <a:t>FOV</a:t>
            </a:r>
          </a:p>
          <a:p>
            <a:pPr marL="284400" indent="-284400" defTabSz="373783">
              <a:spcBef>
                <a:spcPts val="1125"/>
              </a:spcBef>
              <a:defRPr sz="3458"/>
            </a:pPr>
            <a:r>
              <a:rPr sz="3000" dirty="0"/>
              <a:t>Temporal res. </a:t>
            </a:r>
            <a:r>
              <a:rPr lang="en-US" sz="3000" dirty="0"/>
              <a:t>≈</a:t>
            </a:r>
            <a:r>
              <a:rPr sz="3000" dirty="0" smtClean="0"/>
              <a:t>100 ns</a:t>
            </a:r>
            <a:endParaRPr lang="it-IT" sz="3000" dirty="0" smtClean="0"/>
          </a:p>
          <a:p>
            <a:pPr marL="284400" indent="-284400" defTabSz="373783">
              <a:spcBef>
                <a:spcPts val="1125"/>
              </a:spcBef>
              <a:defRPr sz="3458"/>
            </a:pPr>
            <a:r>
              <a:rPr lang="it-IT" sz="3000" dirty="0" err="1" smtClean="0"/>
              <a:t>Power</a:t>
            </a:r>
            <a:r>
              <a:rPr lang="it-IT" sz="3000" dirty="0" smtClean="0"/>
              <a:t> &lt; 4W</a:t>
            </a:r>
            <a:endParaRPr sz="3000" dirty="0"/>
          </a:p>
          <a:p>
            <a:pPr marL="284400" indent="-284400" defTabSz="373783">
              <a:spcBef>
                <a:spcPts val="1125"/>
              </a:spcBef>
              <a:defRPr sz="3458"/>
            </a:pPr>
            <a:r>
              <a:rPr sz="3000" dirty="0"/>
              <a:t>~1.8kg</a:t>
            </a:r>
          </a:p>
        </p:txBody>
      </p:sp>
      <p:pic>
        <p:nvPicPr>
          <p:cNvPr id="2" name="Picture 1" descr="Schermata 2018-05-27 alle 16.24.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768" y="-37096"/>
            <a:ext cx="1943231" cy="2063431"/>
          </a:xfrm>
          <a:prstGeom prst="rect">
            <a:avLst/>
          </a:prstGeom>
        </p:spPr>
      </p:pic>
      <p:pic>
        <p:nvPicPr>
          <p:cNvPr id="3" name="Picture 2" descr="Schermata 2018-05-27 alle 16.2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768" y="2049161"/>
            <a:ext cx="2435031" cy="1934552"/>
          </a:xfrm>
          <a:prstGeom prst="rect">
            <a:avLst/>
          </a:prstGeom>
        </p:spPr>
      </p:pic>
      <p:pic>
        <p:nvPicPr>
          <p:cNvPr id="4" name="Picture 3" descr="ASSIEME DETECTOR 3.0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468" y="3797155"/>
            <a:ext cx="4329532" cy="3060845"/>
          </a:xfrm>
          <a:prstGeom prst="rect">
            <a:avLst/>
          </a:prstGeom>
        </p:spPr>
      </p:pic>
    </p:spTree>
    <p:extLst>
      <p:ext uri="{BB962C8B-B14F-4D97-AF65-F5344CB8AC3E}">
        <p14:creationId xmlns:p14="http://schemas.microsoft.com/office/powerpoint/2010/main" val="3883674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16"/>
            <a:ext cx="8229600" cy="1143000"/>
          </a:xfrm>
        </p:spPr>
        <p:txBody>
          <a:bodyPr/>
          <a:lstStyle/>
          <a:p>
            <a:r>
              <a:rPr lang="en-US" dirty="0" smtClean="0"/>
              <a:t>HERMES efficiency</a:t>
            </a:r>
            <a:endParaRPr lang="en-US" dirty="0"/>
          </a:p>
        </p:txBody>
      </p:sp>
      <p:pic>
        <p:nvPicPr>
          <p:cNvPr id="7"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80415" y="1067253"/>
            <a:ext cx="4306685" cy="2620597"/>
          </a:xfrm>
          <a:prstGeom prst="rect">
            <a:avLst/>
          </a:prstGeom>
          <a:noFill/>
          <a:ln>
            <a:noFill/>
          </a:ln>
        </p:spPr>
      </p:pic>
      <p:pic>
        <p:nvPicPr>
          <p:cNvPr id="9" name="Picture 8" descr="ef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58495" y="2735046"/>
            <a:ext cx="3584169" cy="4638336"/>
          </a:xfrm>
          <a:prstGeom prst="rect">
            <a:avLst/>
          </a:prstGeom>
        </p:spPr>
      </p:pic>
      <p:sp>
        <p:nvSpPr>
          <p:cNvPr id="10" name="Rectangle 9"/>
          <p:cNvSpPr/>
          <p:nvPr/>
        </p:nvSpPr>
        <p:spPr>
          <a:xfrm>
            <a:off x="2076569" y="6199967"/>
            <a:ext cx="2951702" cy="646331"/>
          </a:xfrm>
          <a:prstGeom prst="rect">
            <a:avLst/>
          </a:prstGeom>
        </p:spPr>
        <p:txBody>
          <a:bodyPr wrap="square">
            <a:spAutoFit/>
          </a:bodyPr>
          <a:lstStyle/>
          <a:p>
            <a:pPr algn="ctr"/>
            <a:r>
              <a:rPr lang="en-GB" b="1" dirty="0" smtClean="0">
                <a:solidFill>
                  <a:srgbClr val="008000"/>
                </a:solidFill>
              </a:rPr>
              <a:t>Feasible only with</a:t>
            </a:r>
          </a:p>
          <a:p>
            <a:pPr algn="ctr"/>
            <a:r>
              <a:rPr lang="en-GB" b="1" dirty="0" smtClean="0">
                <a:solidFill>
                  <a:srgbClr val="008000"/>
                </a:solidFill>
              </a:rPr>
              <a:t>SDDs &amp; Low Noise FEE</a:t>
            </a:r>
            <a:endParaRPr lang="en-GB" b="1" dirty="0">
              <a:solidFill>
                <a:srgbClr val="008000"/>
              </a:solidFill>
            </a:endParaRPr>
          </a:p>
        </p:txBody>
      </p:sp>
      <p:pic>
        <p:nvPicPr>
          <p:cNvPr id="47" name="Picture 46" descr="Schermata 2018-05-24 alle 16.02.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80" y="4629081"/>
            <a:ext cx="2172654" cy="775948"/>
          </a:xfrm>
          <a:prstGeom prst="rect">
            <a:avLst/>
          </a:prstGeom>
        </p:spPr>
      </p:pic>
      <p:pic>
        <p:nvPicPr>
          <p:cNvPr id="48" name="Picture 47" descr="Schermata 2018-05-24 alle 16.05.57.png"/>
          <p:cNvPicPr>
            <a:picLocks noChangeAspect="1"/>
          </p:cNvPicPr>
          <p:nvPr/>
        </p:nvPicPr>
        <p:blipFill rotWithShape="1">
          <a:blip r:embed="rId5">
            <a:extLst>
              <a:ext uri="{28A0092B-C50C-407E-A947-70E740481C1C}">
                <a14:useLocalDpi xmlns:a14="http://schemas.microsoft.com/office/drawing/2010/main" val="0"/>
              </a:ext>
            </a:extLst>
          </a:blip>
          <a:srcRect t="4409" b="15002"/>
          <a:stretch/>
        </p:blipFill>
        <p:spPr>
          <a:xfrm>
            <a:off x="5735098" y="1822213"/>
            <a:ext cx="2172653" cy="690728"/>
          </a:xfrm>
          <a:prstGeom prst="rect">
            <a:avLst/>
          </a:prstGeom>
        </p:spPr>
      </p:pic>
      <p:sp>
        <p:nvSpPr>
          <p:cNvPr id="49" name="Rectangle 48"/>
          <p:cNvSpPr/>
          <p:nvPr/>
        </p:nvSpPr>
        <p:spPr>
          <a:xfrm>
            <a:off x="5489315" y="1095524"/>
            <a:ext cx="2693232" cy="646331"/>
          </a:xfrm>
          <a:prstGeom prst="rect">
            <a:avLst/>
          </a:prstGeom>
        </p:spPr>
        <p:txBody>
          <a:bodyPr wrap="square">
            <a:spAutoFit/>
          </a:bodyPr>
          <a:lstStyle/>
          <a:p>
            <a:pPr algn="ctr"/>
            <a:r>
              <a:rPr lang="en-GB" b="1" dirty="0" smtClean="0">
                <a:solidFill>
                  <a:srgbClr val="008000"/>
                </a:solidFill>
              </a:rPr>
              <a:t>Dual Simultaneous Functionality for SDDs:</a:t>
            </a:r>
            <a:endParaRPr lang="en-GB" b="1" dirty="0">
              <a:solidFill>
                <a:srgbClr val="008000"/>
              </a:solidFill>
            </a:endParaRPr>
          </a:p>
        </p:txBody>
      </p:sp>
      <p:sp>
        <p:nvSpPr>
          <p:cNvPr id="50" name="Rectangle 49"/>
          <p:cNvSpPr/>
          <p:nvPr/>
        </p:nvSpPr>
        <p:spPr>
          <a:xfrm>
            <a:off x="80415" y="5405029"/>
            <a:ext cx="2951702" cy="646331"/>
          </a:xfrm>
          <a:prstGeom prst="rect">
            <a:avLst/>
          </a:prstGeom>
        </p:spPr>
        <p:txBody>
          <a:bodyPr wrap="square">
            <a:spAutoFit/>
          </a:bodyPr>
          <a:lstStyle/>
          <a:p>
            <a:pPr algn="ctr"/>
            <a:r>
              <a:rPr lang="en-GB" b="1" dirty="0" smtClean="0"/>
              <a:t>Solid State Detector </a:t>
            </a:r>
          </a:p>
          <a:p>
            <a:pPr algn="ctr"/>
            <a:r>
              <a:rPr lang="en-GB" b="1" dirty="0" smtClean="0"/>
              <a:t>for Low Energy X-rays</a:t>
            </a:r>
            <a:endParaRPr lang="en-GB" b="1" dirty="0"/>
          </a:p>
        </p:txBody>
      </p:sp>
      <p:sp>
        <p:nvSpPr>
          <p:cNvPr id="51" name="Rectangle 50"/>
          <p:cNvSpPr/>
          <p:nvPr/>
        </p:nvSpPr>
        <p:spPr>
          <a:xfrm>
            <a:off x="5489315" y="2512941"/>
            <a:ext cx="2951702" cy="646331"/>
          </a:xfrm>
          <a:prstGeom prst="rect">
            <a:avLst/>
          </a:prstGeom>
        </p:spPr>
        <p:txBody>
          <a:bodyPr wrap="square">
            <a:spAutoFit/>
          </a:bodyPr>
          <a:lstStyle/>
          <a:p>
            <a:pPr algn="ctr"/>
            <a:r>
              <a:rPr lang="en-GB" b="1" dirty="0" smtClean="0">
                <a:solidFill>
                  <a:srgbClr val="FF0000"/>
                </a:solidFill>
              </a:rPr>
              <a:t>Scintillator readout system</a:t>
            </a:r>
          </a:p>
          <a:p>
            <a:pPr algn="ctr"/>
            <a:r>
              <a:rPr lang="en-GB" b="1" dirty="0" smtClean="0">
                <a:solidFill>
                  <a:srgbClr val="FF0000"/>
                </a:solidFill>
              </a:rPr>
              <a:t>for Higher Energy X/</a:t>
            </a:r>
            <a:r>
              <a:rPr lang="en-GB" b="1" dirty="0" smtClean="0">
                <a:solidFill>
                  <a:srgbClr val="FF0000"/>
                </a:solidFill>
                <a:latin typeface="Symbol" charset="2"/>
                <a:cs typeface="Symbol" charset="2"/>
              </a:rPr>
              <a:t>g</a:t>
            </a:r>
            <a:r>
              <a:rPr lang="en-GB" b="1" dirty="0" smtClean="0">
                <a:solidFill>
                  <a:srgbClr val="FF0000"/>
                </a:solidFill>
              </a:rPr>
              <a:t>-rays</a:t>
            </a:r>
            <a:endParaRPr lang="en-GB" b="1" dirty="0">
              <a:solidFill>
                <a:srgbClr val="FF0000"/>
              </a:solidFill>
            </a:endParaRPr>
          </a:p>
        </p:txBody>
      </p:sp>
      <p:cxnSp>
        <p:nvCxnSpPr>
          <p:cNvPr id="53" name="Straight Arrow Connector 52"/>
          <p:cNvCxnSpPr/>
          <p:nvPr/>
        </p:nvCxnSpPr>
        <p:spPr>
          <a:xfrm>
            <a:off x="7907751" y="3262129"/>
            <a:ext cx="0" cy="1990500"/>
          </a:xfrm>
          <a:prstGeom prst="straightConnector1">
            <a:avLst/>
          </a:prstGeom>
          <a:ln w="57150" cmpd="sng">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7" idx="3"/>
          </p:cNvCxnSpPr>
          <p:nvPr/>
        </p:nvCxnSpPr>
        <p:spPr>
          <a:xfrm>
            <a:off x="2432934" y="5017055"/>
            <a:ext cx="3302164" cy="0"/>
          </a:xfrm>
          <a:prstGeom prst="straightConnector1">
            <a:avLst/>
          </a:prstGeom>
          <a:ln w="5715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976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9896" cy="1143000"/>
          </a:xfrm>
        </p:spPr>
        <p:txBody>
          <a:bodyPr>
            <a:normAutofit fontScale="90000"/>
          </a:bodyPr>
          <a:lstStyle/>
          <a:p>
            <a:r>
              <a:rPr lang="en-GB" smtClean="0"/>
              <a:t>Ce:GAGG</a:t>
            </a:r>
            <a:br>
              <a:rPr lang="en-GB" smtClean="0"/>
            </a:br>
            <a:r>
              <a:rPr lang="en-GB" sz="2200" smtClean="0"/>
              <a:t>Cerium-doped Gadolinium-Aluminum-Gallium Garnet</a:t>
            </a:r>
            <a:endParaRPr lang="en-GB" sz="2200"/>
          </a:p>
        </p:txBody>
      </p:sp>
      <p:pic>
        <p:nvPicPr>
          <p:cNvPr id="5" name="Picture 4" descr="Schermata 2018-05-22 alle 10.31.22.png"/>
          <p:cNvPicPr>
            <a:picLocks noChangeAspect="1"/>
          </p:cNvPicPr>
          <p:nvPr/>
        </p:nvPicPr>
        <p:blipFill rotWithShape="1">
          <a:blip r:embed="rId2">
            <a:extLst>
              <a:ext uri="{28A0092B-C50C-407E-A947-70E740481C1C}">
                <a14:useLocalDpi xmlns:a14="http://schemas.microsoft.com/office/drawing/2010/main" val="0"/>
              </a:ext>
            </a:extLst>
          </a:blip>
          <a:srcRect b="32119"/>
          <a:stretch/>
        </p:blipFill>
        <p:spPr>
          <a:xfrm>
            <a:off x="6179896" y="1"/>
            <a:ext cx="2964104" cy="1512332"/>
          </a:xfrm>
          <a:prstGeom prst="rect">
            <a:avLst/>
          </a:prstGeom>
        </p:spPr>
      </p:pic>
      <p:pic>
        <p:nvPicPr>
          <p:cNvPr id="6" name="Picture 5" descr="Schermata 2018-05-22 alle 10.31.31.png"/>
          <p:cNvPicPr>
            <a:picLocks noChangeAspect="1"/>
          </p:cNvPicPr>
          <p:nvPr/>
        </p:nvPicPr>
        <p:blipFill rotWithShape="1">
          <a:blip r:embed="rId3">
            <a:extLst>
              <a:ext uri="{28A0092B-C50C-407E-A947-70E740481C1C}">
                <a14:useLocalDpi xmlns:a14="http://schemas.microsoft.com/office/drawing/2010/main" val="0"/>
              </a:ext>
            </a:extLst>
          </a:blip>
          <a:srcRect b="38702"/>
          <a:stretch/>
        </p:blipFill>
        <p:spPr>
          <a:xfrm>
            <a:off x="6179896" y="2012197"/>
            <a:ext cx="2978613" cy="1365657"/>
          </a:xfrm>
          <a:prstGeom prst="rect">
            <a:avLst/>
          </a:prstGeom>
        </p:spPr>
      </p:pic>
      <p:pic>
        <p:nvPicPr>
          <p:cNvPr id="7" name="Picture 6" descr="Schermata 2018-05-22 alle 10.32.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661" y="3807990"/>
            <a:ext cx="3320339" cy="3050009"/>
          </a:xfrm>
          <a:prstGeom prst="rect">
            <a:avLst/>
          </a:prstGeom>
        </p:spPr>
      </p:pic>
      <p:sp>
        <p:nvSpPr>
          <p:cNvPr id="8" name="Rectangle 7"/>
          <p:cNvSpPr/>
          <p:nvPr/>
        </p:nvSpPr>
        <p:spPr>
          <a:xfrm>
            <a:off x="5509440" y="6488668"/>
            <a:ext cx="1817280" cy="369332"/>
          </a:xfrm>
          <a:prstGeom prst="rect">
            <a:avLst/>
          </a:prstGeom>
        </p:spPr>
        <p:txBody>
          <a:bodyPr wrap="square">
            <a:spAutoFit/>
          </a:bodyPr>
          <a:lstStyle/>
          <a:p>
            <a:r>
              <a:rPr lang="en-GB" b="1" dirty="0" smtClean="0"/>
              <a:t>Yoneyama+2018</a:t>
            </a:r>
          </a:p>
        </p:txBody>
      </p:sp>
      <p:sp>
        <p:nvSpPr>
          <p:cNvPr id="9" name="Rectangle 8"/>
          <p:cNvSpPr/>
          <p:nvPr/>
        </p:nvSpPr>
        <p:spPr>
          <a:xfrm>
            <a:off x="457200" y="2226482"/>
            <a:ext cx="4572000" cy="2800766"/>
          </a:xfrm>
          <a:prstGeom prst="rect">
            <a:avLst/>
          </a:prstGeom>
        </p:spPr>
        <p:txBody>
          <a:bodyPr>
            <a:spAutoFit/>
          </a:bodyPr>
          <a:lstStyle/>
          <a:p>
            <a:r>
              <a:rPr lang="en-GB" sz="2200" dirty="0" smtClean="0"/>
              <a:t>• Light output: 40 – 60 </a:t>
            </a:r>
            <a:r>
              <a:rPr lang="en-GB" sz="2200" dirty="0" err="1" smtClean="0"/>
              <a:t>ph</a:t>
            </a:r>
            <a:r>
              <a:rPr lang="en-GB" sz="2200" dirty="0" smtClean="0"/>
              <a:t>/</a:t>
            </a:r>
            <a:r>
              <a:rPr lang="en-GB" sz="2200" dirty="0" err="1" smtClean="0"/>
              <a:t>keV</a:t>
            </a:r>
            <a:endParaRPr lang="en-GB" sz="2200" dirty="0" smtClean="0"/>
          </a:p>
          <a:p>
            <a:r>
              <a:rPr lang="en-GB" sz="2200" dirty="0" smtClean="0"/>
              <a:t>• No intrinsic background</a:t>
            </a:r>
          </a:p>
          <a:p>
            <a:r>
              <a:rPr lang="en-GB" sz="2200" dirty="0" smtClean="0"/>
              <a:t>• Not hygroscopic</a:t>
            </a:r>
          </a:p>
          <a:p>
            <a:r>
              <a:rPr lang="en-GB" sz="2200" dirty="0" smtClean="0"/>
              <a:t>• Decay time ~90 ns </a:t>
            </a:r>
          </a:p>
          <a:p>
            <a:r>
              <a:rPr lang="en-GB" sz="2200" dirty="0" smtClean="0"/>
              <a:t>• High density (6.63 g/cm3)</a:t>
            </a:r>
          </a:p>
          <a:p>
            <a:r>
              <a:rPr lang="en-GB" sz="2200" dirty="0" smtClean="0"/>
              <a:t>• Peak emission at 520 nm</a:t>
            </a:r>
          </a:p>
          <a:p>
            <a:r>
              <a:rPr lang="en-GB" sz="2200" dirty="0" smtClean="0"/>
              <a:t>• Hardness: 8 </a:t>
            </a:r>
            <a:r>
              <a:rPr lang="en-GB" sz="2200" dirty="0" err="1" smtClean="0"/>
              <a:t>Mohs</a:t>
            </a:r>
            <a:r>
              <a:rPr lang="en-GB" sz="2200" dirty="0" smtClean="0"/>
              <a:t> scale</a:t>
            </a:r>
          </a:p>
          <a:p>
            <a:r>
              <a:rPr lang="en-GB" sz="2200" dirty="0" smtClean="0"/>
              <a:t>• Energy resolution ~ 5% @ 662 </a:t>
            </a:r>
            <a:r>
              <a:rPr lang="en-GB" sz="2200" dirty="0" err="1" smtClean="0"/>
              <a:t>keV</a:t>
            </a:r>
            <a:endParaRPr lang="en-GB" sz="2200" dirty="0"/>
          </a:p>
        </p:txBody>
      </p:sp>
      <p:sp>
        <p:nvSpPr>
          <p:cNvPr id="11" name="Rectangle 10"/>
          <p:cNvSpPr/>
          <p:nvPr/>
        </p:nvSpPr>
        <p:spPr>
          <a:xfrm>
            <a:off x="658550" y="1143000"/>
            <a:ext cx="4572000" cy="369332"/>
          </a:xfrm>
          <a:prstGeom prst="rect">
            <a:avLst/>
          </a:prstGeom>
        </p:spPr>
        <p:txBody>
          <a:bodyPr>
            <a:spAutoFit/>
          </a:bodyPr>
          <a:lstStyle/>
          <a:p>
            <a:r>
              <a:rPr lang="en-GB" smtClean="0"/>
              <a:t>Ce:Gd</a:t>
            </a:r>
            <a:r>
              <a:rPr lang="en-GB" baseline="-25000" smtClean="0"/>
              <a:t>3</a:t>
            </a:r>
            <a:r>
              <a:rPr lang="en-GB" smtClean="0"/>
              <a:t>(Ga</a:t>
            </a:r>
            <a:r>
              <a:rPr lang="en-GB" baseline="-25000" smtClean="0"/>
              <a:t>x</a:t>
            </a:r>
            <a:r>
              <a:rPr lang="en-GB" smtClean="0"/>
              <a:t>Al</a:t>
            </a:r>
            <a:r>
              <a:rPr lang="en-GB" baseline="-25000" smtClean="0"/>
              <a:t>1-x</a:t>
            </a:r>
            <a:r>
              <a:rPr lang="en-GB" smtClean="0"/>
              <a:t>)</a:t>
            </a:r>
            <a:r>
              <a:rPr lang="en-GB" baseline="-25000" smtClean="0"/>
              <a:t>5</a:t>
            </a:r>
            <a:r>
              <a:rPr lang="en-GB" smtClean="0"/>
              <a:t>O</a:t>
            </a:r>
            <a:r>
              <a:rPr lang="en-GB" baseline="-25000" smtClean="0"/>
              <a:t>12</a:t>
            </a:r>
            <a:r>
              <a:rPr lang="en-GB" smtClean="0"/>
              <a:t> (x=1-5, typ.=3)</a:t>
            </a:r>
            <a:endParaRPr lang="en-GB"/>
          </a:p>
        </p:txBody>
      </p:sp>
      <p:sp>
        <p:nvSpPr>
          <p:cNvPr id="12" name="Rectangle 11"/>
          <p:cNvSpPr/>
          <p:nvPr/>
        </p:nvSpPr>
        <p:spPr>
          <a:xfrm>
            <a:off x="457200" y="1720316"/>
            <a:ext cx="4572000" cy="369332"/>
          </a:xfrm>
          <a:prstGeom prst="rect">
            <a:avLst/>
          </a:prstGeom>
        </p:spPr>
        <p:txBody>
          <a:bodyPr>
            <a:spAutoFit/>
          </a:bodyPr>
          <a:lstStyle/>
          <a:p>
            <a:r>
              <a:rPr lang="en-GB" dirty="0" smtClean="0"/>
              <a:t>Available from industry since ~2014</a:t>
            </a:r>
            <a:endParaRPr lang="en-GB" dirty="0"/>
          </a:p>
        </p:txBody>
      </p:sp>
      <p:sp>
        <p:nvSpPr>
          <p:cNvPr id="13" name="TextBox 12"/>
          <p:cNvSpPr txBox="1"/>
          <p:nvPr/>
        </p:nvSpPr>
        <p:spPr>
          <a:xfrm>
            <a:off x="7062738" y="15489"/>
            <a:ext cx="1032141" cy="369332"/>
          </a:xfrm>
          <a:prstGeom prst="rect">
            <a:avLst/>
          </a:prstGeom>
          <a:noFill/>
        </p:spPr>
        <p:txBody>
          <a:bodyPr wrap="none" rtlCol="0">
            <a:spAutoFit/>
          </a:bodyPr>
          <a:lstStyle/>
          <a:p>
            <a:r>
              <a:rPr lang="en-GB" b="1" smtClean="0"/>
              <a:t>1x1x3cm</a:t>
            </a:r>
            <a:endParaRPr lang="en-GB" b="1"/>
          </a:p>
        </p:txBody>
      </p:sp>
      <p:sp>
        <p:nvSpPr>
          <p:cNvPr id="14" name="TextBox 13"/>
          <p:cNvSpPr txBox="1"/>
          <p:nvPr/>
        </p:nvSpPr>
        <p:spPr>
          <a:xfrm>
            <a:off x="457200" y="5421344"/>
            <a:ext cx="5227065" cy="923330"/>
          </a:xfrm>
          <a:prstGeom prst="rect">
            <a:avLst/>
          </a:prstGeom>
          <a:noFill/>
        </p:spPr>
        <p:txBody>
          <a:bodyPr wrap="square" rtlCol="0">
            <a:spAutoFit/>
          </a:bodyPr>
          <a:lstStyle/>
          <a:p>
            <a:r>
              <a:rPr lang="en-GB" dirty="0" smtClean="0"/>
              <a:t>Very promising literature radiation tests</a:t>
            </a:r>
          </a:p>
          <a:p>
            <a:r>
              <a:rPr lang="en-GB" dirty="0" smtClean="0"/>
              <a:t>Planned further test to better understand </a:t>
            </a:r>
          </a:p>
          <a:p>
            <a:r>
              <a:rPr lang="en-GB" dirty="0" smtClean="0"/>
              <a:t>Afterglow effects </a:t>
            </a:r>
            <a:endParaRPr lang="en-GB" dirty="0"/>
          </a:p>
        </p:txBody>
      </p:sp>
      <p:sp>
        <p:nvSpPr>
          <p:cNvPr id="15" name="Rectangle 14"/>
          <p:cNvSpPr/>
          <p:nvPr/>
        </p:nvSpPr>
        <p:spPr>
          <a:xfrm>
            <a:off x="6175318" y="1535650"/>
            <a:ext cx="3040288" cy="353943"/>
          </a:xfrm>
          <a:prstGeom prst="rect">
            <a:avLst/>
          </a:prstGeom>
        </p:spPr>
        <p:txBody>
          <a:bodyPr wrap="square">
            <a:spAutoFit/>
          </a:bodyPr>
          <a:lstStyle/>
          <a:p>
            <a:r>
              <a:rPr lang="en-GB" sz="1700" b="1" smtClean="0">
                <a:solidFill>
                  <a:srgbClr val="0000FF"/>
                </a:solidFill>
              </a:rPr>
              <a:t>Measured @ Bo-Lab ~23 e</a:t>
            </a:r>
            <a:r>
              <a:rPr lang="en-GB" sz="1700" b="1" baseline="30000" smtClean="0">
                <a:solidFill>
                  <a:srgbClr val="0000FF"/>
                </a:solidFill>
              </a:rPr>
              <a:t>-</a:t>
            </a:r>
            <a:r>
              <a:rPr lang="en-GB" sz="1700" b="1" smtClean="0">
                <a:solidFill>
                  <a:srgbClr val="0000FF"/>
                </a:solidFill>
              </a:rPr>
              <a:t>/keV</a:t>
            </a:r>
          </a:p>
        </p:txBody>
      </p:sp>
      <p:sp>
        <p:nvSpPr>
          <p:cNvPr id="16" name="Rectangle 15"/>
          <p:cNvSpPr/>
          <p:nvPr/>
        </p:nvSpPr>
        <p:spPr>
          <a:xfrm>
            <a:off x="6175318" y="3377854"/>
            <a:ext cx="3040288" cy="353943"/>
          </a:xfrm>
          <a:prstGeom prst="rect">
            <a:avLst/>
          </a:prstGeom>
        </p:spPr>
        <p:txBody>
          <a:bodyPr wrap="square">
            <a:spAutoFit/>
          </a:bodyPr>
          <a:lstStyle/>
          <a:p>
            <a:r>
              <a:rPr lang="en-GB" sz="1700" b="1" smtClean="0">
                <a:solidFill>
                  <a:srgbClr val="0000FF"/>
                </a:solidFill>
              </a:rPr>
              <a:t>Measured @ Bo-Lab ~30 e</a:t>
            </a:r>
            <a:r>
              <a:rPr lang="en-GB" sz="1700" b="1" baseline="30000" smtClean="0">
                <a:solidFill>
                  <a:srgbClr val="0000FF"/>
                </a:solidFill>
              </a:rPr>
              <a:t>-</a:t>
            </a:r>
            <a:r>
              <a:rPr lang="en-GB" sz="1700" b="1" smtClean="0">
                <a:solidFill>
                  <a:srgbClr val="0000FF"/>
                </a:solidFill>
              </a:rPr>
              <a:t>/keV</a:t>
            </a:r>
          </a:p>
        </p:txBody>
      </p:sp>
      <p:sp>
        <p:nvSpPr>
          <p:cNvPr id="17" name="Rectangle 16"/>
          <p:cNvSpPr/>
          <p:nvPr/>
        </p:nvSpPr>
        <p:spPr>
          <a:xfrm>
            <a:off x="6179896" y="0"/>
            <a:ext cx="2978613" cy="190498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6179896" y="1886864"/>
            <a:ext cx="2978613" cy="190498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7072641" y="2009701"/>
            <a:ext cx="1032141" cy="369332"/>
          </a:xfrm>
          <a:prstGeom prst="rect">
            <a:avLst/>
          </a:prstGeom>
          <a:noFill/>
        </p:spPr>
        <p:txBody>
          <a:bodyPr wrap="none" rtlCol="0">
            <a:spAutoFit/>
          </a:bodyPr>
          <a:lstStyle/>
          <a:p>
            <a:r>
              <a:rPr lang="en-GB" b="1" smtClean="0"/>
              <a:t>1x1x3cm</a:t>
            </a:r>
            <a:endParaRPr lang="en-GB" b="1"/>
          </a:p>
        </p:txBody>
      </p:sp>
      <p:sp>
        <p:nvSpPr>
          <p:cNvPr id="20" name="Rectangle 19"/>
          <p:cNvSpPr/>
          <p:nvPr/>
        </p:nvSpPr>
        <p:spPr>
          <a:xfrm>
            <a:off x="7517105" y="4547917"/>
            <a:ext cx="1539675" cy="307777"/>
          </a:xfrm>
          <a:prstGeom prst="rect">
            <a:avLst/>
          </a:prstGeom>
        </p:spPr>
        <p:txBody>
          <a:bodyPr wrap="square">
            <a:spAutoFit/>
          </a:bodyPr>
          <a:lstStyle/>
          <a:p>
            <a:r>
              <a:rPr lang="en-GB" sz="1400" b="1" dirty="0" smtClean="0">
                <a:solidFill>
                  <a:srgbClr val="0000FF"/>
                </a:solidFill>
              </a:rPr>
              <a:t>10krad 70MeVp+</a:t>
            </a:r>
          </a:p>
        </p:txBody>
      </p:sp>
    </p:spTree>
    <p:extLst>
      <p:ext uri="{BB962C8B-B14F-4D97-AF65-F5344CB8AC3E}">
        <p14:creationId xmlns:p14="http://schemas.microsoft.com/office/powerpoint/2010/main" val="3723495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6512"/>
            <a:ext cx="9144000" cy="1143000"/>
          </a:xfrm>
        </p:spPr>
        <p:txBody>
          <a:bodyPr/>
          <a:lstStyle/>
          <a:p>
            <a:r>
              <a:rPr lang="en-US" dirty="0" smtClean="0"/>
              <a:t>SDD within 							Collaboration</a:t>
            </a:r>
            <a:endParaRPr lang="en-US" dirty="0"/>
          </a:p>
        </p:txBody>
      </p:sp>
      <p:pic>
        <p:nvPicPr>
          <p:cNvPr id="13" name="Picture 12"/>
          <p:cNvPicPr>
            <a:picLocks noChangeAspect="1"/>
          </p:cNvPicPr>
          <p:nvPr/>
        </p:nvPicPr>
        <p:blipFill>
          <a:blip r:embed="rId3"/>
          <a:stretch>
            <a:fillRect/>
          </a:stretch>
        </p:blipFill>
        <p:spPr>
          <a:xfrm>
            <a:off x="2613826" y="23958"/>
            <a:ext cx="3149600" cy="1612900"/>
          </a:xfrm>
          <a:prstGeom prst="rect">
            <a:avLst/>
          </a:prstGeom>
        </p:spPr>
      </p:pic>
      <p:pic>
        <p:nvPicPr>
          <p:cNvPr id="16" name="Picture 15" descr="6pollici.pdf"/>
          <p:cNvPicPr>
            <a:picLocks noChangeAspect="1"/>
          </p:cNvPicPr>
          <p:nvPr/>
        </p:nvPicPr>
        <p:blipFill rotWithShape="1">
          <a:blip r:embed="rId4" cstate="print">
            <a:extLst>
              <a:ext uri="{28A0092B-C50C-407E-A947-70E740481C1C}">
                <a14:useLocalDpi xmlns:a14="http://schemas.microsoft.com/office/drawing/2010/main"/>
              </a:ext>
            </a:extLst>
          </a:blip>
          <a:srcRect l="10826"/>
          <a:stretch/>
        </p:blipFill>
        <p:spPr>
          <a:xfrm>
            <a:off x="43055" y="1954705"/>
            <a:ext cx="5142176" cy="3866938"/>
          </a:xfrm>
          <a:prstGeom prst="rect">
            <a:avLst/>
          </a:prstGeom>
        </p:spPr>
      </p:pic>
      <p:sp>
        <p:nvSpPr>
          <p:cNvPr id="18" name="Title 1"/>
          <p:cNvSpPr txBox="1">
            <a:spLocks/>
          </p:cNvSpPr>
          <p:nvPr/>
        </p:nvSpPr>
        <p:spPr>
          <a:xfrm>
            <a:off x="0" y="1349371"/>
            <a:ext cx="395960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rPr>
              <a:t>Largest SDD</a:t>
            </a:r>
          </a:p>
          <a:p>
            <a:r>
              <a:rPr lang="en-US" sz="2400" b="1" dirty="0" smtClean="0">
                <a:solidFill>
                  <a:srgbClr val="FF0000"/>
                </a:solidFill>
              </a:rPr>
              <a:t> ever built (~ 80cm</a:t>
            </a:r>
            <a:r>
              <a:rPr lang="en-US" sz="2400" b="1" baseline="30000" dirty="0" smtClean="0">
                <a:solidFill>
                  <a:srgbClr val="FF0000"/>
                </a:solidFill>
              </a:rPr>
              <a:t>2</a:t>
            </a:r>
            <a:r>
              <a:rPr lang="en-US" sz="2400" b="1" dirty="0" smtClean="0">
                <a:solidFill>
                  <a:srgbClr val="FF0000"/>
                </a:solidFill>
              </a:rPr>
              <a:t>)</a:t>
            </a:r>
            <a:endParaRPr lang="en-US" sz="2400" b="1" dirty="0">
              <a:solidFill>
                <a:srgbClr val="FF0000"/>
              </a:solidFill>
            </a:endParaRPr>
          </a:p>
        </p:txBody>
      </p:sp>
      <p:sp>
        <p:nvSpPr>
          <p:cNvPr id="19" name="Title 1"/>
          <p:cNvSpPr txBox="1">
            <a:spLocks/>
          </p:cNvSpPr>
          <p:nvPr/>
        </p:nvSpPr>
        <p:spPr>
          <a:xfrm>
            <a:off x="2912880" y="1207360"/>
            <a:ext cx="3042816" cy="8589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FF"/>
                </a:solidFill>
              </a:rPr>
              <a:t>6’’ Silicon wafers</a:t>
            </a:r>
            <a:endParaRPr lang="en-US" sz="2400" b="1" dirty="0">
              <a:solidFill>
                <a:srgbClr val="0000FF"/>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84392" y="2331420"/>
            <a:ext cx="3959608" cy="3759786"/>
          </a:xfrm>
          <a:prstGeom prst="rect">
            <a:avLst/>
          </a:prstGeom>
        </p:spPr>
      </p:pic>
      <p:sp>
        <p:nvSpPr>
          <p:cNvPr id="22" name="Title 1"/>
          <p:cNvSpPr txBox="1">
            <a:spLocks/>
          </p:cNvSpPr>
          <p:nvPr/>
        </p:nvSpPr>
        <p:spPr>
          <a:xfrm>
            <a:off x="5185231" y="1325096"/>
            <a:ext cx="395960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rPr>
              <a:t>Single cell SDD</a:t>
            </a:r>
          </a:p>
          <a:p>
            <a:r>
              <a:rPr lang="en-US" sz="2400" b="1" dirty="0" smtClean="0">
                <a:solidFill>
                  <a:srgbClr val="FF0000"/>
                </a:solidFill>
              </a:rPr>
              <a:t> with 900 mm</a:t>
            </a:r>
            <a:r>
              <a:rPr lang="en-US" sz="2400" b="1" baseline="30000" dirty="0" smtClean="0">
                <a:solidFill>
                  <a:srgbClr val="FF0000"/>
                </a:solidFill>
              </a:rPr>
              <a:t>2</a:t>
            </a:r>
            <a:r>
              <a:rPr lang="en-US" sz="2400" b="1" dirty="0" smtClean="0">
                <a:solidFill>
                  <a:srgbClr val="FF0000"/>
                </a:solidFill>
              </a:rPr>
              <a:t> sensitive area</a:t>
            </a:r>
            <a:endParaRPr lang="en-US" sz="2400" b="1" dirty="0">
              <a:solidFill>
                <a:srgbClr val="FF0000"/>
              </a:solidFill>
            </a:endParaRPr>
          </a:p>
        </p:txBody>
      </p:sp>
      <p:sp>
        <p:nvSpPr>
          <p:cNvPr id="9" name="Title 1"/>
          <p:cNvSpPr txBox="1">
            <a:spLocks/>
          </p:cNvSpPr>
          <p:nvPr/>
        </p:nvSpPr>
        <p:spPr>
          <a:xfrm>
            <a:off x="0" y="6106386"/>
            <a:ext cx="9144000" cy="706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0000FF"/>
                </a:solidFill>
                <a:latin typeface="Century Schoolbook"/>
                <a:cs typeface="Century Schoolbook"/>
              </a:rPr>
              <a:t>Low anode capacitance (few tens of </a:t>
            </a:r>
            <a:r>
              <a:rPr lang="en-US" sz="1800" b="1" dirty="0" err="1" smtClean="0">
                <a:solidFill>
                  <a:srgbClr val="0000FF"/>
                </a:solidFill>
                <a:latin typeface="Century Schoolbook"/>
                <a:cs typeface="Century Schoolbook"/>
              </a:rPr>
              <a:t>fF</a:t>
            </a:r>
            <a:r>
              <a:rPr lang="en-US" sz="1800" b="1" dirty="0" smtClean="0">
                <a:solidFill>
                  <a:srgbClr val="0000FF"/>
                </a:solidFill>
                <a:latin typeface="Century Schoolbook"/>
                <a:cs typeface="Century Schoolbook"/>
              </a:rPr>
              <a:t>) </a:t>
            </a:r>
          </a:p>
          <a:p>
            <a:pPr algn="l"/>
            <a:r>
              <a:rPr lang="en-US" sz="1800" b="1" dirty="0" smtClean="0">
                <a:solidFill>
                  <a:srgbClr val="008000"/>
                </a:solidFill>
                <a:latin typeface="Century Schoolbook"/>
                <a:cs typeface="Century Schoolbook"/>
              </a:rPr>
              <a:t>Low leakage current (tens of </a:t>
            </a:r>
            <a:r>
              <a:rPr lang="en-US" sz="1800" b="1" dirty="0" err="1" smtClean="0">
                <a:solidFill>
                  <a:srgbClr val="008000"/>
                </a:solidFill>
                <a:latin typeface="Century Schoolbook"/>
                <a:cs typeface="Century Schoolbook"/>
              </a:rPr>
              <a:t>pA</a:t>
            </a:r>
            <a:r>
              <a:rPr lang="en-US" sz="1800" b="1" dirty="0" smtClean="0">
                <a:solidFill>
                  <a:srgbClr val="008000"/>
                </a:solidFill>
                <a:latin typeface="Century Schoolbook"/>
                <a:cs typeface="Century Schoolbook"/>
              </a:rPr>
              <a:t>/cm</a:t>
            </a:r>
            <a:r>
              <a:rPr lang="en-US" sz="1800" b="1" baseline="30000" dirty="0" smtClean="0">
                <a:solidFill>
                  <a:srgbClr val="008000"/>
                </a:solidFill>
                <a:latin typeface="Century Schoolbook"/>
                <a:cs typeface="Century Schoolbook"/>
              </a:rPr>
              <a:t>2</a:t>
            </a:r>
            <a:r>
              <a:rPr lang="en-US" sz="1800" b="1" dirty="0" smtClean="0">
                <a:solidFill>
                  <a:srgbClr val="008000"/>
                </a:solidFill>
                <a:latin typeface="Century Schoolbook"/>
                <a:cs typeface="Century Schoolbook"/>
              </a:rPr>
              <a:t>)</a:t>
            </a:r>
            <a:endParaRPr lang="en-US" sz="1800" b="1" dirty="0">
              <a:solidFill>
                <a:srgbClr val="008000"/>
              </a:solidFill>
              <a:latin typeface="Century Schoolbook"/>
              <a:cs typeface="Century Schoolbook"/>
            </a:endParaRPr>
          </a:p>
        </p:txBody>
      </p:sp>
      <p:sp>
        <p:nvSpPr>
          <p:cNvPr id="10" name="Title 1"/>
          <p:cNvSpPr txBox="1">
            <a:spLocks/>
          </p:cNvSpPr>
          <p:nvPr/>
        </p:nvSpPr>
        <p:spPr>
          <a:xfrm>
            <a:off x="12079" y="6105748"/>
            <a:ext cx="9144000" cy="706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800" b="1" dirty="0" smtClean="0">
                <a:solidFill>
                  <a:srgbClr val="FF0000"/>
                </a:solidFill>
                <a:latin typeface="Century Schoolbook"/>
                <a:cs typeface="Century Schoolbook"/>
              </a:rPr>
              <a:t>SDD Quantum Efficiency (QE) &gt; 80%</a:t>
            </a:r>
          </a:p>
        </p:txBody>
      </p:sp>
      <p:sp>
        <p:nvSpPr>
          <p:cNvPr id="11" name="Title 1"/>
          <p:cNvSpPr txBox="1">
            <a:spLocks/>
          </p:cNvSpPr>
          <p:nvPr/>
        </p:nvSpPr>
        <p:spPr>
          <a:xfrm>
            <a:off x="6101184" y="769860"/>
            <a:ext cx="3042816" cy="8589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008000"/>
                </a:solidFill>
              </a:rPr>
              <a:t>Funded by INFN </a:t>
            </a:r>
            <a:r>
              <a:rPr lang="mr-IN" sz="1400" b="1" dirty="0" smtClean="0">
                <a:solidFill>
                  <a:srgbClr val="008000"/>
                </a:solidFill>
              </a:rPr>
              <a:t>–</a:t>
            </a:r>
            <a:r>
              <a:rPr lang="en-US" sz="1400" b="1" dirty="0" smtClean="0">
                <a:solidFill>
                  <a:srgbClr val="008000"/>
                </a:solidFill>
              </a:rPr>
              <a:t> P.I. </a:t>
            </a:r>
            <a:r>
              <a:rPr lang="en-US" sz="1400" b="1" dirty="0" err="1" smtClean="0">
                <a:solidFill>
                  <a:srgbClr val="008000"/>
                </a:solidFill>
              </a:rPr>
              <a:t>Prof.A.Vacchi</a:t>
            </a:r>
            <a:endParaRPr lang="en-US" sz="1400" b="1" dirty="0">
              <a:solidFill>
                <a:srgbClr val="008000"/>
              </a:solidFill>
            </a:endParaRPr>
          </a:p>
        </p:txBody>
      </p:sp>
    </p:spTree>
    <p:extLst>
      <p:ext uri="{BB962C8B-B14F-4D97-AF65-F5344CB8AC3E}">
        <p14:creationId xmlns:p14="http://schemas.microsoft.com/office/powerpoint/2010/main" val="68926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112" y="2128446"/>
            <a:ext cx="1653649" cy="105257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3166" y="5488023"/>
            <a:ext cx="1557447" cy="6557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8169" y="3514234"/>
            <a:ext cx="1203183" cy="11670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2845" y="3245353"/>
            <a:ext cx="1872579" cy="9421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63166" y="4502618"/>
            <a:ext cx="860470" cy="80394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96570" y="4438046"/>
            <a:ext cx="1099585" cy="109958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884" y="3495361"/>
            <a:ext cx="1203182" cy="118438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9051" y="1200262"/>
            <a:ext cx="2828752" cy="92818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0063" y="5984576"/>
            <a:ext cx="3526333" cy="901174"/>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276393" y="1809296"/>
            <a:ext cx="1163562" cy="1154879"/>
          </a:xfrm>
          <a:prstGeom prst="rect">
            <a:avLst/>
          </a:prstGeom>
        </p:spPr>
      </p:pic>
      <p:pic>
        <p:nvPicPr>
          <p:cNvPr id="13" name="Picture 12" descr="581cc0bd-5035-4d95-9a6f-1557fa91a847_10logounimib1_b7b5674a_530x568.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565186" y="1521155"/>
            <a:ext cx="1448477" cy="1552330"/>
          </a:xfrm>
          <a:prstGeom prst="rect">
            <a:avLst/>
          </a:prstGeom>
        </p:spPr>
      </p:pic>
      <p:sp>
        <p:nvSpPr>
          <p:cNvPr id="14" name="Rectangle 13"/>
          <p:cNvSpPr/>
          <p:nvPr/>
        </p:nvSpPr>
        <p:spPr>
          <a:xfrm>
            <a:off x="0" y="1200262"/>
            <a:ext cx="4693095" cy="199530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439955" y="1898815"/>
            <a:ext cx="2169396" cy="646331"/>
          </a:xfrm>
          <a:prstGeom prst="rect">
            <a:avLst/>
          </a:prstGeom>
          <a:noFill/>
        </p:spPr>
        <p:txBody>
          <a:bodyPr wrap="none" rtlCol="0">
            <a:spAutoFit/>
          </a:bodyPr>
          <a:lstStyle/>
          <a:p>
            <a:r>
              <a:rPr lang="en-US" dirty="0" smtClean="0"/>
              <a:t>Design, production</a:t>
            </a:r>
            <a:r>
              <a:rPr lang="en-US" dirty="0"/>
              <a:t> </a:t>
            </a:r>
            <a:r>
              <a:rPr lang="en-US" dirty="0" smtClean="0"/>
              <a:t>&amp;</a:t>
            </a:r>
          </a:p>
          <a:p>
            <a:r>
              <a:rPr lang="en-US" dirty="0" smtClean="0"/>
              <a:t>costs funding</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9" y="4871311"/>
            <a:ext cx="1653649" cy="1052570"/>
          </a:xfrm>
          <a:prstGeom prst="rect">
            <a:avLst/>
          </a:prstGeom>
        </p:spPr>
      </p:pic>
      <p:sp>
        <p:nvSpPr>
          <p:cNvPr id="19" name="Rectangle 18"/>
          <p:cNvSpPr/>
          <p:nvPr/>
        </p:nvSpPr>
        <p:spPr>
          <a:xfrm>
            <a:off x="0" y="4890446"/>
            <a:ext cx="4693095" cy="199530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05164" y="5529526"/>
            <a:ext cx="2352327" cy="369332"/>
          </a:xfrm>
          <a:prstGeom prst="rect">
            <a:avLst/>
          </a:prstGeom>
          <a:noFill/>
        </p:spPr>
        <p:txBody>
          <a:bodyPr wrap="none" rtlCol="0">
            <a:spAutoFit/>
          </a:bodyPr>
          <a:lstStyle/>
          <a:p>
            <a:r>
              <a:rPr lang="en-US" dirty="0" smtClean="0"/>
              <a:t>Integration SDD &amp; FEE</a:t>
            </a:r>
            <a:endParaRPr lang="en-US" dirty="0"/>
          </a:p>
        </p:txBody>
      </p:sp>
      <p:pic>
        <p:nvPicPr>
          <p:cNvPr id="21" name="Picture 20"/>
          <p:cNvPicPr>
            <a:picLocks noChangeAspect="1"/>
          </p:cNvPicPr>
          <p:nvPr/>
        </p:nvPicPr>
        <p:blipFill>
          <a:blip r:embed="rId13"/>
          <a:stretch>
            <a:fillRect/>
          </a:stretch>
        </p:blipFill>
        <p:spPr>
          <a:xfrm>
            <a:off x="7173764" y="3181758"/>
            <a:ext cx="1936007" cy="900332"/>
          </a:xfrm>
          <a:prstGeom prst="rect">
            <a:avLst/>
          </a:prstGeom>
        </p:spPr>
      </p:pic>
      <p:sp>
        <p:nvSpPr>
          <p:cNvPr id="22" name="Rectangle 21"/>
          <p:cNvSpPr/>
          <p:nvPr/>
        </p:nvSpPr>
        <p:spPr>
          <a:xfrm>
            <a:off x="5019956" y="1370487"/>
            <a:ext cx="4106458" cy="286446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26590" y="1702325"/>
            <a:ext cx="1803762" cy="1200329"/>
          </a:xfrm>
          <a:prstGeom prst="rect">
            <a:avLst/>
          </a:prstGeom>
          <a:noFill/>
        </p:spPr>
        <p:txBody>
          <a:bodyPr wrap="none" rtlCol="0">
            <a:spAutoFit/>
          </a:bodyPr>
          <a:lstStyle/>
          <a:p>
            <a:pPr algn="ctr"/>
            <a:r>
              <a:rPr lang="en-US" dirty="0" smtClean="0"/>
              <a:t>Nuclear Physics </a:t>
            </a:r>
          </a:p>
          <a:p>
            <a:pPr algn="ctr"/>
            <a:r>
              <a:rPr lang="en-US" dirty="0"/>
              <a:t>a</a:t>
            </a:r>
            <a:r>
              <a:rPr lang="en-US" dirty="0" smtClean="0"/>
              <a:t>nd </a:t>
            </a:r>
          </a:p>
          <a:p>
            <a:pPr algn="ctr"/>
            <a:r>
              <a:rPr lang="en-US" dirty="0" smtClean="0"/>
              <a:t>Synchrotron light </a:t>
            </a:r>
          </a:p>
          <a:p>
            <a:pPr algn="ctr"/>
            <a:r>
              <a:rPr lang="en-US" dirty="0" smtClean="0"/>
              <a:t>applications</a:t>
            </a:r>
            <a:endParaRPr lang="en-US" dirty="0"/>
          </a:p>
        </p:txBody>
      </p:sp>
      <p:sp>
        <p:nvSpPr>
          <p:cNvPr id="24" name="Rectangle 23"/>
          <p:cNvSpPr/>
          <p:nvPr/>
        </p:nvSpPr>
        <p:spPr>
          <a:xfrm>
            <a:off x="-23406" y="3355910"/>
            <a:ext cx="4693095" cy="137291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301883" y="3435759"/>
            <a:ext cx="2307468" cy="923330"/>
          </a:xfrm>
          <a:prstGeom prst="rect">
            <a:avLst/>
          </a:prstGeom>
          <a:noFill/>
        </p:spPr>
        <p:txBody>
          <a:bodyPr wrap="none" rtlCol="0">
            <a:spAutoFit/>
          </a:bodyPr>
          <a:lstStyle/>
          <a:p>
            <a:r>
              <a:rPr lang="en-US" dirty="0" smtClean="0"/>
              <a:t>Extremely Low Noise</a:t>
            </a:r>
          </a:p>
          <a:p>
            <a:r>
              <a:rPr lang="en-US" dirty="0" smtClean="0"/>
              <a:t>Front </a:t>
            </a:r>
            <a:r>
              <a:rPr lang="en-US" dirty="0"/>
              <a:t>End Electronics</a:t>
            </a:r>
          </a:p>
          <a:p>
            <a:r>
              <a:rPr lang="en-US" dirty="0" smtClean="0"/>
              <a:t>Design and production </a:t>
            </a:r>
          </a:p>
        </p:txBody>
      </p:sp>
      <p:sp>
        <p:nvSpPr>
          <p:cNvPr id="26" name="Rectangle 25"/>
          <p:cNvSpPr/>
          <p:nvPr/>
        </p:nvSpPr>
        <p:spPr>
          <a:xfrm>
            <a:off x="5267773" y="4438046"/>
            <a:ext cx="3841998" cy="212669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294113" y="5263902"/>
            <a:ext cx="1801545" cy="1200328"/>
          </a:xfrm>
          <a:prstGeom prst="rect">
            <a:avLst/>
          </a:prstGeom>
          <a:noFill/>
        </p:spPr>
        <p:txBody>
          <a:bodyPr wrap="none" rtlCol="0">
            <a:spAutoFit/>
          </a:bodyPr>
          <a:lstStyle/>
          <a:p>
            <a:r>
              <a:rPr lang="en-US" sz="2400" b="1" dirty="0" smtClean="0">
                <a:solidFill>
                  <a:srgbClr val="FF0000"/>
                </a:solidFill>
              </a:rPr>
              <a:t>High Energy </a:t>
            </a:r>
          </a:p>
          <a:p>
            <a:r>
              <a:rPr lang="en-US" sz="2400" b="1" dirty="0" smtClean="0">
                <a:solidFill>
                  <a:srgbClr val="FF0000"/>
                </a:solidFill>
              </a:rPr>
              <a:t>Astrophysics </a:t>
            </a:r>
          </a:p>
          <a:p>
            <a:r>
              <a:rPr lang="en-US" sz="2400" b="1" dirty="0" smtClean="0">
                <a:solidFill>
                  <a:srgbClr val="FF0000"/>
                </a:solidFill>
              </a:rPr>
              <a:t>applications</a:t>
            </a:r>
            <a:endParaRPr lang="en-US" sz="2400" b="1" dirty="0">
              <a:solidFill>
                <a:srgbClr val="FF0000"/>
              </a:solidFill>
            </a:endParaRPr>
          </a:p>
        </p:txBody>
      </p:sp>
      <p:sp>
        <p:nvSpPr>
          <p:cNvPr id="30" name="Title 3"/>
          <p:cNvSpPr>
            <a:spLocks noGrp="1"/>
          </p:cNvSpPr>
          <p:nvPr>
            <p:ph type="title"/>
          </p:nvPr>
        </p:nvSpPr>
        <p:spPr>
          <a:xfrm>
            <a:off x="5700666" y="260416"/>
            <a:ext cx="3443334" cy="1143000"/>
          </a:xfrm>
        </p:spPr>
        <p:txBody>
          <a:bodyPr/>
          <a:lstStyle/>
          <a:p>
            <a:r>
              <a:rPr lang="en-US" dirty="0" smtClean="0"/>
              <a:t>Collaboration</a:t>
            </a:r>
            <a:endParaRPr lang="en-US" dirty="0"/>
          </a:p>
        </p:txBody>
      </p:sp>
      <p:pic>
        <p:nvPicPr>
          <p:cNvPr id="31" name="Picture 30"/>
          <p:cNvPicPr>
            <a:picLocks noChangeAspect="1"/>
          </p:cNvPicPr>
          <p:nvPr/>
        </p:nvPicPr>
        <p:blipFill>
          <a:blip r:embed="rId14"/>
          <a:stretch>
            <a:fillRect/>
          </a:stretch>
        </p:blipFill>
        <p:spPr>
          <a:xfrm>
            <a:off x="2613826" y="81678"/>
            <a:ext cx="3149600" cy="1612900"/>
          </a:xfrm>
          <a:prstGeom prst="rect">
            <a:avLst/>
          </a:prstGeom>
        </p:spPr>
      </p:pic>
      <p:sp>
        <p:nvSpPr>
          <p:cNvPr id="32" name="Title 3"/>
          <p:cNvSpPr txBox="1">
            <a:spLocks/>
          </p:cNvSpPr>
          <p:nvPr/>
        </p:nvSpPr>
        <p:spPr>
          <a:xfrm>
            <a:off x="-94701" y="264282"/>
            <a:ext cx="164071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a:t>
            </a:r>
            <a:endParaRPr lang="en-US" dirty="0"/>
          </a:p>
        </p:txBody>
      </p:sp>
    </p:spTree>
    <p:extLst>
      <p:ext uri="{BB962C8B-B14F-4D97-AF65-F5344CB8AC3E}">
        <p14:creationId xmlns:p14="http://schemas.microsoft.com/office/powerpoint/2010/main" val="1157027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hermata 2018-05-24 alle 11.50.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927" y="2043256"/>
            <a:ext cx="5690073" cy="3945075"/>
          </a:xfrm>
          <a:prstGeom prst="rect">
            <a:avLst/>
          </a:prstGeom>
        </p:spPr>
      </p:pic>
      <p:sp>
        <p:nvSpPr>
          <p:cNvPr id="2" name="Title 1"/>
          <p:cNvSpPr>
            <a:spLocks noGrp="1"/>
          </p:cNvSpPr>
          <p:nvPr>
            <p:ph type="title"/>
          </p:nvPr>
        </p:nvSpPr>
        <p:spPr>
          <a:xfrm>
            <a:off x="0" y="-108690"/>
            <a:ext cx="9144000" cy="1143000"/>
          </a:xfrm>
        </p:spPr>
        <p:txBody>
          <a:bodyPr>
            <a:normAutofit/>
          </a:bodyPr>
          <a:lstStyle/>
          <a:p>
            <a:r>
              <a:rPr lang="en-US" dirty="0" smtClean="0"/>
              <a:t>The HERMES Front-End-Electronics</a:t>
            </a:r>
            <a:endParaRPr lang="en-US" dirty="0"/>
          </a:p>
        </p:txBody>
      </p:sp>
      <p:pic>
        <p:nvPicPr>
          <p:cNvPr id="3" name="Picture 2"/>
          <p:cNvPicPr>
            <a:picLocks noChangeAspect="1"/>
          </p:cNvPicPr>
          <p:nvPr/>
        </p:nvPicPr>
        <p:blipFill>
          <a:blip r:embed="rId3"/>
          <a:stretch>
            <a:fillRect/>
          </a:stretch>
        </p:blipFill>
        <p:spPr>
          <a:xfrm>
            <a:off x="0" y="1172716"/>
            <a:ext cx="4145200" cy="1193818"/>
          </a:xfrm>
          <a:prstGeom prst="rect">
            <a:avLst/>
          </a:prstGeom>
        </p:spPr>
      </p:pic>
      <p:sp>
        <p:nvSpPr>
          <p:cNvPr id="6" name="TextBox 5"/>
          <p:cNvSpPr txBox="1"/>
          <p:nvPr/>
        </p:nvSpPr>
        <p:spPr>
          <a:xfrm>
            <a:off x="4702826" y="1172716"/>
            <a:ext cx="4856335" cy="923330"/>
          </a:xfrm>
          <a:prstGeom prst="rect">
            <a:avLst/>
          </a:prstGeom>
          <a:noFill/>
        </p:spPr>
        <p:txBody>
          <a:bodyPr wrap="square" rtlCol="0">
            <a:spAutoFit/>
          </a:bodyPr>
          <a:lstStyle/>
          <a:p>
            <a:r>
              <a:rPr lang="en-US" b="1" dirty="0" smtClean="0">
                <a:solidFill>
                  <a:srgbClr val="008000"/>
                </a:solidFill>
              </a:rPr>
              <a:t>32 parallel channels </a:t>
            </a:r>
          </a:p>
          <a:p>
            <a:r>
              <a:rPr lang="en-US" b="1" dirty="0" smtClean="0">
                <a:solidFill>
                  <a:srgbClr val="008000"/>
                </a:solidFill>
              </a:rPr>
              <a:t>~ 0.5 </a:t>
            </a:r>
            <a:r>
              <a:rPr lang="en-US" b="1" dirty="0" err="1" smtClean="0">
                <a:solidFill>
                  <a:srgbClr val="008000"/>
                </a:solidFill>
              </a:rPr>
              <a:t>mW</a:t>
            </a:r>
            <a:r>
              <a:rPr lang="en-US" b="1" dirty="0" smtClean="0">
                <a:solidFill>
                  <a:srgbClr val="008000"/>
                </a:solidFill>
              </a:rPr>
              <a:t> / channel</a:t>
            </a:r>
          </a:p>
          <a:p>
            <a:r>
              <a:rPr lang="en-US" b="1" dirty="0" smtClean="0">
                <a:solidFill>
                  <a:srgbClr val="008000"/>
                </a:solidFill>
              </a:rPr>
              <a:t>ENC ~ 15 e- </a:t>
            </a:r>
            <a:r>
              <a:rPr lang="en-US" b="1" dirty="0" err="1" smtClean="0">
                <a:solidFill>
                  <a:srgbClr val="008000"/>
                </a:solidFill>
              </a:rPr>
              <a:t>r.m.s</a:t>
            </a:r>
            <a:r>
              <a:rPr lang="en-US" b="1" dirty="0" smtClean="0">
                <a:solidFill>
                  <a:srgbClr val="008000"/>
                </a:solidFill>
              </a:rPr>
              <a:t>. </a:t>
            </a:r>
            <a:r>
              <a:rPr lang="en-US" b="1" dirty="0" smtClean="0">
                <a:solidFill>
                  <a:srgbClr val="008000"/>
                </a:solidFill>
                <a:sym typeface="Wingdings"/>
              </a:rPr>
              <a:t> 185eV @5.9keV (-30°C)</a:t>
            </a:r>
            <a:endParaRPr lang="en-US" b="1" dirty="0">
              <a:solidFill>
                <a:srgbClr val="008000"/>
              </a:solidFill>
            </a:endParaRPr>
          </a:p>
        </p:txBody>
      </p:sp>
      <p:sp>
        <p:nvSpPr>
          <p:cNvPr id="9" name="Left Arrow 8"/>
          <p:cNvSpPr/>
          <p:nvPr/>
        </p:nvSpPr>
        <p:spPr>
          <a:xfrm>
            <a:off x="4270225" y="1006810"/>
            <a:ext cx="4772602" cy="1281756"/>
          </a:xfrm>
          <a:prstGeom prst="leftArrow">
            <a:avLst>
              <a:gd name="adj1" fmla="val 74474"/>
              <a:gd name="adj2" fmla="val 49184"/>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0" y="777160"/>
            <a:ext cx="4660963" cy="369332"/>
          </a:xfrm>
          <a:prstGeom prst="rect">
            <a:avLst/>
          </a:prstGeom>
        </p:spPr>
        <p:txBody>
          <a:bodyPr wrap="square">
            <a:spAutoFit/>
          </a:bodyPr>
          <a:lstStyle/>
          <a:p>
            <a:r>
              <a:rPr lang="en-US" b="1" dirty="0" smtClean="0">
                <a:solidFill>
                  <a:srgbClr val="008000"/>
                </a:solidFill>
              </a:rPr>
              <a:t>The Heritage :VEGA ASIC (LOFT </a:t>
            </a:r>
            <a:r>
              <a:rPr lang="mr-IN" b="1" dirty="0" smtClean="0">
                <a:solidFill>
                  <a:srgbClr val="008000"/>
                </a:solidFill>
              </a:rPr>
              <a:t>–</a:t>
            </a:r>
            <a:r>
              <a:rPr lang="en-US" b="1" dirty="0" smtClean="0">
                <a:solidFill>
                  <a:srgbClr val="008000"/>
                </a:solidFill>
              </a:rPr>
              <a:t>M3 Phase-A)</a:t>
            </a:r>
          </a:p>
        </p:txBody>
      </p:sp>
      <p:sp>
        <p:nvSpPr>
          <p:cNvPr id="12" name="TextBox 11"/>
          <p:cNvSpPr txBox="1"/>
          <p:nvPr/>
        </p:nvSpPr>
        <p:spPr>
          <a:xfrm>
            <a:off x="0" y="2595325"/>
            <a:ext cx="3973013" cy="3477875"/>
          </a:xfrm>
          <a:prstGeom prst="rect">
            <a:avLst/>
          </a:prstGeom>
          <a:noFill/>
        </p:spPr>
        <p:txBody>
          <a:bodyPr wrap="none" rtlCol="0">
            <a:spAutoFit/>
          </a:bodyPr>
          <a:lstStyle/>
          <a:p>
            <a:r>
              <a:rPr lang="en-US" sz="2200" b="1" dirty="0" smtClean="0">
                <a:solidFill>
                  <a:srgbClr val="008000"/>
                </a:solidFill>
              </a:rPr>
              <a:t>TWO separated dies:</a:t>
            </a:r>
          </a:p>
          <a:p>
            <a:r>
              <a:rPr lang="en-US" sz="2200" b="1" dirty="0" smtClean="0">
                <a:solidFill>
                  <a:srgbClr val="FF0000"/>
                </a:solidFill>
              </a:rPr>
              <a:t>VE (single channel ~ 0.9x0.6mm)</a:t>
            </a:r>
          </a:p>
          <a:p>
            <a:pPr marL="342900" indent="-342900">
              <a:buFontTx/>
              <a:buChar char="-"/>
            </a:pPr>
            <a:r>
              <a:rPr lang="en-US" sz="2200" b="1" dirty="0" err="1" smtClean="0">
                <a:solidFill>
                  <a:srgbClr val="FF0000"/>
                </a:solidFill>
              </a:rPr>
              <a:t>Premplifier</a:t>
            </a:r>
            <a:r>
              <a:rPr lang="en-US" sz="2200" b="1" dirty="0" smtClean="0">
                <a:solidFill>
                  <a:srgbClr val="FF0000"/>
                </a:solidFill>
              </a:rPr>
              <a:t> </a:t>
            </a:r>
          </a:p>
          <a:p>
            <a:pPr marL="342900" indent="-342900">
              <a:buFontTx/>
              <a:buChar char="-"/>
            </a:pPr>
            <a:r>
              <a:rPr lang="en-US" sz="2200" b="1" dirty="0" smtClean="0">
                <a:solidFill>
                  <a:srgbClr val="FF0000"/>
                </a:solidFill>
              </a:rPr>
              <a:t>Shaper (first stage)</a:t>
            </a:r>
          </a:p>
          <a:p>
            <a:endParaRPr lang="en-US" sz="2200" b="1" dirty="0" smtClean="0">
              <a:solidFill>
                <a:srgbClr val="008000"/>
              </a:solidFill>
            </a:endParaRPr>
          </a:p>
          <a:p>
            <a:r>
              <a:rPr lang="en-US" sz="2200" b="1" dirty="0" smtClean="0">
                <a:solidFill>
                  <a:srgbClr val="0000FF"/>
                </a:solidFill>
              </a:rPr>
              <a:t>GA (32ch ~ 16.5x2.5mm)</a:t>
            </a:r>
          </a:p>
          <a:p>
            <a:pPr marL="342900" indent="-342900">
              <a:buFontTx/>
              <a:buChar char="-"/>
            </a:pPr>
            <a:r>
              <a:rPr lang="en-US" sz="2200" b="1" dirty="0" smtClean="0">
                <a:solidFill>
                  <a:srgbClr val="0000FF"/>
                </a:solidFill>
              </a:rPr>
              <a:t>Shapers (second </a:t>
            </a:r>
            <a:r>
              <a:rPr lang="en-US" sz="2200" b="1" dirty="0">
                <a:solidFill>
                  <a:srgbClr val="0000FF"/>
                </a:solidFill>
              </a:rPr>
              <a:t>stage</a:t>
            </a:r>
            <a:r>
              <a:rPr lang="en-US" sz="2200" b="1" dirty="0" smtClean="0">
                <a:solidFill>
                  <a:srgbClr val="0000FF"/>
                </a:solidFill>
              </a:rPr>
              <a:t>)</a:t>
            </a:r>
          </a:p>
          <a:p>
            <a:pPr marL="342900" indent="-342900">
              <a:buFontTx/>
              <a:buChar char="-"/>
            </a:pPr>
            <a:r>
              <a:rPr lang="en-US" sz="2200" b="1" dirty="0" smtClean="0">
                <a:solidFill>
                  <a:srgbClr val="0000FF"/>
                </a:solidFill>
              </a:rPr>
              <a:t>Discriminators</a:t>
            </a:r>
          </a:p>
          <a:p>
            <a:pPr marL="342900" indent="-342900">
              <a:buFontTx/>
              <a:buChar char="-"/>
            </a:pPr>
            <a:r>
              <a:rPr lang="en-US" sz="2200" b="1" dirty="0" smtClean="0">
                <a:solidFill>
                  <a:srgbClr val="0000FF"/>
                </a:solidFill>
              </a:rPr>
              <a:t>Sample &amp; hold</a:t>
            </a:r>
          </a:p>
          <a:p>
            <a:pPr marL="342900" indent="-342900">
              <a:buFontTx/>
              <a:buChar char="-"/>
            </a:pPr>
            <a:r>
              <a:rPr lang="en-US" sz="2200" b="1" dirty="0" smtClean="0">
                <a:solidFill>
                  <a:srgbClr val="0000FF"/>
                </a:solidFill>
              </a:rPr>
              <a:t>32ch multiplexer</a:t>
            </a:r>
          </a:p>
        </p:txBody>
      </p:sp>
      <p:sp>
        <p:nvSpPr>
          <p:cNvPr id="16" name="Oval 15"/>
          <p:cNvSpPr/>
          <p:nvPr/>
        </p:nvSpPr>
        <p:spPr>
          <a:xfrm>
            <a:off x="4623815" y="2594158"/>
            <a:ext cx="470415" cy="50836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7" name="Oval 16"/>
          <p:cNvSpPr/>
          <p:nvPr/>
        </p:nvSpPr>
        <p:spPr>
          <a:xfrm>
            <a:off x="6984726" y="5541238"/>
            <a:ext cx="490362" cy="562533"/>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0" y="6056162"/>
            <a:ext cx="4786557" cy="646331"/>
          </a:xfrm>
          <a:prstGeom prst="rect">
            <a:avLst/>
          </a:prstGeom>
          <a:noFill/>
        </p:spPr>
        <p:txBody>
          <a:bodyPr wrap="square" rtlCol="0">
            <a:spAutoFit/>
          </a:bodyPr>
          <a:lstStyle/>
          <a:p>
            <a:pPr algn="ctr"/>
            <a:r>
              <a:rPr lang="en-US" b="1" dirty="0" smtClean="0">
                <a:solidFill>
                  <a:srgbClr val="008000"/>
                </a:solidFill>
              </a:rPr>
              <a:t>Post-layout simulations guarantee </a:t>
            </a:r>
          </a:p>
          <a:p>
            <a:pPr algn="ctr"/>
            <a:r>
              <a:rPr lang="en-US" b="1" dirty="0" smtClean="0">
                <a:solidFill>
                  <a:srgbClr val="008000"/>
                </a:solidFill>
              </a:rPr>
              <a:t>ENC ~ 15 e- </a:t>
            </a:r>
            <a:r>
              <a:rPr lang="en-US" b="1" dirty="0" err="1" smtClean="0">
                <a:solidFill>
                  <a:srgbClr val="008000"/>
                </a:solidFill>
              </a:rPr>
              <a:t>r.m.s</a:t>
            </a:r>
            <a:r>
              <a:rPr lang="en-US" b="1" dirty="0" smtClean="0">
                <a:solidFill>
                  <a:srgbClr val="008000"/>
                </a:solidFill>
              </a:rPr>
              <a:t>. with 1mW/channel (VE+GA) </a:t>
            </a:r>
            <a:endParaRPr lang="en-US" b="1" dirty="0">
              <a:solidFill>
                <a:srgbClr val="008000"/>
              </a:solidFill>
            </a:endParaRPr>
          </a:p>
        </p:txBody>
      </p:sp>
      <p:sp>
        <p:nvSpPr>
          <p:cNvPr id="19" name="TextBox 18"/>
          <p:cNvSpPr txBox="1"/>
          <p:nvPr/>
        </p:nvSpPr>
        <p:spPr>
          <a:xfrm>
            <a:off x="5316846" y="6100322"/>
            <a:ext cx="3858621" cy="769441"/>
          </a:xfrm>
          <a:prstGeom prst="rect">
            <a:avLst/>
          </a:prstGeom>
          <a:noFill/>
        </p:spPr>
        <p:txBody>
          <a:bodyPr wrap="square" rtlCol="0">
            <a:spAutoFit/>
          </a:bodyPr>
          <a:lstStyle/>
          <a:p>
            <a:pPr algn="ctr"/>
            <a:r>
              <a:rPr lang="en-US" sz="2200" b="1" dirty="0" err="1" smtClean="0">
                <a:solidFill>
                  <a:srgbClr val="FF0000"/>
                </a:solidFill>
              </a:rPr>
              <a:t>Europractice</a:t>
            </a:r>
            <a:r>
              <a:rPr lang="en-US" sz="2200" b="1" dirty="0" smtClean="0">
                <a:solidFill>
                  <a:srgbClr val="FF0000"/>
                </a:solidFill>
              </a:rPr>
              <a:t> submission 24.05</a:t>
            </a:r>
          </a:p>
          <a:p>
            <a:pPr algn="ctr"/>
            <a:r>
              <a:rPr lang="en-US" sz="2200" b="1" dirty="0" smtClean="0">
                <a:solidFill>
                  <a:srgbClr val="FF0000"/>
                </a:solidFill>
              </a:rPr>
              <a:t>AMS CMOS 0.35</a:t>
            </a:r>
            <a:r>
              <a:rPr lang="en-US" sz="2200" b="1" dirty="0" smtClean="0">
                <a:solidFill>
                  <a:srgbClr val="FF0000"/>
                </a:solidFill>
                <a:latin typeface="Symbol" charset="2"/>
                <a:cs typeface="Symbol" charset="2"/>
              </a:rPr>
              <a:t>m</a:t>
            </a:r>
            <a:r>
              <a:rPr lang="en-US" sz="2200" b="1" dirty="0" smtClean="0">
                <a:solidFill>
                  <a:srgbClr val="FF0000"/>
                </a:solidFill>
              </a:rPr>
              <a:t>m</a:t>
            </a:r>
            <a:endParaRPr lang="en-US" sz="2200" b="1" dirty="0">
              <a:solidFill>
                <a:srgbClr val="FF0000"/>
              </a:solidFill>
            </a:endParaRPr>
          </a:p>
        </p:txBody>
      </p:sp>
      <p:sp>
        <p:nvSpPr>
          <p:cNvPr id="20" name="Rectangle 19"/>
          <p:cNvSpPr/>
          <p:nvPr/>
        </p:nvSpPr>
        <p:spPr>
          <a:xfrm>
            <a:off x="4483037" y="637478"/>
            <a:ext cx="4660963" cy="276999"/>
          </a:xfrm>
          <a:prstGeom prst="rect">
            <a:avLst/>
          </a:prstGeom>
        </p:spPr>
        <p:txBody>
          <a:bodyPr wrap="square">
            <a:spAutoFit/>
          </a:bodyPr>
          <a:lstStyle/>
          <a:p>
            <a:pPr algn="r"/>
            <a:r>
              <a:rPr lang="it-IT" sz="1200" b="1" dirty="0" err="1" smtClean="0">
                <a:solidFill>
                  <a:srgbClr val="0000FF"/>
                </a:solidFill>
              </a:rPr>
              <a:t>Coordinated</a:t>
            </a:r>
            <a:r>
              <a:rPr lang="it-IT" sz="1200" b="1" dirty="0" smtClean="0">
                <a:solidFill>
                  <a:srgbClr val="0000FF"/>
                </a:solidFill>
              </a:rPr>
              <a:t> by </a:t>
            </a:r>
            <a:r>
              <a:rPr lang="it-IT" sz="1200" b="1" dirty="0" err="1" smtClean="0">
                <a:solidFill>
                  <a:srgbClr val="0000FF"/>
                </a:solidFill>
              </a:rPr>
              <a:t>Bertuccio</a:t>
            </a:r>
            <a:r>
              <a:rPr lang="it-IT" sz="1200" b="1" dirty="0" smtClean="0">
                <a:solidFill>
                  <a:srgbClr val="0000FF"/>
                </a:solidFill>
              </a:rPr>
              <a:t> (</a:t>
            </a:r>
            <a:r>
              <a:rPr lang="it-IT" sz="1200" b="1" dirty="0" err="1" smtClean="0">
                <a:solidFill>
                  <a:srgbClr val="0000FF"/>
                </a:solidFill>
              </a:rPr>
              <a:t>poliMi</a:t>
            </a:r>
            <a:r>
              <a:rPr lang="it-IT" sz="1200" b="1" dirty="0" smtClean="0">
                <a:solidFill>
                  <a:srgbClr val="0000FF"/>
                </a:solidFill>
              </a:rPr>
              <a:t>) &amp; </a:t>
            </a:r>
            <a:r>
              <a:rPr lang="it-IT" sz="1200" b="1" dirty="0" err="1" smtClean="0">
                <a:solidFill>
                  <a:srgbClr val="0000FF"/>
                </a:solidFill>
              </a:rPr>
              <a:t>Malcovati</a:t>
            </a:r>
            <a:r>
              <a:rPr lang="it-IT" sz="1200" b="1" dirty="0" smtClean="0">
                <a:solidFill>
                  <a:srgbClr val="0000FF"/>
                </a:solidFill>
              </a:rPr>
              <a:t> (</a:t>
            </a:r>
            <a:r>
              <a:rPr lang="it-IT" sz="1200" b="1" dirty="0" err="1" smtClean="0">
                <a:solidFill>
                  <a:srgbClr val="0000FF"/>
                </a:solidFill>
              </a:rPr>
              <a:t>UniPV</a:t>
            </a:r>
            <a:r>
              <a:rPr lang="it-IT" sz="1200" b="1" dirty="0" smtClean="0">
                <a:solidFill>
                  <a:srgbClr val="0000FF"/>
                </a:solidFill>
              </a:rPr>
              <a:t>)</a:t>
            </a:r>
            <a:endParaRPr lang="en-US" sz="1200" b="1" dirty="0" smtClean="0">
              <a:solidFill>
                <a:srgbClr val="0000FF"/>
              </a:solidFill>
            </a:endParaRPr>
          </a:p>
        </p:txBody>
      </p:sp>
      <p:sp>
        <p:nvSpPr>
          <p:cNvPr id="21" name="Rectangle 20"/>
          <p:cNvSpPr/>
          <p:nvPr/>
        </p:nvSpPr>
        <p:spPr>
          <a:xfrm>
            <a:off x="7547243" y="1179083"/>
            <a:ext cx="1495584" cy="400110"/>
          </a:xfrm>
          <a:prstGeom prst="rect">
            <a:avLst/>
          </a:prstGeom>
        </p:spPr>
        <p:txBody>
          <a:bodyPr wrap="none">
            <a:spAutoFit/>
          </a:bodyPr>
          <a:lstStyle/>
          <a:p>
            <a:pPr algn="r"/>
            <a:r>
              <a:rPr lang="en-US" sz="1000" b="1" dirty="0" smtClean="0"/>
              <a:t>Ahangarianabhari+2014</a:t>
            </a:r>
          </a:p>
          <a:p>
            <a:pPr algn="r"/>
            <a:r>
              <a:rPr lang="en-US" sz="1000" b="1" dirty="0" smtClean="0"/>
              <a:t>Campana+2014</a:t>
            </a:r>
            <a:endParaRPr lang="en-US" sz="1000" b="1" dirty="0"/>
          </a:p>
        </p:txBody>
      </p:sp>
    </p:spTree>
    <p:extLst>
      <p:ext uri="{BB962C8B-B14F-4D97-AF65-F5344CB8AC3E}">
        <p14:creationId xmlns:p14="http://schemas.microsoft.com/office/powerpoint/2010/main" val="420616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rmes_detector_design_v20180510_01.bmp"/>
          <p:cNvPicPr>
            <a:picLocks noChangeAspect="1"/>
          </p:cNvPicPr>
          <p:nvPr/>
        </p:nvPicPr>
        <p:blipFill rotWithShape="1">
          <a:blip r:embed="rId2">
            <a:extLst>
              <a:ext uri="{28A0092B-C50C-407E-A947-70E740481C1C}">
                <a14:useLocalDpi xmlns:a14="http://schemas.microsoft.com/office/drawing/2010/main" val="0"/>
              </a:ext>
            </a:extLst>
          </a:blip>
          <a:srcRect l="23035" r="24287"/>
          <a:stretch/>
        </p:blipFill>
        <p:spPr>
          <a:xfrm>
            <a:off x="0" y="1049447"/>
            <a:ext cx="6533254" cy="4550056"/>
          </a:xfrm>
          <a:prstGeom prst="rect">
            <a:avLst/>
          </a:prstGeom>
        </p:spPr>
      </p:pic>
      <p:sp>
        <p:nvSpPr>
          <p:cNvPr id="2" name="Title 1"/>
          <p:cNvSpPr>
            <a:spLocks noGrp="1"/>
          </p:cNvSpPr>
          <p:nvPr>
            <p:ph type="title"/>
          </p:nvPr>
        </p:nvSpPr>
        <p:spPr>
          <a:xfrm>
            <a:off x="0" y="-35162"/>
            <a:ext cx="9144000" cy="1143000"/>
          </a:xfrm>
        </p:spPr>
        <p:txBody>
          <a:bodyPr>
            <a:normAutofit/>
          </a:bodyPr>
          <a:lstStyle/>
          <a:p>
            <a:r>
              <a:rPr lang="en-US" dirty="0" smtClean="0"/>
              <a:t>SDD design &amp; arrangement (FEE board)</a:t>
            </a:r>
            <a:endParaRPr lang="en-US" dirty="0"/>
          </a:p>
        </p:txBody>
      </p:sp>
      <p:sp>
        <p:nvSpPr>
          <p:cNvPr id="6" name="TextBox 5"/>
          <p:cNvSpPr txBox="1"/>
          <p:nvPr/>
        </p:nvSpPr>
        <p:spPr>
          <a:xfrm>
            <a:off x="0" y="5405582"/>
            <a:ext cx="4383234" cy="1477328"/>
          </a:xfrm>
          <a:prstGeom prst="rect">
            <a:avLst/>
          </a:prstGeom>
          <a:noFill/>
        </p:spPr>
        <p:txBody>
          <a:bodyPr wrap="square" rtlCol="0">
            <a:spAutoFit/>
          </a:bodyPr>
          <a:lstStyle/>
          <a:p>
            <a:pPr marL="342900" indent="-342900">
              <a:buFontTx/>
              <a:buChar char="-"/>
            </a:pPr>
            <a:r>
              <a:rPr lang="en-US" b="1" dirty="0" smtClean="0">
                <a:solidFill>
                  <a:srgbClr val="008000"/>
                </a:solidFill>
              </a:rPr>
              <a:t>Gross area ~ 91.95 cm2</a:t>
            </a:r>
          </a:p>
          <a:p>
            <a:pPr marL="342900" indent="-342900">
              <a:buFontTx/>
              <a:buChar char="-"/>
            </a:pPr>
            <a:r>
              <a:rPr lang="en-US" b="1" dirty="0" smtClean="0">
                <a:solidFill>
                  <a:srgbClr val="008000"/>
                </a:solidFill>
              </a:rPr>
              <a:t>Effective Area  ~ 54.01 cm2</a:t>
            </a:r>
          </a:p>
          <a:p>
            <a:pPr marL="342900" indent="-342900">
              <a:buFontTx/>
              <a:buChar char="-"/>
            </a:pPr>
            <a:r>
              <a:rPr lang="en-US" b="1" dirty="0" smtClean="0">
                <a:solidFill>
                  <a:srgbClr val="008000"/>
                </a:solidFill>
              </a:rPr>
              <a:t>12 SDD arrays;</a:t>
            </a:r>
          </a:p>
          <a:p>
            <a:pPr marL="342900" indent="-342900">
              <a:buFontTx/>
              <a:buChar char="-"/>
            </a:pPr>
            <a:r>
              <a:rPr lang="en-US" b="1" dirty="0" smtClean="0">
                <a:solidFill>
                  <a:srgbClr val="008000"/>
                </a:solidFill>
              </a:rPr>
              <a:t>120 channels (120 VE);</a:t>
            </a:r>
          </a:p>
          <a:p>
            <a:pPr marL="342900" indent="-342900">
              <a:buFontTx/>
              <a:buChar char="-"/>
            </a:pPr>
            <a:r>
              <a:rPr lang="en-US" b="1" dirty="0" smtClean="0">
                <a:solidFill>
                  <a:srgbClr val="008000"/>
                </a:solidFill>
              </a:rPr>
              <a:t>4 GA;</a:t>
            </a:r>
            <a:endParaRPr lang="en-US" b="1" dirty="0">
              <a:solidFill>
                <a:srgbClr val="008000"/>
              </a:solidFill>
            </a:endParaRPr>
          </a:p>
        </p:txBody>
      </p:sp>
      <p:sp>
        <p:nvSpPr>
          <p:cNvPr id="7" name="TextBox 6"/>
          <p:cNvSpPr txBox="1"/>
          <p:nvPr/>
        </p:nvSpPr>
        <p:spPr>
          <a:xfrm>
            <a:off x="6771389" y="1155724"/>
            <a:ext cx="2372611" cy="1446550"/>
          </a:xfrm>
          <a:prstGeom prst="rect">
            <a:avLst/>
          </a:prstGeom>
          <a:noFill/>
        </p:spPr>
        <p:txBody>
          <a:bodyPr wrap="square" rtlCol="0">
            <a:spAutoFit/>
          </a:bodyPr>
          <a:lstStyle/>
          <a:p>
            <a:pPr algn="ctr"/>
            <a:r>
              <a:rPr lang="en-US" sz="2200" b="1" dirty="0" smtClean="0"/>
              <a:t>EXTERNAL FRAME</a:t>
            </a:r>
          </a:p>
          <a:p>
            <a:pPr algn="ctr"/>
            <a:r>
              <a:rPr lang="en-US" sz="2200" b="1" dirty="0" smtClean="0">
                <a:solidFill>
                  <a:srgbClr val="29FCFF"/>
                </a:solidFill>
              </a:rPr>
              <a:t>VE chips</a:t>
            </a:r>
          </a:p>
          <a:p>
            <a:pPr algn="ctr"/>
            <a:r>
              <a:rPr lang="en-US" sz="2200" b="1" dirty="0" smtClean="0">
                <a:solidFill>
                  <a:srgbClr val="0000FF"/>
                </a:solidFill>
              </a:rPr>
              <a:t>GA chips</a:t>
            </a:r>
          </a:p>
          <a:p>
            <a:pPr algn="ctr"/>
            <a:r>
              <a:rPr lang="en-US" sz="2200" b="1" dirty="0" smtClean="0">
                <a:solidFill>
                  <a:schemeClr val="bg1">
                    <a:lumMod val="50000"/>
                  </a:schemeClr>
                </a:solidFill>
              </a:rPr>
              <a:t>Flat Cables</a:t>
            </a:r>
            <a:endParaRPr lang="en-US" sz="2200" b="1" dirty="0">
              <a:solidFill>
                <a:schemeClr val="bg1">
                  <a:lumMod val="50000"/>
                </a:schemeClr>
              </a:solidFill>
            </a:endParaRPr>
          </a:p>
        </p:txBody>
      </p:sp>
      <p:sp>
        <p:nvSpPr>
          <p:cNvPr id="8" name="Rectangle 7"/>
          <p:cNvSpPr/>
          <p:nvPr/>
        </p:nvSpPr>
        <p:spPr>
          <a:xfrm>
            <a:off x="6102454" y="2168539"/>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18419" y="2168539"/>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02454" y="3460904"/>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8419" y="3460904"/>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603840" y="2999239"/>
            <a:ext cx="2540160" cy="1200329"/>
          </a:xfrm>
          <a:prstGeom prst="rect">
            <a:avLst/>
          </a:prstGeom>
          <a:noFill/>
        </p:spPr>
        <p:txBody>
          <a:bodyPr wrap="square" rtlCol="0">
            <a:spAutoFit/>
          </a:bodyPr>
          <a:lstStyle/>
          <a:p>
            <a:pPr algn="ctr"/>
            <a:r>
              <a:rPr lang="en-US" b="1" dirty="0" smtClean="0">
                <a:solidFill>
                  <a:srgbClr val="008000"/>
                </a:solidFill>
              </a:rPr>
              <a:t>Crystal coupled </a:t>
            </a:r>
          </a:p>
          <a:p>
            <a:pPr algn="ctr"/>
            <a:r>
              <a:rPr lang="en-US" b="1" dirty="0" smtClean="0">
                <a:solidFill>
                  <a:srgbClr val="008000"/>
                </a:solidFill>
              </a:rPr>
              <a:t>with 2ch SDD</a:t>
            </a:r>
          </a:p>
          <a:p>
            <a:pPr algn="ctr"/>
            <a:r>
              <a:rPr lang="en-US" b="1" dirty="0" smtClean="0">
                <a:solidFill>
                  <a:srgbClr val="008000"/>
                </a:solidFill>
              </a:rPr>
              <a:t>X-rays </a:t>
            </a:r>
            <a:r>
              <a:rPr lang="en-US" b="1" dirty="0" smtClean="0">
                <a:solidFill>
                  <a:srgbClr val="008000"/>
                </a:solidFill>
                <a:sym typeface="Wingdings"/>
              </a:rPr>
              <a:t> </a:t>
            </a:r>
            <a:r>
              <a:rPr lang="en-US" b="1" dirty="0" smtClean="0">
                <a:solidFill>
                  <a:srgbClr val="008000"/>
                </a:solidFill>
              </a:rPr>
              <a:t>single</a:t>
            </a:r>
          </a:p>
          <a:p>
            <a:pPr algn="ctr"/>
            <a:r>
              <a:rPr lang="en-US" b="1" dirty="0" smtClean="0">
                <a:solidFill>
                  <a:srgbClr val="008000"/>
                </a:solidFill>
                <a:latin typeface="Symbol" charset="2"/>
                <a:cs typeface="Symbol" charset="2"/>
              </a:rPr>
              <a:t>g</a:t>
            </a:r>
            <a:r>
              <a:rPr lang="en-US" b="1" dirty="0" smtClean="0">
                <a:solidFill>
                  <a:srgbClr val="008000"/>
                </a:solidFill>
              </a:rPr>
              <a:t>-rays </a:t>
            </a:r>
            <a:r>
              <a:rPr lang="en-US" b="1" dirty="0" smtClean="0">
                <a:solidFill>
                  <a:srgbClr val="008000"/>
                </a:solidFill>
                <a:sym typeface="Wingdings"/>
              </a:rPr>
              <a:t></a:t>
            </a:r>
            <a:r>
              <a:rPr lang="en-US" b="1" dirty="0" smtClean="0">
                <a:solidFill>
                  <a:srgbClr val="008000"/>
                </a:solidFill>
              </a:rPr>
              <a:t>double</a:t>
            </a:r>
            <a:endParaRPr lang="en-US" b="1" dirty="0">
              <a:solidFill>
                <a:srgbClr val="008000"/>
              </a:solidFill>
            </a:endParaRPr>
          </a:p>
        </p:txBody>
      </p:sp>
      <p:pic>
        <p:nvPicPr>
          <p:cNvPr id="4" name="Picture 3" descr="Schermata 2018-05-21 alle 14.59.39.png"/>
          <p:cNvPicPr>
            <a:picLocks noChangeAspect="1"/>
          </p:cNvPicPr>
          <p:nvPr/>
        </p:nvPicPr>
        <p:blipFill rotWithShape="1">
          <a:blip r:embed="rId3">
            <a:extLst>
              <a:ext uri="{28A0092B-C50C-407E-A947-70E740481C1C}">
                <a14:useLocalDpi xmlns:a14="http://schemas.microsoft.com/office/drawing/2010/main" val="0"/>
              </a:ext>
            </a:extLst>
          </a:blip>
          <a:srcRect t="25531" r="24881" b="-1"/>
          <a:stretch/>
        </p:blipFill>
        <p:spPr>
          <a:xfrm>
            <a:off x="6603840" y="4196292"/>
            <a:ext cx="2540160" cy="2661708"/>
          </a:xfrm>
          <a:prstGeom prst="rect">
            <a:avLst/>
          </a:prstGeom>
        </p:spPr>
      </p:pic>
      <p:sp>
        <p:nvSpPr>
          <p:cNvPr id="13" name="Rectangle 12"/>
          <p:cNvSpPr/>
          <p:nvPr/>
        </p:nvSpPr>
        <p:spPr>
          <a:xfrm>
            <a:off x="2283544" y="409970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8719" y="412890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551132" y="4104147"/>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636307" y="4133356"/>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767539" y="409970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852714" y="412890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984453" y="4096666"/>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069628" y="412587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251872" y="409335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37047" y="412255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645619" y="4103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730794" y="4132224"/>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913207" y="410746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8382" y="413667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129614" y="4103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214789" y="4132224"/>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346528" y="409998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431703" y="412919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613947" y="409666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99122" y="4125874"/>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663482" y="4611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376507" y="462181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931070" y="461546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644095" y="4626258"/>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147477" y="4611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860502" y="462181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364391" y="460798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077416" y="4618777"/>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631810" y="460466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344835" y="461546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978781" y="2063533"/>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978781" y="3402781"/>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140057" y="2063533"/>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140057" y="3402781"/>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4881407" y="1502013"/>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136278" y="1510653"/>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flipH="1" flipV="1">
            <a:off x="4881407" y="4728121"/>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H="1">
            <a:off x="5136278" y="4486218"/>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flipH="1" flipV="1">
            <a:off x="1872898" y="4733668"/>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H="1">
            <a:off x="1906251" y="4486218"/>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flipH="1" flipV="1">
            <a:off x="1872898" y="1502013"/>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flipH="1">
            <a:off x="1901229" y="1510653"/>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660650" y="206847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745825" y="209768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928238" y="207292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4013413" y="210212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144645" y="206847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229820" y="209768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361559" y="206543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446734" y="2094648"/>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628978" y="206212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714153" y="209133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3637790" y="157952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905378" y="158397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121785" y="157952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4338699" y="157648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606118" y="157317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16584" y="1149168"/>
            <a:ext cx="2540160" cy="369332"/>
          </a:xfrm>
          <a:prstGeom prst="rect">
            <a:avLst/>
          </a:prstGeom>
          <a:noFill/>
        </p:spPr>
        <p:txBody>
          <a:bodyPr wrap="square" rtlCol="0">
            <a:spAutoFit/>
          </a:bodyPr>
          <a:lstStyle/>
          <a:p>
            <a:r>
              <a:rPr lang="en-US" b="1" dirty="0" smtClean="0">
                <a:solidFill>
                  <a:srgbClr val="0000FF"/>
                </a:solidFill>
              </a:rPr>
              <a:t>Rigid-Flex PCB</a:t>
            </a:r>
            <a:endParaRPr lang="en-US" b="1" dirty="0">
              <a:solidFill>
                <a:srgbClr val="0000FF"/>
              </a:solidFill>
            </a:endParaRPr>
          </a:p>
        </p:txBody>
      </p:sp>
    </p:spTree>
    <p:extLst>
      <p:ext uri="{BB962C8B-B14F-4D97-AF65-F5344CB8AC3E}">
        <p14:creationId xmlns:p14="http://schemas.microsoft.com/office/powerpoint/2010/main" val="2509930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9816" y="137119"/>
            <a:ext cx="7772400" cy="1131641"/>
          </a:xfrm>
        </p:spPr>
        <p:txBody>
          <a:bodyPr>
            <a:normAutofit/>
          </a:bodyPr>
          <a:lstStyle/>
          <a:p>
            <a:r>
              <a:rPr lang="it-IT" dirty="0" smtClean="0"/>
              <a:t>BEE </a:t>
            </a:r>
            <a:r>
              <a:rPr lang="it-IT" dirty="0" err="1" smtClean="0"/>
              <a:t>board</a:t>
            </a:r>
            <a:r>
              <a:rPr lang="it-IT" dirty="0" smtClean="0"/>
              <a:t> (</a:t>
            </a:r>
            <a:r>
              <a:rPr lang="it-IT" dirty="0" err="1" smtClean="0"/>
              <a:t>block</a:t>
            </a:r>
            <a:r>
              <a:rPr lang="it-IT" dirty="0" smtClean="0"/>
              <a:t> </a:t>
            </a:r>
            <a:r>
              <a:rPr lang="it-IT" dirty="0" err="1" smtClean="0"/>
              <a:t>diagram</a:t>
            </a:r>
            <a:r>
              <a:rPr lang="it-IT" dirty="0" smtClean="0"/>
              <a:t>)</a:t>
            </a:r>
            <a:endParaRPr lang="it-IT" dirty="0"/>
          </a:p>
        </p:txBody>
      </p:sp>
      <p:sp>
        <p:nvSpPr>
          <p:cNvPr id="4" name="Sottotitolo 3"/>
          <p:cNvSpPr>
            <a:spLocks noGrp="1"/>
          </p:cNvSpPr>
          <p:nvPr>
            <p:ph type="subTitle" idx="1"/>
          </p:nvPr>
        </p:nvSpPr>
        <p:spPr/>
        <p:txBody>
          <a:bodyPr/>
          <a:lstStyle/>
          <a:p>
            <a:endParaRPr lang="it-IT"/>
          </a:p>
        </p:txBody>
      </p:sp>
      <p:pic>
        <p:nvPicPr>
          <p:cNvPr id="5" name="Immagine 4"/>
          <p:cNvPicPr/>
          <p:nvPr/>
        </p:nvPicPr>
        <p:blipFill>
          <a:blip r:embed="rId2"/>
          <a:stretch>
            <a:fillRect/>
          </a:stretch>
        </p:blipFill>
        <p:spPr>
          <a:xfrm>
            <a:off x="1220856" y="1268760"/>
            <a:ext cx="6551544" cy="4260089"/>
          </a:xfrm>
          <a:prstGeom prst="rect">
            <a:avLst/>
          </a:prstGeom>
        </p:spPr>
      </p:pic>
      <p:sp>
        <p:nvSpPr>
          <p:cNvPr id="7" name="TextBox 6"/>
          <p:cNvSpPr txBox="1"/>
          <p:nvPr/>
        </p:nvSpPr>
        <p:spPr>
          <a:xfrm>
            <a:off x="0" y="5576627"/>
            <a:ext cx="3467616" cy="1200328"/>
          </a:xfrm>
          <a:prstGeom prst="rect">
            <a:avLst/>
          </a:prstGeom>
          <a:noFill/>
        </p:spPr>
        <p:txBody>
          <a:bodyPr wrap="none" rtlCol="0">
            <a:spAutoFit/>
          </a:bodyPr>
          <a:lstStyle/>
          <a:p>
            <a:r>
              <a:rPr lang="en-US" sz="2400" b="1" dirty="0" smtClean="0">
                <a:solidFill>
                  <a:srgbClr val="008000"/>
                </a:solidFill>
              </a:rPr>
              <a:t>32ch / GA</a:t>
            </a:r>
          </a:p>
          <a:p>
            <a:r>
              <a:rPr lang="en-US" sz="2400" b="1" dirty="0" smtClean="0">
                <a:solidFill>
                  <a:srgbClr val="008000"/>
                </a:solidFill>
              </a:rPr>
              <a:t>ADC ≥ 11bit</a:t>
            </a:r>
          </a:p>
          <a:p>
            <a:r>
              <a:rPr lang="en-US" sz="2400" b="1" dirty="0" smtClean="0">
                <a:solidFill>
                  <a:srgbClr val="008000"/>
                </a:solidFill>
              </a:rPr>
              <a:t>FPGA-based Control Logic</a:t>
            </a:r>
          </a:p>
        </p:txBody>
      </p:sp>
      <p:sp>
        <p:nvSpPr>
          <p:cNvPr id="8" name="TextBox 7"/>
          <p:cNvSpPr txBox="1"/>
          <p:nvPr/>
        </p:nvSpPr>
        <p:spPr>
          <a:xfrm>
            <a:off x="4243837" y="5294742"/>
            <a:ext cx="4900163" cy="1569660"/>
          </a:xfrm>
          <a:prstGeom prst="rect">
            <a:avLst/>
          </a:prstGeom>
          <a:noFill/>
        </p:spPr>
        <p:txBody>
          <a:bodyPr wrap="square" rtlCol="0">
            <a:spAutoFit/>
          </a:bodyPr>
          <a:lstStyle/>
          <a:p>
            <a:pPr algn="r"/>
            <a:r>
              <a:rPr lang="en-US" sz="2400" b="1" dirty="0" smtClean="0">
                <a:solidFill>
                  <a:srgbClr val="0000FF"/>
                </a:solidFill>
              </a:rPr>
              <a:t>Time Marking</a:t>
            </a:r>
          </a:p>
          <a:p>
            <a:pPr algn="r"/>
            <a:r>
              <a:rPr lang="en-US" sz="2400" b="1" dirty="0" smtClean="0">
                <a:solidFill>
                  <a:srgbClr val="0000FF"/>
                </a:solidFill>
              </a:rPr>
              <a:t>Channel </a:t>
            </a:r>
            <a:r>
              <a:rPr lang="en-US" sz="2400" b="1" dirty="0" err="1" smtClean="0">
                <a:solidFill>
                  <a:srgbClr val="0000FF"/>
                </a:solidFill>
              </a:rPr>
              <a:t>Adressing</a:t>
            </a:r>
            <a:r>
              <a:rPr lang="en-US" sz="2400" b="1" dirty="0" smtClean="0">
                <a:solidFill>
                  <a:srgbClr val="0000FF"/>
                </a:solidFill>
              </a:rPr>
              <a:t> </a:t>
            </a:r>
          </a:p>
          <a:p>
            <a:pPr algn="r"/>
            <a:r>
              <a:rPr lang="en-US" sz="2400" b="1" dirty="0" smtClean="0">
                <a:solidFill>
                  <a:srgbClr val="0000FF"/>
                </a:solidFill>
              </a:rPr>
              <a:t>Event Data </a:t>
            </a:r>
            <a:r>
              <a:rPr lang="en-US" sz="2400" b="1" dirty="0" err="1" smtClean="0">
                <a:solidFill>
                  <a:srgbClr val="0000FF"/>
                </a:solidFill>
              </a:rPr>
              <a:t>Genrator</a:t>
            </a:r>
            <a:r>
              <a:rPr lang="en-US" sz="2400" b="1" dirty="0" smtClean="0">
                <a:solidFill>
                  <a:srgbClr val="0000FF"/>
                </a:solidFill>
              </a:rPr>
              <a:t> (Single/double)</a:t>
            </a:r>
          </a:p>
          <a:p>
            <a:pPr algn="r"/>
            <a:r>
              <a:rPr lang="en-US" sz="2400" b="1" dirty="0" smtClean="0">
                <a:solidFill>
                  <a:srgbClr val="0000FF"/>
                </a:solidFill>
              </a:rPr>
              <a:t>PDHU I/F </a:t>
            </a:r>
          </a:p>
        </p:txBody>
      </p:sp>
      <p:sp>
        <p:nvSpPr>
          <p:cNvPr id="3" name="Rectangle 2"/>
          <p:cNvSpPr/>
          <p:nvPr/>
        </p:nvSpPr>
        <p:spPr>
          <a:xfrm>
            <a:off x="1911832" y="1423588"/>
            <a:ext cx="976848" cy="3489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GA </a:t>
            </a:r>
            <a:r>
              <a:rPr lang="en-US" sz="1400" dirty="0" err="1" smtClean="0">
                <a:solidFill>
                  <a:schemeClr val="tx1"/>
                </a:solidFill>
              </a:rPr>
              <a:t>ch</a:t>
            </a:r>
            <a:r>
              <a:rPr lang="en-US" sz="1400" dirty="0" smtClean="0">
                <a:solidFill>
                  <a:schemeClr val="tx1"/>
                </a:solidFill>
              </a:rPr>
              <a:t> 1-32</a:t>
            </a:r>
            <a:endParaRPr lang="en-US" sz="1400" dirty="0">
              <a:solidFill>
                <a:schemeClr val="tx1"/>
              </a:solidFill>
            </a:endParaRPr>
          </a:p>
        </p:txBody>
      </p:sp>
      <p:sp>
        <p:nvSpPr>
          <p:cNvPr id="9" name="Rectangle 8"/>
          <p:cNvSpPr/>
          <p:nvPr/>
        </p:nvSpPr>
        <p:spPr>
          <a:xfrm>
            <a:off x="1869966" y="4986569"/>
            <a:ext cx="1186173" cy="3489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GA </a:t>
            </a:r>
            <a:r>
              <a:rPr lang="en-US" sz="1400" dirty="0" err="1" smtClean="0">
                <a:solidFill>
                  <a:schemeClr val="tx1"/>
                </a:solidFill>
              </a:rPr>
              <a:t>ch</a:t>
            </a:r>
            <a:r>
              <a:rPr lang="en-US" sz="1400" dirty="0" smtClean="0">
                <a:solidFill>
                  <a:schemeClr val="tx1"/>
                </a:solidFill>
              </a:rPr>
              <a:t> 96-128</a:t>
            </a:r>
            <a:endParaRPr lang="en-US" sz="1400" dirty="0">
              <a:solidFill>
                <a:schemeClr val="tx1"/>
              </a:solidFill>
            </a:endParaRPr>
          </a:p>
        </p:txBody>
      </p:sp>
    </p:spTree>
    <p:extLst>
      <p:ext uri="{BB962C8B-B14F-4D97-AF65-F5344CB8AC3E}">
        <p14:creationId xmlns:p14="http://schemas.microsoft.com/office/powerpoint/2010/main" val="1586720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 </a:t>
            </a:r>
            <a:r>
              <a:rPr lang="en-US" dirty="0" err="1" smtClean="0"/>
              <a:t>deadtime</a:t>
            </a:r>
            <a:r>
              <a:rPr lang="en-US" dirty="0" smtClean="0"/>
              <a:t> effects</a:t>
            </a:r>
            <a:endParaRPr lang="en-US" dirty="0"/>
          </a:p>
        </p:txBody>
      </p:sp>
      <p:pic>
        <p:nvPicPr>
          <p:cNvPr id="4"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46" y="1220652"/>
            <a:ext cx="7992045" cy="495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118777"/>
            <a:ext cx="3449983" cy="461665"/>
          </a:xfrm>
          <a:prstGeom prst="rect">
            <a:avLst/>
          </a:prstGeom>
          <a:noFill/>
        </p:spPr>
        <p:txBody>
          <a:bodyPr wrap="none" rtlCol="0">
            <a:spAutoFit/>
          </a:bodyPr>
          <a:lstStyle/>
          <a:p>
            <a:r>
              <a:rPr lang="en-US" sz="2400" b="1" dirty="0" smtClean="0">
                <a:solidFill>
                  <a:srgbClr val="008000"/>
                </a:solidFill>
              </a:rPr>
              <a:t>With 32ch readout blocks</a:t>
            </a:r>
          </a:p>
        </p:txBody>
      </p:sp>
      <p:sp>
        <p:nvSpPr>
          <p:cNvPr id="6" name="TextBox 5"/>
          <p:cNvSpPr txBox="1"/>
          <p:nvPr/>
        </p:nvSpPr>
        <p:spPr>
          <a:xfrm>
            <a:off x="5248113" y="6041862"/>
            <a:ext cx="3954929" cy="830997"/>
          </a:xfrm>
          <a:prstGeom prst="rect">
            <a:avLst/>
          </a:prstGeom>
          <a:noFill/>
        </p:spPr>
        <p:txBody>
          <a:bodyPr wrap="none" rtlCol="0">
            <a:spAutoFit/>
          </a:bodyPr>
          <a:lstStyle/>
          <a:p>
            <a:pPr algn="ctr"/>
            <a:r>
              <a:rPr lang="en-US" sz="2400" b="1" dirty="0" smtClean="0">
                <a:solidFill>
                  <a:srgbClr val="0000FF"/>
                </a:solidFill>
              </a:rPr>
              <a:t>ADC non yet selected</a:t>
            </a:r>
          </a:p>
          <a:p>
            <a:pPr algn="ctr"/>
            <a:r>
              <a:rPr lang="en-US" sz="2400" b="1" dirty="0" smtClean="0">
                <a:solidFill>
                  <a:srgbClr val="0000FF"/>
                </a:solidFill>
              </a:rPr>
              <a:t>Power VS. </a:t>
            </a:r>
            <a:r>
              <a:rPr lang="en-US" sz="2400" b="1" dirty="0" err="1" smtClean="0">
                <a:solidFill>
                  <a:srgbClr val="0000FF"/>
                </a:solidFill>
              </a:rPr>
              <a:t>deadtime</a:t>
            </a:r>
            <a:r>
              <a:rPr lang="en-US" sz="2400" b="1" dirty="0" smtClean="0">
                <a:solidFill>
                  <a:srgbClr val="0000FF"/>
                </a:solidFill>
              </a:rPr>
              <a:t> </a:t>
            </a:r>
            <a:r>
              <a:rPr lang="en-US" sz="2400" b="1" dirty="0">
                <a:solidFill>
                  <a:srgbClr val="0000FF"/>
                </a:solidFill>
              </a:rPr>
              <a:t>Tradeoff </a:t>
            </a:r>
            <a:endParaRPr lang="en-US" sz="2400" b="1" dirty="0" smtClean="0">
              <a:solidFill>
                <a:srgbClr val="0000FF"/>
              </a:solidFill>
            </a:endParaRPr>
          </a:p>
        </p:txBody>
      </p:sp>
    </p:spTree>
    <p:extLst>
      <p:ext uri="{BB962C8B-B14F-4D97-AF65-F5344CB8AC3E}">
        <p14:creationId xmlns:p14="http://schemas.microsoft.com/office/powerpoint/2010/main" val="2217200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16632"/>
            <a:ext cx="8820472" cy="1080120"/>
          </a:xfrm>
        </p:spPr>
        <p:txBody>
          <a:bodyPr>
            <a:normAutofit/>
          </a:bodyPr>
          <a:lstStyle/>
          <a:p>
            <a:r>
              <a:rPr lang="it-IT" dirty="0" smtClean="0"/>
              <a:t>PDHU </a:t>
            </a:r>
            <a:endParaRPr lang="it-IT" dirty="0"/>
          </a:p>
        </p:txBody>
      </p:sp>
      <p:sp>
        <p:nvSpPr>
          <p:cNvPr id="8" name="Sottotitolo 2"/>
          <p:cNvSpPr txBox="1">
            <a:spLocks/>
          </p:cNvSpPr>
          <p:nvPr/>
        </p:nvSpPr>
        <p:spPr>
          <a:xfrm>
            <a:off x="570814" y="5048881"/>
            <a:ext cx="6264696" cy="7896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1200" dirty="0" smtClean="0"/>
              <a:t>PDHU    </a:t>
            </a:r>
            <a:r>
              <a:rPr lang="en-US" sz="1200" dirty="0" smtClean="0"/>
              <a:t>The </a:t>
            </a:r>
            <a:r>
              <a:rPr lang="en-US" sz="1200" dirty="0"/>
              <a:t>ISIS on-board computer (</a:t>
            </a:r>
            <a:r>
              <a:rPr lang="en-US" sz="1200" dirty="0" err="1"/>
              <a:t>iOBC</a:t>
            </a:r>
            <a:r>
              <a:rPr lang="en-US" sz="1200" dirty="0" smtClean="0"/>
              <a:t>)</a:t>
            </a:r>
          </a:p>
          <a:p>
            <a:pPr marL="0" indent="0" algn="just">
              <a:buNone/>
            </a:pPr>
            <a:r>
              <a:rPr lang="en-US" sz="1200" dirty="0"/>
              <a:t>Dimensions: 96 x 90 x 12.4mm (incl. FM daughter </a:t>
            </a:r>
            <a:r>
              <a:rPr lang="en-US" sz="1200" dirty="0" smtClean="0"/>
              <a:t>board) Mass 100g </a:t>
            </a:r>
            <a:r>
              <a:rPr lang="en-US" sz="1200" dirty="0"/>
              <a:t>with EM daughter </a:t>
            </a:r>
            <a:r>
              <a:rPr lang="en-US" sz="1200" dirty="0" smtClean="0"/>
              <a:t>board Power </a:t>
            </a:r>
            <a:r>
              <a:rPr lang="en-US" sz="1200" dirty="0"/>
              <a:t>Consumption: 400mW average</a:t>
            </a:r>
            <a:endParaRPr lang="it-IT" sz="1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4" y="1196751"/>
            <a:ext cx="5328592" cy="373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5917407"/>
            <a:ext cx="9203040" cy="830997"/>
          </a:xfrm>
          <a:prstGeom prst="rect">
            <a:avLst/>
          </a:prstGeom>
          <a:noFill/>
        </p:spPr>
        <p:txBody>
          <a:bodyPr wrap="square" rtlCol="0">
            <a:spAutoFit/>
          </a:bodyPr>
          <a:lstStyle/>
          <a:p>
            <a:pPr algn="ctr"/>
            <a:r>
              <a:rPr lang="en-US" sz="2400" b="1" dirty="0" smtClean="0">
                <a:solidFill>
                  <a:srgbClr val="008000"/>
                </a:solidFill>
              </a:rPr>
              <a:t>Scientific data processing (trigger logic), Scientific RMs, HKs, TCs, </a:t>
            </a:r>
          </a:p>
          <a:p>
            <a:pPr algn="ctr"/>
            <a:r>
              <a:rPr lang="en-US" sz="2400" b="1" dirty="0" smtClean="0">
                <a:solidFill>
                  <a:srgbClr val="008000"/>
                </a:solidFill>
              </a:rPr>
              <a:t>P/L configuration, operative modes, TM generation, I/F with OBDH</a:t>
            </a:r>
            <a:r>
              <a:rPr lang="mr-IN" sz="2400" b="1" dirty="0" smtClean="0">
                <a:solidFill>
                  <a:srgbClr val="008000"/>
                </a:solidFill>
              </a:rPr>
              <a:t>…</a:t>
            </a:r>
            <a:endParaRPr lang="en-US" sz="2400" b="1" dirty="0" smtClean="0">
              <a:solidFill>
                <a:srgbClr val="008000"/>
              </a:solidFill>
            </a:endParaRPr>
          </a:p>
        </p:txBody>
      </p:sp>
      <p:sp>
        <p:nvSpPr>
          <p:cNvPr id="9" name="TextBox 8"/>
          <p:cNvSpPr txBox="1"/>
          <p:nvPr/>
        </p:nvSpPr>
        <p:spPr>
          <a:xfrm>
            <a:off x="5812886" y="1729262"/>
            <a:ext cx="3390154" cy="2677656"/>
          </a:xfrm>
          <a:prstGeom prst="rect">
            <a:avLst/>
          </a:prstGeom>
          <a:noFill/>
        </p:spPr>
        <p:txBody>
          <a:bodyPr wrap="square" rtlCol="0">
            <a:spAutoFit/>
          </a:bodyPr>
          <a:lstStyle/>
          <a:p>
            <a:pPr algn="ctr"/>
            <a:r>
              <a:rPr lang="en-GB" sz="2400" b="1" dirty="0" smtClean="0">
                <a:solidFill>
                  <a:srgbClr val="0000FF"/>
                </a:solidFill>
              </a:rPr>
              <a:t>trigger logic:</a:t>
            </a:r>
          </a:p>
          <a:p>
            <a:pPr algn="ctr"/>
            <a:r>
              <a:rPr lang="en-GB" sz="2400" b="1" dirty="0" smtClean="0">
                <a:solidFill>
                  <a:srgbClr val="0000FF"/>
                </a:solidFill>
              </a:rPr>
              <a:t>continuous comparison background rate </a:t>
            </a:r>
          </a:p>
          <a:p>
            <a:pPr algn="ctr"/>
            <a:r>
              <a:rPr lang="en-GB" sz="2400" b="1" dirty="0" smtClean="0">
                <a:solidFill>
                  <a:srgbClr val="0000FF"/>
                </a:solidFill>
              </a:rPr>
              <a:t>VS </a:t>
            </a:r>
          </a:p>
          <a:p>
            <a:pPr algn="ctr"/>
            <a:r>
              <a:rPr lang="en-GB" sz="2400" b="1" dirty="0" smtClean="0">
                <a:solidFill>
                  <a:srgbClr val="0000FF"/>
                </a:solidFill>
              </a:rPr>
              <a:t>current rate on different timescales (sub-</a:t>
            </a:r>
            <a:r>
              <a:rPr lang="en-GB" sz="2400" b="1" dirty="0" err="1" smtClean="0">
                <a:solidFill>
                  <a:srgbClr val="0000FF"/>
                </a:solidFill>
              </a:rPr>
              <a:t>ms</a:t>
            </a:r>
            <a:r>
              <a:rPr lang="en-GB" sz="2400" b="1" dirty="0" smtClean="0">
                <a:solidFill>
                  <a:srgbClr val="0000FF"/>
                </a:solidFill>
              </a:rPr>
              <a:t> to tens of </a:t>
            </a:r>
            <a:r>
              <a:rPr lang="en-GB" sz="2400" b="1" dirty="0" err="1" smtClean="0">
                <a:solidFill>
                  <a:srgbClr val="0000FF"/>
                </a:solidFill>
              </a:rPr>
              <a:t>secs</a:t>
            </a:r>
            <a:r>
              <a:rPr lang="en-GB" sz="2400" b="1" dirty="0" smtClean="0">
                <a:solidFill>
                  <a:srgbClr val="0000FF"/>
                </a:solidFill>
              </a:rPr>
              <a:t>)</a:t>
            </a:r>
          </a:p>
        </p:txBody>
      </p:sp>
    </p:spTree>
    <p:extLst>
      <p:ext uri="{BB962C8B-B14F-4D97-AF65-F5344CB8AC3E}">
        <p14:creationId xmlns:p14="http://schemas.microsoft.com/office/powerpoint/2010/main" val="3618660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RBs in a nutshell"/>
          <p:cNvSpPr txBox="1">
            <a:spLocks noGrp="1"/>
          </p:cNvSpPr>
          <p:nvPr>
            <p:ph type="title"/>
          </p:nvPr>
        </p:nvSpPr>
        <p:spPr>
          <a:xfrm>
            <a:off x="669727" y="-109242"/>
            <a:ext cx="7804547" cy="1518048"/>
          </a:xfrm>
          <a:prstGeom prst="rect">
            <a:avLst/>
          </a:prstGeom>
        </p:spPr>
        <p:txBody>
          <a:bodyPr/>
          <a:lstStyle/>
          <a:p>
            <a:r>
              <a:rPr dirty="0"/>
              <a:t>GRBs in a nutshell</a:t>
            </a:r>
          </a:p>
        </p:txBody>
      </p:sp>
      <p:pic>
        <p:nvPicPr>
          <p:cNvPr id="130" name="grb_animation.gif" descr="grb_animation.gif"/>
          <p:cNvPicPr>
            <a:picLocks/>
          </p:cNvPicPr>
          <p:nvPr/>
        </p:nvPicPr>
        <p:blipFill>
          <a:blip r:embed="rId3">
            <a:extLst/>
          </a:blip>
          <a:stretch>
            <a:fillRect/>
          </a:stretch>
        </p:blipFill>
        <p:spPr>
          <a:xfrm>
            <a:off x="-60005" y="3249644"/>
            <a:ext cx="4478898" cy="3594177"/>
          </a:xfrm>
          <a:prstGeom prst="rect">
            <a:avLst/>
          </a:prstGeom>
          <a:ln w="12700">
            <a:miter lim="400000"/>
          </a:ln>
        </p:spPr>
      </p:pic>
      <p:sp>
        <p:nvSpPr>
          <p:cNvPr id="131" name="Sudden bursts of soft γ-rays up to 10-3 ergs/s/cm2 (μW/m2)"/>
          <p:cNvSpPr txBox="1"/>
          <p:nvPr/>
        </p:nvSpPr>
        <p:spPr>
          <a:xfrm>
            <a:off x="604872" y="1564126"/>
            <a:ext cx="4355429" cy="62612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t>Sudden bursts of soft γ-rays up to 10</a:t>
            </a:r>
            <a:r>
              <a:rPr baseline="31999"/>
              <a:t>-3</a:t>
            </a:r>
            <a:r>
              <a:t> ergs/s/cm</a:t>
            </a:r>
            <a:r>
              <a:rPr baseline="31999"/>
              <a:t>2</a:t>
            </a:r>
            <a:r>
              <a:t> (μW/m</a:t>
            </a:r>
            <a:r>
              <a:rPr baseline="31999"/>
              <a:t>2</a:t>
            </a:r>
            <a:r>
              <a:t>)</a:t>
            </a:r>
          </a:p>
        </p:txBody>
      </p:sp>
      <p:pic>
        <p:nvPicPr>
          <p:cNvPr id="132" name="ruffert" descr="ruffert"/>
          <p:cNvPicPr>
            <a:picLocks noChangeAspect="1"/>
          </p:cNvPicPr>
          <p:nvPr/>
        </p:nvPicPr>
        <p:blipFill>
          <a:blip r:embed="rId4">
            <a:extLst/>
          </a:blip>
          <a:stretch>
            <a:fillRect/>
          </a:stretch>
        </p:blipFill>
        <p:spPr>
          <a:xfrm>
            <a:off x="5295634" y="1581789"/>
            <a:ext cx="3869933" cy="5273258"/>
          </a:xfrm>
          <a:prstGeom prst="rect">
            <a:avLst/>
          </a:prstGeom>
          <a:ln w="12700">
            <a:miter lim="400000"/>
          </a:ln>
        </p:spPr>
      </p:pic>
      <p:sp>
        <p:nvSpPr>
          <p:cNvPr id="133" name="Short"/>
          <p:cNvSpPr/>
          <p:nvPr/>
        </p:nvSpPr>
        <p:spPr>
          <a:xfrm>
            <a:off x="5281167" y="1785758"/>
            <a:ext cx="3898868" cy="1455540"/>
          </a:xfrm>
          <a:prstGeom prst="ellipse">
            <a:avLst/>
          </a:prstGeom>
          <a:ln w="88900">
            <a:solidFill>
              <a:srgbClr val="FF2600"/>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4200" b="1">
                <a:solidFill>
                  <a:srgbClr val="FF2600"/>
                </a:solidFill>
                <a:latin typeface="Helvetica"/>
                <a:ea typeface="Helvetica"/>
                <a:cs typeface="Helvetica"/>
                <a:sym typeface="Helvetica"/>
              </a:defRPr>
            </a:lvl1pPr>
          </a:lstStyle>
          <a:p>
            <a:r>
              <a:t>Short</a:t>
            </a:r>
          </a:p>
        </p:txBody>
      </p:sp>
      <p:sp>
        <p:nvSpPr>
          <p:cNvPr id="134" name="Long"/>
          <p:cNvSpPr/>
          <p:nvPr/>
        </p:nvSpPr>
        <p:spPr>
          <a:xfrm>
            <a:off x="7121188" y="4768176"/>
            <a:ext cx="2385922" cy="2254225"/>
          </a:xfrm>
          <a:prstGeom prst="ellipse">
            <a:avLst/>
          </a:prstGeom>
          <a:ln w="88900">
            <a:solidFill>
              <a:srgbClr val="FF2600"/>
            </a:solidFill>
            <a:miter lim="400000"/>
          </a:ln>
          <a:extLst>
            <a:ext uri="{C572A759-6A51-4108-AA02-DFA0A04FC94B}">
              <ma14:wrappingTextBoxFlag xmlns:ma14="http://schemas.microsoft.com/office/mac/drawingml/2011/main" val="1"/>
            </a:ext>
          </a:extLst>
        </p:spPr>
        <p:txBody>
          <a:bodyPr lIns="35717" tIns="35717" rIns="35717" bIns="35717" anchor="ctr"/>
          <a:lstStyle>
            <a:lvl1pPr>
              <a:defRPr sz="4200" b="1">
                <a:solidFill>
                  <a:srgbClr val="FF2600"/>
                </a:solidFill>
                <a:latin typeface="Helvetica"/>
                <a:ea typeface="Helvetica"/>
                <a:cs typeface="Helvetica"/>
                <a:sym typeface="Helvetica"/>
              </a:defRPr>
            </a:lvl1pPr>
          </a:lstStyle>
          <a:p>
            <a:r>
              <a:t>Long</a:t>
            </a:r>
          </a:p>
        </p:txBody>
      </p:sp>
    </p:spTree>
    <p:extLst>
      <p:ext uri="{BB962C8B-B14F-4D97-AF65-F5344CB8AC3E}">
        <p14:creationId xmlns:p14="http://schemas.microsoft.com/office/powerpoint/2010/main" val="4217124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140" y="1150928"/>
            <a:ext cx="3741804" cy="2500448"/>
          </a:xfrm>
        </p:spPr>
      </p:pic>
      <p:sp>
        <p:nvSpPr>
          <p:cNvPr id="5" name="Titolo 1"/>
          <p:cNvSpPr>
            <a:spLocks noGrp="1"/>
          </p:cNvSpPr>
          <p:nvPr>
            <p:ph type="title"/>
          </p:nvPr>
        </p:nvSpPr>
        <p:spPr>
          <a:xfrm>
            <a:off x="457200" y="58614"/>
            <a:ext cx="8229600" cy="994122"/>
          </a:xfrm>
        </p:spPr>
        <p:txBody>
          <a:bodyPr>
            <a:normAutofit/>
          </a:bodyPr>
          <a:lstStyle/>
          <a:p>
            <a:r>
              <a:rPr lang="it-IT" b="1" dirty="0" smtClean="0"/>
              <a:t>Preliminary Thermal </a:t>
            </a:r>
            <a:r>
              <a:rPr lang="it-IT" b="1" dirty="0" err="1" smtClean="0"/>
              <a:t>results</a:t>
            </a:r>
            <a:endParaRPr lang="it-IT" b="1" dirty="0"/>
          </a:p>
        </p:txBody>
      </p:sp>
      <p:sp>
        <p:nvSpPr>
          <p:cNvPr id="9" name="CasellaDiTesto 8"/>
          <p:cNvSpPr txBox="1"/>
          <p:nvPr/>
        </p:nvSpPr>
        <p:spPr>
          <a:xfrm>
            <a:off x="273579" y="1700808"/>
            <a:ext cx="1276696" cy="369332"/>
          </a:xfrm>
          <a:prstGeom prst="rect">
            <a:avLst/>
          </a:prstGeom>
          <a:noFill/>
        </p:spPr>
        <p:txBody>
          <a:bodyPr wrap="none" rtlCol="0">
            <a:spAutoFit/>
          </a:bodyPr>
          <a:lstStyle/>
          <a:p>
            <a:r>
              <a:rPr lang="it-IT" b="1" dirty="0" err="1" smtClean="0">
                <a:solidFill>
                  <a:srgbClr val="C00000"/>
                </a:solidFill>
              </a:rPr>
              <a:t>Sun</a:t>
            </a:r>
            <a:r>
              <a:rPr lang="it-IT" b="1" dirty="0" smtClean="0">
                <a:solidFill>
                  <a:srgbClr val="C00000"/>
                </a:solidFill>
              </a:rPr>
              <a:t> Array T</a:t>
            </a:r>
            <a:endParaRPr lang="it-IT" b="1" dirty="0">
              <a:solidFill>
                <a:srgbClr val="C00000"/>
              </a:solidFill>
            </a:endParaRPr>
          </a:p>
        </p:txBody>
      </p:sp>
      <p:grpSp>
        <p:nvGrpSpPr>
          <p:cNvPr id="15" name="Gruppo 14"/>
          <p:cNvGrpSpPr/>
          <p:nvPr/>
        </p:nvGrpSpPr>
        <p:grpSpPr>
          <a:xfrm>
            <a:off x="5508615" y="1052736"/>
            <a:ext cx="2879809" cy="2245913"/>
            <a:chOff x="5474178" y="1565564"/>
            <a:chExt cx="2879809" cy="2245913"/>
          </a:xfrm>
        </p:grpSpPr>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t="19686"/>
            <a:stretch/>
          </p:blipFill>
          <p:spPr>
            <a:xfrm>
              <a:off x="5474178" y="1565564"/>
              <a:ext cx="2879809" cy="2245913"/>
            </a:xfrm>
            <a:prstGeom prst="rect">
              <a:avLst/>
            </a:prstGeom>
          </p:spPr>
        </p:pic>
        <p:sp>
          <p:nvSpPr>
            <p:cNvPr id="10" name="CasellaDiTesto 9"/>
            <p:cNvSpPr txBox="1"/>
            <p:nvPr/>
          </p:nvSpPr>
          <p:spPr>
            <a:xfrm>
              <a:off x="5503948" y="1700808"/>
              <a:ext cx="796244" cy="369332"/>
            </a:xfrm>
            <a:prstGeom prst="rect">
              <a:avLst/>
            </a:prstGeom>
            <a:noFill/>
          </p:spPr>
          <p:txBody>
            <a:bodyPr wrap="none" rtlCol="0">
              <a:spAutoFit/>
            </a:bodyPr>
            <a:lstStyle/>
            <a:p>
              <a:r>
                <a:rPr lang="it-IT" b="1" dirty="0" smtClean="0">
                  <a:solidFill>
                    <a:srgbClr val="C00000"/>
                  </a:solidFill>
                </a:rPr>
                <a:t>SVM T</a:t>
              </a:r>
              <a:endParaRPr lang="it-IT" b="1" dirty="0">
                <a:solidFill>
                  <a:srgbClr val="C00000"/>
                </a:solidFill>
              </a:endParaRPr>
            </a:p>
          </p:txBody>
        </p:sp>
      </p:grpSp>
      <p:sp>
        <p:nvSpPr>
          <p:cNvPr id="11" name="CasellaDiTesto 10"/>
          <p:cNvSpPr txBox="1"/>
          <p:nvPr/>
        </p:nvSpPr>
        <p:spPr>
          <a:xfrm>
            <a:off x="179513" y="4372360"/>
            <a:ext cx="4824536" cy="1200329"/>
          </a:xfrm>
          <a:prstGeom prst="rect">
            <a:avLst/>
          </a:prstGeom>
          <a:noFill/>
        </p:spPr>
        <p:txBody>
          <a:bodyPr wrap="square" rtlCol="0">
            <a:spAutoFit/>
          </a:bodyPr>
          <a:lstStyle/>
          <a:p>
            <a:r>
              <a:rPr lang="it-IT" sz="2400" dirty="0" err="1" smtClean="0"/>
              <a:t>Worst</a:t>
            </a:r>
            <a:r>
              <a:rPr lang="it-IT" sz="2400" dirty="0" smtClean="0"/>
              <a:t> (hot) case temperature of SA and SVM in </a:t>
            </a:r>
            <a:r>
              <a:rPr lang="it-IT" sz="2400" dirty="0" err="1" smtClean="0"/>
              <a:t>polar</a:t>
            </a:r>
            <a:r>
              <a:rPr lang="it-IT" sz="2400" dirty="0" smtClean="0"/>
              <a:t> </a:t>
            </a:r>
            <a:r>
              <a:rPr lang="it-IT" sz="2400" dirty="0" err="1" smtClean="0"/>
              <a:t>orbits</a:t>
            </a:r>
            <a:r>
              <a:rPr lang="it-IT" sz="2400" dirty="0" smtClean="0"/>
              <a:t> are </a:t>
            </a:r>
            <a:r>
              <a:rPr lang="it-IT" sz="2400" dirty="0" err="1" smtClean="0"/>
              <a:t>similar</a:t>
            </a:r>
            <a:r>
              <a:rPr lang="it-IT" sz="2400" dirty="0" smtClean="0"/>
              <a:t> to </a:t>
            </a:r>
            <a:r>
              <a:rPr lang="it-IT" sz="2400" dirty="0" err="1" smtClean="0"/>
              <a:t>equatorial</a:t>
            </a:r>
            <a:r>
              <a:rPr lang="it-IT" sz="2400" dirty="0" smtClean="0"/>
              <a:t> </a:t>
            </a:r>
            <a:r>
              <a:rPr lang="it-IT" sz="2400" dirty="0" err="1" smtClean="0"/>
              <a:t>results</a:t>
            </a:r>
            <a:r>
              <a:rPr lang="it-IT" sz="2400" dirty="0" smtClean="0"/>
              <a:t> </a:t>
            </a:r>
            <a:endParaRPr lang="it-IT" sz="2400" dirty="0"/>
          </a:p>
        </p:txBody>
      </p:sp>
      <p:grpSp>
        <p:nvGrpSpPr>
          <p:cNvPr id="16" name="Gruppo 15"/>
          <p:cNvGrpSpPr/>
          <p:nvPr/>
        </p:nvGrpSpPr>
        <p:grpSpPr>
          <a:xfrm>
            <a:off x="5151099" y="3298650"/>
            <a:ext cx="3309333" cy="3208818"/>
            <a:chOff x="5151099" y="3298650"/>
            <a:chExt cx="3309333" cy="3208818"/>
          </a:xfrm>
        </p:grpSpPr>
        <p:pic>
          <p:nvPicPr>
            <p:cNvPr id="13" name="Immagine 12"/>
            <p:cNvPicPr>
              <a:picLocks noChangeAspect="1"/>
            </p:cNvPicPr>
            <p:nvPr/>
          </p:nvPicPr>
          <p:blipFill rotWithShape="1">
            <a:blip r:embed="rId4">
              <a:extLst>
                <a:ext uri="{28A0092B-C50C-407E-A947-70E740481C1C}">
                  <a14:useLocalDpi xmlns:a14="http://schemas.microsoft.com/office/drawing/2010/main" val="0"/>
                </a:ext>
              </a:extLst>
            </a:blip>
            <a:srcRect t="8334" r="13659"/>
            <a:stretch/>
          </p:blipFill>
          <p:spPr>
            <a:xfrm>
              <a:off x="5225190" y="3298650"/>
              <a:ext cx="3235242" cy="3208818"/>
            </a:xfrm>
            <a:prstGeom prst="rect">
              <a:avLst/>
            </a:prstGeom>
          </p:spPr>
        </p:pic>
        <p:sp>
          <p:nvSpPr>
            <p:cNvPr id="14" name="CasellaDiTesto 13"/>
            <p:cNvSpPr txBox="1"/>
            <p:nvPr/>
          </p:nvSpPr>
          <p:spPr>
            <a:xfrm>
              <a:off x="5151099" y="3947323"/>
              <a:ext cx="774571" cy="369332"/>
            </a:xfrm>
            <a:prstGeom prst="rect">
              <a:avLst/>
            </a:prstGeom>
            <a:noFill/>
          </p:spPr>
          <p:txBody>
            <a:bodyPr wrap="none" rtlCol="0">
              <a:spAutoFit/>
            </a:bodyPr>
            <a:lstStyle/>
            <a:p>
              <a:r>
                <a:rPr lang="it-IT" b="1" dirty="0" smtClean="0">
                  <a:solidFill>
                    <a:srgbClr val="C00000"/>
                  </a:solidFill>
                </a:rPr>
                <a:t>PLM T</a:t>
              </a:r>
              <a:endParaRPr lang="it-IT" b="1" dirty="0">
                <a:solidFill>
                  <a:srgbClr val="C00000"/>
                </a:solidFill>
              </a:endParaRPr>
            </a:p>
          </p:txBody>
        </p:sp>
      </p:grpSp>
    </p:spTree>
    <p:extLst>
      <p:ext uri="{BB962C8B-B14F-4D97-AF65-F5344CB8AC3E}">
        <p14:creationId xmlns:p14="http://schemas.microsoft.com/office/powerpoint/2010/main" val="2320408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2"/>
            <a:ext cx="9144000" cy="1143000"/>
          </a:xfrm>
        </p:spPr>
        <p:txBody>
          <a:bodyPr/>
          <a:lstStyle/>
          <a:p>
            <a:r>
              <a:rPr lang="en-GB" smtClean="0"/>
              <a:t>Preliminary lifetime estimation </a:t>
            </a:r>
            <a:endParaRPr lang="en-GB"/>
          </a:p>
        </p:txBody>
      </p:sp>
      <p:pic>
        <p:nvPicPr>
          <p:cNvPr id="4" name="Content Placeholder 3" descr="Schermata 2018-05-22 alle 10.02.0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45" b="-1145"/>
          <a:stretch/>
        </p:blipFill>
        <p:spPr>
          <a:xfrm>
            <a:off x="0" y="929364"/>
            <a:ext cx="4971168" cy="3562597"/>
          </a:xfrm>
        </p:spPr>
      </p:pic>
      <p:pic>
        <p:nvPicPr>
          <p:cNvPr id="5" name="Picture 4" descr="Schermata 2018-05-22 alle 10.03.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348" y="4383544"/>
            <a:ext cx="5795652" cy="2474455"/>
          </a:xfrm>
          <a:prstGeom prst="rect">
            <a:avLst/>
          </a:prstGeom>
        </p:spPr>
      </p:pic>
      <p:sp>
        <p:nvSpPr>
          <p:cNvPr id="6" name="TextBox 5"/>
          <p:cNvSpPr txBox="1"/>
          <p:nvPr/>
        </p:nvSpPr>
        <p:spPr>
          <a:xfrm>
            <a:off x="5400576" y="1644748"/>
            <a:ext cx="3534216" cy="923330"/>
          </a:xfrm>
          <a:prstGeom prst="rect">
            <a:avLst/>
          </a:prstGeom>
          <a:noFill/>
        </p:spPr>
        <p:txBody>
          <a:bodyPr wrap="none" rtlCol="0">
            <a:spAutoFit/>
          </a:bodyPr>
          <a:lstStyle/>
          <a:p>
            <a:r>
              <a:rPr lang="en-GB" b="1" smtClean="0">
                <a:solidFill>
                  <a:srgbClr val="008000"/>
                </a:solidFill>
              </a:rPr>
              <a:t>SPENVIS + AP8MIN derived p+ flux</a:t>
            </a:r>
          </a:p>
          <a:p>
            <a:r>
              <a:rPr lang="en-GB" b="1" smtClean="0">
                <a:solidFill>
                  <a:srgbClr val="0000FF"/>
                </a:solidFill>
              </a:rPr>
              <a:t>Leakage Currrent increase with the </a:t>
            </a:r>
          </a:p>
          <a:p>
            <a:r>
              <a:rPr lang="en-GB" b="1" smtClean="0">
                <a:solidFill>
                  <a:srgbClr val="0000FF"/>
                </a:solidFill>
              </a:rPr>
              <a:t>Non-Ionizing Energy Loss</a:t>
            </a:r>
            <a:endParaRPr lang="en-GB" b="1">
              <a:solidFill>
                <a:srgbClr val="0000FF"/>
              </a:solidFill>
            </a:endParaRPr>
          </a:p>
        </p:txBody>
      </p:sp>
      <p:sp>
        <p:nvSpPr>
          <p:cNvPr id="7" name="TextBox 6"/>
          <p:cNvSpPr txBox="1"/>
          <p:nvPr/>
        </p:nvSpPr>
        <p:spPr>
          <a:xfrm>
            <a:off x="418649" y="4514487"/>
            <a:ext cx="2313454" cy="646331"/>
          </a:xfrm>
          <a:prstGeom prst="rect">
            <a:avLst/>
          </a:prstGeom>
          <a:noFill/>
        </p:spPr>
        <p:txBody>
          <a:bodyPr wrap="none" rtlCol="0">
            <a:spAutoFit/>
          </a:bodyPr>
          <a:lstStyle/>
          <a:p>
            <a:r>
              <a:rPr lang="en-GB" b="1" smtClean="0">
                <a:solidFill>
                  <a:srgbClr val="008000"/>
                </a:solidFill>
              </a:rPr>
              <a:t>Annealing parameters</a:t>
            </a:r>
          </a:p>
          <a:p>
            <a:r>
              <a:rPr lang="en-GB" b="1" smtClean="0">
                <a:solidFill>
                  <a:srgbClr val="008000"/>
                </a:solidFill>
              </a:rPr>
              <a:t>from Moll+02</a:t>
            </a:r>
            <a:endParaRPr lang="en-GB" b="1">
              <a:solidFill>
                <a:srgbClr val="0000FF"/>
              </a:solidFill>
            </a:endParaRPr>
          </a:p>
        </p:txBody>
      </p:sp>
    </p:spTree>
    <p:extLst>
      <p:ext uri="{BB962C8B-B14F-4D97-AF65-F5344CB8AC3E}">
        <p14:creationId xmlns:p14="http://schemas.microsoft.com/office/powerpoint/2010/main" val="1943733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rogrammatics"/>
          <p:cNvSpPr txBox="1">
            <a:spLocks noGrp="1"/>
          </p:cNvSpPr>
          <p:nvPr>
            <p:ph type="title"/>
          </p:nvPr>
        </p:nvSpPr>
        <p:spPr>
          <a:xfrm>
            <a:off x="669727" y="28915"/>
            <a:ext cx="7804547" cy="1064441"/>
          </a:xfrm>
          <a:prstGeom prst="rect">
            <a:avLst/>
          </a:prstGeom>
        </p:spPr>
        <p:txBody>
          <a:bodyPr/>
          <a:lstStyle/>
          <a:p>
            <a:r>
              <a:t>Programmatics</a:t>
            </a:r>
          </a:p>
        </p:txBody>
      </p:sp>
      <p:sp>
        <p:nvSpPr>
          <p:cNvPr id="466" name="Progetto Premiale 2015…"/>
          <p:cNvSpPr txBox="1">
            <a:spLocks noGrp="1"/>
          </p:cNvSpPr>
          <p:nvPr>
            <p:ph type="body" idx="1"/>
          </p:nvPr>
        </p:nvSpPr>
        <p:spPr>
          <a:xfrm>
            <a:off x="764976" y="1345405"/>
            <a:ext cx="7804548" cy="5020801"/>
          </a:xfrm>
          <a:prstGeom prst="rect">
            <a:avLst/>
          </a:prstGeom>
        </p:spPr>
        <p:txBody>
          <a:bodyPr>
            <a:normAutofit lnSpcReduction="10000"/>
          </a:bodyPr>
          <a:lstStyle/>
          <a:p>
            <a:pPr marL="0" indent="0">
              <a:buNone/>
            </a:pPr>
            <a:r>
              <a:rPr lang="en-GB" dirty="0" err="1" smtClean="0"/>
              <a:t>Progetto</a:t>
            </a:r>
            <a:r>
              <a:rPr lang="en-GB" dirty="0" smtClean="0"/>
              <a:t> </a:t>
            </a:r>
            <a:r>
              <a:rPr lang="en-GB" dirty="0" err="1" smtClean="0"/>
              <a:t>Premiale</a:t>
            </a:r>
            <a:r>
              <a:rPr lang="en-GB" dirty="0" smtClean="0"/>
              <a:t> 2015 (Technological pathfinder – 3nsat) </a:t>
            </a:r>
            <a:r>
              <a:rPr lang="mr-IN" dirty="0" smtClean="0"/>
              <a:t>–</a:t>
            </a:r>
            <a:r>
              <a:rPr lang="en-GB" dirty="0" smtClean="0"/>
              <a:t> Coordinated by ASI</a:t>
            </a:r>
          </a:p>
          <a:p>
            <a:pPr marL="0" indent="0">
              <a:buNone/>
            </a:pPr>
            <a:endParaRPr lang="en-GB" dirty="0" smtClean="0"/>
          </a:p>
          <a:p>
            <a:r>
              <a:rPr lang="en-GB" dirty="0" smtClean="0"/>
              <a:t>KO May 2018 (in few week)</a:t>
            </a:r>
          </a:p>
          <a:p>
            <a:r>
              <a:rPr lang="en-GB" dirty="0" smtClean="0"/>
              <a:t>PDR T0+9</a:t>
            </a:r>
          </a:p>
          <a:p>
            <a:r>
              <a:rPr lang="en-GB" dirty="0" smtClean="0"/>
              <a:t>CDR+QR T0+15 QM—&gt; PFM1</a:t>
            </a:r>
          </a:p>
          <a:p>
            <a:r>
              <a:rPr lang="en-GB" dirty="0" smtClean="0"/>
              <a:t>AR T0+24 —&gt; PFM2+PFM3</a:t>
            </a:r>
          </a:p>
          <a:p>
            <a:r>
              <a:rPr lang="en-GB" dirty="0" smtClean="0"/>
              <a:t>Launch mid 2020 (</a:t>
            </a:r>
            <a:r>
              <a:rPr lang="en-GB" dirty="0" err="1" smtClean="0"/>
              <a:t>VegaC</a:t>
            </a:r>
            <a:r>
              <a:rPr lang="en-GB" dirty="0" smtClean="0"/>
              <a:t> maiden flight or Vega)</a:t>
            </a:r>
            <a:endParaRPr lang="en-GB" dirty="0"/>
          </a:p>
        </p:txBody>
      </p:sp>
      <p:sp>
        <p:nvSpPr>
          <p:cNvPr id="2" name="Rectangle 1"/>
          <p:cNvSpPr/>
          <p:nvPr/>
        </p:nvSpPr>
        <p:spPr>
          <a:xfrm>
            <a:off x="0" y="6211669"/>
            <a:ext cx="9143999" cy="369332"/>
          </a:xfrm>
          <a:prstGeom prst="rect">
            <a:avLst/>
          </a:prstGeom>
        </p:spPr>
        <p:txBody>
          <a:bodyPr wrap="square">
            <a:spAutoFit/>
          </a:bodyPr>
          <a:lstStyle/>
          <a:p>
            <a:r>
              <a:rPr lang="en-GB" dirty="0" smtClean="0"/>
              <a:t>NEXT: Scientific </a:t>
            </a:r>
            <a:r>
              <a:rPr lang="en-GB" dirty="0"/>
              <a:t>pathfinder – </a:t>
            </a:r>
            <a:r>
              <a:rPr lang="en-GB" dirty="0" smtClean="0"/>
              <a:t>3+3nsat; towards FULL Constellation</a:t>
            </a:r>
            <a:endParaRPr lang="en-GB" dirty="0"/>
          </a:p>
        </p:txBody>
      </p:sp>
    </p:spTree>
    <p:extLst>
      <p:ext uri="{BB962C8B-B14F-4D97-AF65-F5344CB8AC3E}">
        <p14:creationId xmlns:p14="http://schemas.microsoft.com/office/powerpoint/2010/main" val="932783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LB, FF, Negri, Pirrotta, Puccetti, Carpentiero, Lavagna, Lunghi, Labanti, Fuschino, Campana, Feroci, Vacchi, Evangelista, Del Monte, Di Cosimo, Malcovati, Fiorini, Bertuccio, Ahangarianabhari, Santangelo, Tenzer, Amelino-Camelia, Riggio, Sanna, Di Salvo, Iaria, Celletti, Di Salvo, Nava, Bongiorno, Piranomonte, Antonelli, Papitto, Della Valle, Capozziello, De Laurentis, Pucacco, Costa, Amati, Frontera, Rosati, Baldazzi, Zampa, Rachevski, Scarano, Gambino, Calderini, Ubertini, Natalucci, Pacciani, Rapisarda, Rubini, Di Salvo, Zaccheo, Perelli, Gronchi, Arzano, D’amico, Palmisano, Ghirlanda, Ghisellini, D’Avanzo …."/>
          <p:cNvSpPr txBox="1">
            <a:spLocks noGrp="1"/>
          </p:cNvSpPr>
          <p:nvPr>
            <p:ph type="body" idx="1"/>
          </p:nvPr>
        </p:nvSpPr>
        <p:spPr>
          <a:xfrm>
            <a:off x="454639" y="1022199"/>
            <a:ext cx="8234723" cy="3490476"/>
          </a:xfrm>
          <a:prstGeom prst="rect">
            <a:avLst/>
          </a:prstGeom>
        </p:spPr>
        <p:txBody>
          <a:bodyPr>
            <a:normAutofit fontScale="70000" lnSpcReduction="20000"/>
          </a:bodyPr>
          <a:lstStyle>
            <a:lvl1pPr marL="0" indent="0" defTabSz="560831">
              <a:spcBef>
                <a:spcPts val="4000"/>
              </a:spcBef>
              <a:buSzTx/>
              <a:buNone/>
              <a:defRPr sz="3072"/>
            </a:lvl1pPr>
          </a:lstStyle>
          <a:p>
            <a:pPr algn="just"/>
            <a:r>
              <a:rPr dirty="0" smtClean="0"/>
              <a:t>B</a:t>
            </a:r>
            <a:r>
              <a:rPr lang="it-IT" dirty="0" err="1" smtClean="0"/>
              <a:t>urderi</a:t>
            </a:r>
            <a:r>
              <a:rPr dirty="0" smtClean="0"/>
              <a:t>, F</a:t>
            </a:r>
            <a:r>
              <a:rPr lang="it-IT" dirty="0" err="1" smtClean="0"/>
              <a:t>iore</a:t>
            </a:r>
            <a:r>
              <a:rPr dirty="0" smtClean="0"/>
              <a:t>, </a:t>
            </a:r>
            <a:r>
              <a:rPr dirty="0"/>
              <a:t>Negri, </a:t>
            </a:r>
            <a:r>
              <a:rPr lang="en-US" dirty="0"/>
              <a:t>Vacchi, </a:t>
            </a:r>
            <a:r>
              <a:rPr dirty="0" smtClean="0"/>
              <a:t>Pirrotta</a:t>
            </a:r>
            <a:r>
              <a:rPr dirty="0"/>
              <a:t>, Puccetti, Carpentiero, Lavagna, Lunghi, </a:t>
            </a:r>
            <a:r>
              <a:rPr dirty="0" smtClean="0"/>
              <a:t>Labanti</a:t>
            </a:r>
            <a:r>
              <a:rPr dirty="0"/>
              <a:t>, </a:t>
            </a:r>
            <a:r>
              <a:rPr b="1" dirty="0"/>
              <a:t>Fuschino</a:t>
            </a:r>
            <a:r>
              <a:rPr dirty="0"/>
              <a:t>, Campana, </a:t>
            </a:r>
            <a:r>
              <a:rPr lang="it-IT" dirty="0" err="1" smtClean="0"/>
              <a:t>Morgante</a:t>
            </a:r>
            <a:r>
              <a:rPr lang="it-IT" dirty="0" smtClean="0"/>
              <a:t>, </a:t>
            </a:r>
            <a:r>
              <a:rPr dirty="0" smtClean="0"/>
              <a:t>Feroci</a:t>
            </a:r>
            <a:r>
              <a:rPr dirty="0"/>
              <a:t>, </a:t>
            </a:r>
            <a:r>
              <a:rPr dirty="0" smtClean="0"/>
              <a:t>Evangelista</a:t>
            </a:r>
            <a:r>
              <a:rPr dirty="0"/>
              <a:t>, </a:t>
            </a:r>
            <a:r>
              <a:rPr lang="it-IT" dirty="0" smtClean="0"/>
              <a:t>Ambrosino, Piazzolla, </a:t>
            </a:r>
            <a:r>
              <a:rPr dirty="0" smtClean="0"/>
              <a:t>Del </a:t>
            </a:r>
            <a:r>
              <a:rPr dirty="0"/>
              <a:t>Monte, Di Cosimo, Malcovati, </a:t>
            </a:r>
            <a:r>
              <a:rPr lang="it-IT" dirty="0" smtClean="0"/>
              <a:t>Grassi, </a:t>
            </a:r>
            <a:r>
              <a:rPr dirty="0" smtClean="0"/>
              <a:t>Bertuccio</a:t>
            </a:r>
            <a:r>
              <a:rPr dirty="0"/>
              <a:t>, </a:t>
            </a:r>
            <a:r>
              <a:rPr lang="it-IT" dirty="0" smtClean="0"/>
              <a:t>Gandola, </a:t>
            </a:r>
            <a:r>
              <a:rPr dirty="0" smtClean="0"/>
              <a:t>Ahangarianabhari,</a:t>
            </a:r>
            <a:r>
              <a:rPr lang="en-US" dirty="0"/>
              <a:t> Fiorini,</a:t>
            </a:r>
            <a:r>
              <a:rPr dirty="0" smtClean="0"/>
              <a:t> </a:t>
            </a:r>
            <a:r>
              <a:rPr lang="it-IT" dirty="0" smtClean="0"/>
              <a:t>La Rosa, Sottile, </a:t>
            </a:r>
            <a:r>
              <a:rPr dirty="0" smtClean="0"/>
              <a:t>Santangelo</a:t>
            </a:r>
            <a:r>
              <a:rPr dirty="0"/>
              <a:t>, Tenzer, </a:t>
            </a:r>
            <a:r>
              <a:rPr lang="it-IT" dirty="0" smtClean="0"/>
              <a:t>Bayer, </a:t>
            </a:r>
            <a:r>
              <a:rPr lang="it-IT" dirty="0" err="1" smtClean="0"/>
              <a:t>Guzman</a:t>
            </a:r>
            <a:r>
              <a:rPr lang="it-IT" dirty="0" smtClean="0"/>
              <a:t>, </a:t>
            </a:r>
            <a:r>
              <a:rPr lang="it-IT" dirty="0" err="1" smtClean="0"/>
              <a:t>Pliego</a:t>
            </a:r>
            <a:r>
              <a:rPr lang="it-IT" dirty="0"/>
              <a:t>, </a:t>
            </a:r>
            <a:r>
              <a:rPr lang="it-IT" dirty="0" err="1" smtClean="0"/>
              <a:t>Puehlhofer</a:t>
            </a:r>
            <a:r>
              <a:rPr lang="it-IT" dirty="0" smtClean="0"/>
              <a:t>, </a:t>
            </a:r>
            <a:r>
              <a:rPr lang="it-IT" dirty="0" err="1" smtClean="0"/>
              <a:t>Diebold</a:t>
            </a:r>
            <a:r>
              <a:rPr lang="it-IT" dirty="0" smtClean="0"/>
              <a:t>, </a:t>
            </a:r>
            <a:r>
              <a:rPr dirty="0" smtClean="0"/>
              <a:t>Amelino</a:t>
            </a:r>
            <a:r>
              <a:rPr dirty="0"/>
              <a:t>-Camelia, Riggio, Sanna, Di Salvo, Iaria, Celletti, </a:t>
            </a:r>
            <a:r>
              <a:rPr dirty="0" smtClean="0"/>
              <a:t>Nava</a:t>
            </a:r>
            <a:r>
              <a:rPr dirty="0"/>
              <a:t>, Bongiorno, Piranomonte, Antonelli, Papitto, Della Valle, Capozziello, De Laurentis, Pucacco, Costa, Amati, Frontera, Rosati, Baldazzi, </a:t>
            </a:r>
            <a:r>
              <a:rPr lang="it-IT" dirty="0" err="1" smtClean="0"/>
              <a:t>Rignanese</a:t>
            </a:r>
            <a:r>
              <a:rPr lang="it-IT" dirty="0" smtClean="0"/>
              <a:t>, </a:t>
            </a:r>
            <a:r>
              <a:rPr dirty="0" smtClean="0"/>
              <a:t>Zampa</a:t>
            </a:r>
            <a:r>
              <a:rPr dirty="0"/>
              <a:t>, Rachevski, </a:t>
            </a:r>
            <a:r>
              <a:rPr lang="en-US" dirty="0" smtClean="0"/>
              <a:t>Rashevskaya, </a:t>
            </a:r>
            <a:r>
              <a:rPr dirty="0" smtClean="0"/>
              <a:t>Scarano</a:t>
            </a:r>
            <a:r>
              <a:rPr dirty="0"/>
              <a:t>, Gambino, Calderini, Ubertini, Natalucci, Pacciani, Rapisarda, Rubini, Di Salvo, Zaccheo, Perelli, Gronchi, Arzano, D’amico, Palmisano, Ghirlanda, Ghisellini, D’Avanzo ….</a:t>
            </a:r>
          </a:p>
        </p:txBody>
      </p:sp>
      <p:sp>
        <p:nvSpPr>
          <p:cNvPr id="471" name="HERMES people"/>
          <p:cNvSpPr txBox="1">
            <a:spLocks noGrp="1"/>
          </p:cNvSpPr>
          <p:nvPr>
            <p:ph type="title"/>
          </p:nvPr>
        </p:nvSpPr>
        <p:spPr>
          <a:xfrm>
            <a:off x="669727" y="104185"/>
            <a:ext cx="7804547" cy="849235"/>
          </a:xfrm>
          <a:prstGeom prst="rect">
            <a:avLst/>
          </a:prstGeom>
        </p:spPr>
        <p:txBody>
          <a:bodyPr>
            <a:normAutofit fontScale="90000"/>
          </a:bodyPr>
          <a:lstStyle>
            <a:lvl1pPr defTabSz="525779">
              <a:defRPr sz="7200"/>
            </a:lvl1pPr>
          </a:lstStyle>
          <a:p>
            <a:r>
              <a:t>HERMES people</a:t>
            </a:r>
          </a:p>
        </p:txBody>
      </p:sp>
      <p:sp>
        <p:nvSpPr>
          <p:cNvPr id="472" name="HERMES is open to ideas and collaboration…"/>
          <p:cNvSpPr txBox="1"/>
          <p:nvPr/>
        </p:nvSpPr>
        <p:spPr>
          <a:xfrm>
            <a:off x="669726" y="5023293"/>
            <a:ext cx="7804547" cy="1315549"/>
          </a:xfrm>
          <a:prstGeom prst="rect">
            <a:avLst/>
          </a:prstGeom>
          <a:ln w="50800">
            <a:solidFill>
              <a:srgbClr val="189B1A"/>
            </a:solidFill>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ctr">
              <a:spcBef>
                <a:spcPts val="352"/>
              </a:spcBef>
            </a:pPr>
            <a:r>
              <a:t>HERMES is open to ideas and collaboration </a:t>
            </a:r>
          </a:p>
          <a:p>
            <a:pPr algn="ctr">
              <a:spcBef>
                <a:spcPts val="352"/>
              </a:spcBef>
            </a:pPr>
            <a:r>
              <a:t>Want to be involved? Send an e-mail</a:t>
            </a:r>
          </a:p>
          <a:p>
            <a:pPr algn="ctr">
              <a:spcBef>
                <a:spcPts val="352"/>
              </a:spcBef>
            </a:pPr>
            <a:r>
              <a:rPr u="sng">
                <a:hlinkClick r:id="rId2"/>
              </a:rPr>
              <a:t>fabrizio.fiore@inaf.it</a:t>
            </a:r>
          </a:p>
          <a:p>
            <a:pPr algn="ctr">
              <a:spcBef>
                <a:spcPts val="352"/>
              </a:spcBef>
            </a:pPr>
            <a:r>
              <a:rPr u="sng">
                <a:hlinkClick r:id="rId3"/>
              </a:rPr>
              <a:t>burderi@dsf.unica.it</a:t>
            </a:r>
          </a:p>
        </p:txBody>
      </p:sp>
    </p:spTree>
    <p:extLst>
      <p:ext uri="{BB962C8B-B14F-4D97-AF65-F5344CB8AC3E}">
        <p14:creationId xmlns:p14="http://schemas.microsoft.com/office/powerpoint/2010/main" val="1335766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grb_dir.gif" descr="grb_dir.gif"/>
          <p:cNvPicPr>
            <a:picLocks noChangeAspect="1"/>
          </p:cNvPicPr>
          <p:nvPr/>
        </p:nvPicPr>
        <p:blipFill>
          <a:blip r:embed="rId2">
            <a:extLst/>
          </a:blip>
          <a:stretch>
            <a:fillRect/>
          </a:stretch>
        </p:blipFill>
        <p:spPr>
          <a:xfrm>
            <a:off x="3835579" y="2932093"/>
            <a:ext cx="5308421" cy="3146745"/>
          </a:xfrm>
          <a:prstGeom prst="rect">
            <a:avLst/>
          </a:prstGeom>
          <a:ln w="12700">
            <a:miter lim="400000"/>
          </a:ln>
        </p:spPr>
      </p:pic>
      <p:sp>
        <p:nvSpPr>
          <p:cNvPr id="147" name="Advanced Vela equipped with silicon photodiode sensors with millisec timing: ~10deg positions"/>
          <p:cNvSpPr txBox="1"/>
          <p:nvPr/>
        </p:nvSpPr>
        <p:spPr>
          <a:xfrm>
            <a:off x="347683" y="4637025"/>
            <a:ext cx="8513545" cy="90312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lstStyle>
          <a:p>
            <a:r>
              <a:rPr dirty="0"/>
              <a:t>Advanced Vela equipped with silicon </a:t>
            </a:r>
            <a:endParaRPr lang="it-IT" dirty="0" smtClean="0"/>
          </a:p>
          <a:p>
            <a:r>
              <a:rPr dirty="0" smtClean="0"/>
              <a:t>photodiode </a:t>
            </a:r>
            <a:r>
              <a:rPr dirty="0"/>
              <a:t>sensors with millisec </a:t>
            </a:r>
            <a:endParaRPr lang="it-IT" dirty="0" smtClean="0"/>
          </a:p>
          <a:p>
            <a:r>
              <a:rPr dirty="0" smtClean="0"/>
              <a:t>timing</a:t>
            </a:r>
            <a:r>
              <a:rPr dirty="0"/>
              <a:t>: ~10deg positions</a:t>
            </a:r>
          </a:p>
        </p:txBody>
      </p:sp>
      <p:sp>
        <p:nvSpPr>
          <p:cNvPr id="148" name="Modularity —&gt; improved performances"/>
          <p:cNvSpPr txBox="1"/>
          <p:nvPr/>
        </p:nvSpPr>
        <p:spPr>
          <a:xfrm>
            <a:off x="1240448" y="6242251"/>
            <a:ext cx="6663106" cy="349131"/>
          </a:xfrm>
          <a:prstGeom prst="rect">
            <a:avLst/>
          </a:prstGeom>
          <a:ln w="88900">
            <a:solidFill>
              <a:srgbClr val="FF2600"/>
            </a:solidFill>
            <a:miter lim="400000"/>
          </a:ln>
          <a:extLst>
            <a:ext uri="{C572A759-6A51-4108-AA02-DFA0A04FC94B}">
              <ma14:wrappingTextBoxFlag xmlns:ma14="http://schemas.microsoft.com/office/mac/drawingml/2011/main" val="1"/>
            </a:ext>
          </a:extLst>
        </p:spPr>
        <p:txBody>
          <a:bodyPr lIns="35717" tIns="35717" rIns="35717" bIns="35717" anchor="ctr">
            <a:spAutoFit/>
          </a:bodyPr>
          <a:lstStyle/>
          <a:p>
            <a:r>
              <a:t>Modularity —&gt; improved performances </a:t>
            </a:r>
          </a:p>
        </p:txBody>
      </p:sp>
      <p:sp>
        <p:nvSpPr>
          <p:cNvPr id="149" name="First 6 Vela equipped with X-ray and γ-ray detectors with limited timing capabilities: rough positions"/>
          <p:cNvSpPr txBox="1"/>
          <p:nvPr/>
        </p:nvSpPr>
        <p:spPr>
          <a:xfrm>
            <a:off x="347683" y="2932093"/>
            <a:ext cx="3212401" cy="118012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lstStyle>
          <a:p>
            <a:r>
              <a:rPr dirty="0"/>
              <a:t>First 6 Vela equipped with X-ray and γ-ray detectors with limited timing capabilities: rough positions</a:t>
            </a:r>
          </a:p>
        </p:txBody>
      </p:sp>
      <p:pic>
        <p:nvPicPr>
          <p:cNvPr id="7" name="vela5b_inspace.gif" descr="vela5b_inspace.gif"/>
          <p:cNvPicPr>
            <a:picLocks noChangeAspect="1"/>
          </p:cNvPicPr>
          <p:nvPr/>
        </p:nvPicPr>
        <p:blipFill>
          <a:blip r:embed="rId3">
            <a:extLst/>
          </a:blip>
          <a:stretch>
            <a:fillRect/>
          </a:stretch>
        </p:blipFill>
        <p:spPr>
          <a:xfrm>
            <a:off x="6987701" y="65042"/>
            <a:ext cx="2041171" cy="2596369"/>
          </a:xfrm>
          <a:prstGeom prst="rect">
            <a:avLst/>
          </a:prstGeom>
          <a:ln w="12700">
            <a:miter lim="400000"/>
          </a:ln>
        </p:spPr>
      </p:pic>
      <p:sp>
        <p:nvSpPr>
          <p:cNvPr id="8" name="First launch 1963…"/>
          <p:cNvSpPr txBox="1"/>
          <p:nvPr/>
        </p:nvSpPr>
        <p:spPr>
          <a:xfrm>
            <a:off x="347683" y="1690582"/>
            <a:ext cx="4510809" cy="90312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l"/>
            <a:r>
              <a:rPr dirty="0"/>
              <a:t>First launch </a:t>
            </a:r>
            <a:r>
              <a:rPr dirty="0" smtClean="0"/>
              <a:t>1963</a:t>
            </a:r>
            <a:r>
              <a:rPr lang="it-IT" dirty="0" smtClean="0"/>
              <a:t> (6 </a:t>
            </a:r>
            <a:r>
              <a:rPr lang="it-IT" dirty="0" err="1" smtClean="0"/>
              <a:t>satellites</a:t>
            </a:r>
            <a:r>
              <a:rPr lang="it-IT" dirty="0" smtClean="0"/>
              <a:t>)</a:t>
            </a:r>
            <a:endParaRPr dirty="0"/>
          </a:p>
          <a:p>
            <a:pPr algn="l"/>
            <a:r>
              <a:rPr dirty="0"/>
              <a:t>Last Advanced Vela launch </a:t>
            </a:r>
            <a:r>
              <a:rPr dirty="0" smtClean="0"/>
              <a:t>1970</a:t>
            </a:r>
            <a:r>
              <a:rPr lang="it-IT" dirty="0" smtClean="0"/>
              <a:t> (6+6 </a:t>
            </a:r>
            <a:r>
              <a:rPr lang="it-IT" dirty="0" err="1" smtClean="0"/>
              <a:t>satellites</a:t>
            </a:r>
            <a:r>
              <a:rPr lang="it-IT" dirty="0" smtClean="0"/>
              <a:t>)</a:t>
            </a:r>
            <a:endParaRPr dirty="0"/>
          </a:p>
          <a:p>
            <a:pPr algn="l"/>
            <a:r>
              <a:rPr dirty="0"/>
              <a:t>In operation till 1985</a:t>
            </a:r>
          </a:p>
        </p:txBody>
      </p:sp>
      <p:sp>
        <p:nvSpPr>
          <p:cNvPr id="11" name="The discovery of GRBs by the Vela satellites"/>
          <p:cNvSpPr txBox="1">
            <a:spLocks noGrp="1"/>
          </p:cNvSpPr>
          <p:nvPr>
            <p:ph type="title"/>
          </p:nvPr>
        </p:nvSpPr>
        <p:spPr>
          <a:xfrm>
            <a:off x="445612" y="-21640"/>
            <a:ext cx="7804547" cy="1518048"/>
          </a:xfrm>
          <a:prstGeom prst="rect">
            <a:avLst/>
          </a:prstGeom>
        </p:spPr>
        <p:txBody>
          <a:bodyPr>
            <a:normAutofit/>
          </a:bodyPr>
          <a:lstStyle>
            <a:lvl1pPr defTabSz="490727">
              <a:defRPr sz="6719"/>
            </a:lvl1pPr>
          </a:lstStyle>
          <a:p>
            <a:pPr algn="l"/>
            <a:r>
              <a:rPr sz="4400" dirty="0"/>
              <a:t>The discovery of GRBs </a:t>
            </a:r>
            <a:r>
              <a:rPr lang="it-IT" sz="4400" dirty="0" smtClean="0"/>
              <a:t/>
            </a:r>
            <a:br>
              <a:rPr lang="it-IT" sz="4400" dirty="0" smtClean="0"/>
            </a:br>
            <a:r>
              <a:rPr sz="4400" dirty="0" smtClean="0"/>
              <a:t>by </a:t>
            </a:r>
            <a:r>
              <a:rPr sz="4400" dirty="0"/>
              <a:t>the Vela satellites</a:t>
            </a:r>
          </a:p>
        </p:txBody>
      </p:sp>
    </p:spTree>
    <p:extLst>
      <p:ext uri="{BB962C8B-B14F-4D97-AF65-F5344CB8AC3E}">
        <p14:creationId xmlns:p14="http://schemas.microsoft.com/office/powerpoint/2010/main" val="417861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IPN"/>
          <p:cNvSpPr txBox="1">
            <a:spLocks noGrp="1"/>
          </p:cNvSpPr>
          <p:nvPr>
            <p:ph type="title"/>
          </p:nvPr>
        </p:nvSpPr>
        <p:spPr>
          <a:xfrm>
            <a:off x="-82048" y="166079"/>
            <a:ext cx="3989442" cy="1041026"/>
          </a:xfrm>
          <a:prstGeom prst="rect">
            <a:avLst/>
          </a:prstGeom>
        </p:spPr>
        <p:txBody>
          <a:bodyPr>
            <a:normAutofit fontScale="90000"/>
          </a:bodyPr>
          <a:lstStyle/>
          <a:p>
            <a:r>
              <a:rPr dirty="0" smtClean="0"/>
              <a:t>I</a:t>
            </a:r>
            <a:r>
              <a:rPr lang="it-IT" dirty="0" err="1" smtClean="0"/>
              <a:t>nter</a:t>
            </a:r>
            <a:r>
              <a:rPr dirty="0" smtClean="0"/>
              <a:t>P</a:t>
            </a:r>
            <a:r>
              <a:rPr lang="it-IT" dirty="0" err="1" smtClean="0"/>
              <a:t>lanetary</a:t>
            </a:r>
            <a:r>
              <a:rPr lang="it-IT" dirty="0" smtClean="0"/>
              <a:t> </a:t>
            </a:r>
            <a:br>
              <a:rPr lang="it-IT" dirty="0" smtClean="0"/>
            </a:br>
            <a:r>
              <a:rPr dirty="0" smtClean="0"/>
              <a:t>N</a:t>
            </a:r>
            <a:r>
              <a:rPr lang="it-IT" dirty="0" err="1" smtClean="0"/>
              <a:t>etwork</a:t>
            </a:r>
            <a:endParaRPr dirty="0"/>
          </a:p>
        </p:txBody>
      </p:sp>
      <p:pic>
        <p:nvPicPr>
          <p:cNvPr id="152" name="First-Interplanetary-Network.jpg" descr="First-Interplanetary-Network.jpg"/>
          <p:cNvPicPr>
            <a:picLocks noChangeAspect="1"/>
          </p:cNvPicPr>
          <p:nvPr/>
        </p:nvPicPr>
        <p:blipFill>
          <a:blip r:embed="rId2">
            <a:extLst/>
          </a:blip>
          <a:stretch>
            <a:fillRect/>
          </a:stretch>
        </p:blipFill>
        <p:spPr>
          <a:xfrm>
            <a:off x="5624168" y="3904701"/>
            <a:ext cx="3510854" cy="2936351"/>
          </a:xfrm>
          <a:prstGeom prst="rect">
            <a:avLst/>
          </a:prstGeom>
          <a:ln w="12700">
            <a:miter lim="400000"/>
          </a:ln>
        </p:spPr>
      </p:pic>
      <p:pic>
        <p:nvPicPr>
          <p:cNvPr id="153" name="ipn_cartoon_r.jpg" descr="ipn_cartoon_r.jpg"/>
          <p:cNvPicPr>
            <a:picLocks noChangeAspect="1"/>
          </p:cNvPicPr>
          <p:nvPr/>
        </p:nvPicPr>
        <p:blipFill>
          <a:blip r:embed="rId3">
            <a:extLst/>
          </a:blip>
          <a:stretch>
            <a:fillRect/>
          </a:stretch>
        </p:blipFill>
        <p:spPr>
          <a:xfrm>
            <a:off x="3701339" y="187475"/>
            <a:ext cx="5357813" cy="3509368"/>
          </a:xfrm>
          <a:prstGeom prst="rect">
            <a:avLst/>
          </a:prstGeom>
          <a:ln w="12700">
            <a:miter lim="400000"/>
          </a:ln>
        </p:spPr>
      </p:pic>
      <p:sp>
        <p:nvSpPr>
          <p:cNvPr id="154" name="First IPN 1976…"/>
          <p:cNvSpPr txBox="1"/>
          <p:nvPr/>
        </p:nvSpPr>
        <p:spPr>
          <a:xfrm>
            <a:off x="429667" y="1431569"/>
            <a:ext cx="3141273" cy="626129"/>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l"/>
            <a:r>
              <a:rPr dirty="0"/>
              <a:t>First IPN 1976 </a:t>
            </a:r>
          </a:p>
          <a:p>
            <a:pPr algn="l"/>
            <a:r>
              <a:rPr dirty="0"/>
              <a:t>4-6 spacecrafts. Baseline ~ 1 AU</a:t>
            </a:r>
          </a:p>
        </p:txBody>
      </p:sp>
      <p:sp>
        <p:nvSpPr>
          <p:cNvPr id="155" name="Second IPN ~1990…"/>
          <p:cNvSpPr txBox="1"/>
          <p:nvPr/>
        </p:nvSpPr>
        <p:spPr>
          <a:xfrm>
            <a:off x="378645" y="2637823"/>
            <a:ext cx="3321024" cy="62612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t>Second IPN ~1990</a:t>
            </a:r>
          </a:p>
          <a:p>
            <a:pPr algn="l"/>
            <a:r>
              <a:t>PVO, Ulysses, CGRO, Wind</a:t>
            </a:r>
          </a:p>
        </p:txBody>
      </p:sp>
      <p:sp>
        <p:nvSpPr>
          <p:cNvPr id="156" name="Third IPN 2000…"/>
          <p:cNvSpPr txBox="1"/>
          <p:nvPr/>
        </p:nvSpPr>
        <p:spPr>
          <a:xfrm>
            <a:off x="424432" y="3816889"/>
            <a:ext cx="1586744" cy="62612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l"/>
            <a:r>
              <a:rPr dirty="0"/>
              <a:t>Third IPN 2000</a:t>
            </a:r>
          </a:p>
          <a:p>
            <a:pPr algn="l"/>
            <a:r>
              <a:rPr dirty="0"/>
              <a:t>~ 20 spacecrafts</a:t>
            </a:r>
          </a:p>
        </p:txBody>
      </p:sp>
      <p:sp>
        <p:nvSpPr>
          <p:cNvPr id="157" name="Localisations: arcmin-deg…"/>
          <p:cNvSpPr txBox="1"/>
          <p:nvPr/>
        </p:nvSpPr>
        <p:spPr>
          <a:xfrm>
            <a:off x="347303" y="5345800"/>
            <a:ext cx="4938319" cy="626129"/>
          </a:xfrm>
          <a:prstGeom prst="rect">
            <a:avLst/>
          </a:prstGeom>
          <a:ln w="88900">
            <a:solidFill>
              <a:srgbClr val="FF2600"/>
            </a:solidFill>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t>Localisations: arcmin-deg</a:t>
            </a:r>
          </a:p>
          <a:p>
            <a:pPr algn="l"/>
            <a:r>
              <a:t>Main disadvantage: long data acquisition ~days</a:t>
            </a:r>
          </a:p>
        </p:txBody>
      </p:sp>
    </p:spTree>
    <p:extLst>
      <p:ext uri="{BB962C8B-B14F-4D97-AF65-F5344CB8AC3E}">
        <p14:creationId xmlns:p14="http://schemas.microsoft.com/office/powerpoint/2010/main" val="1391638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O1-O2-skymaps-white_GW170814.jpg" descr="O1-O2-skymaps-white_GW170814.jpg"/>
          <p:cNvPicPr>
            <a:picLocks noChangeAspect="1"/>
          </p:cNvPicPr>
          <p:nvPr/>
        </p:nvPicPr>
        <p:blipFill>
          <a:blip r:embed="rId2">
            <a:extLst/>
          </a:blip>
          <a:stretch>
            <a:fillRect/>
          </a:stretch>
        </p:blipFill>
        <p:spPr>
          <a:xfrm>
            <a:off x="5717032" y="1183284"/>
            <a:ext cx="3426968" cy="2664176"/>
          </a:xfrm>
          <a:prstGeom prst="rect">
            <a:avLst/>
          </a:prstGeom>
          <a:ln w="12700">
            <a:miter lim="400000"/>
          </a:ln>
        </p:spPr>
      </p:pic>
      <p:sp>
        <p:nvSpPr>
          <p:cNvPr id="215" name="The multimessenger revolution"/>
          <p:cNvSpPr txBox="1">
            <a:spLocks noGrp="1"/>
          </p:cNvSpPr>
          <p:nvPr>
            <p:ph type="title"/>
          </p:nvPr>
        </p:nvSpPr>
        <p:spPr>
          <a:xfrm>
            <a:off x="669727" y="5215"/>
            <a:ext cx="7936313" cy="1518048"/>
          </a:xfrm>
          <a:prstGeom prst="rect">
            <a:avLst/>
          </a:prstGeom>
        </p:spPr>
        <p:txBody>
          <a:bodyPr>
            <a:normAutofit fontScale="90000"/>
          </a:bodyPr>
          <a:lstStyle>
            <a:lvl1pPr defTabSz="490727">
              <a:defRPr sz="6719"/>
            </a:lvl1pPr>
          </a:lstStyle>
          <a:p>
            <a:r>
              <a:t>The multimessenger revolution</a:t>
            </a:r>
          </a:p>
        </p:txBody>
      </p:sp>
      <p:sp>
        <p:nvSpPr>
          <p:cNvPr id="216" name="Advanced Ligo/Virgo provide position with accuracy…"/>
          <p:cNvSpPr txBox="1"/>
          <p:nvPr/>
        </p:nvSpPr>
        <p:spPr>
          <a:xfrm>
            <a:off x="90405" y="1761851"/>
            <a:ext cx="4353143" cy="90312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rPr dirty="0"/>
              <a:t>Advanced Ligo/Virgo provide position with accuracy </a:t>
            </a:r>
          </a:p>
          <a:p>
            <a:pPr algn="l"/>
            <a:r>
              <a:rPr dirty="0"/>
              <a:t>~ tens deg</a:t>
            </a:r>
          </a:p>
        </p:txBody>
      </p:sp>
      <p:sp>
        <p:nvSpPr>
          <p:cNvPr id="219" name="Large volumes difficult to survey at optical λ.…"/>
          <p:cNvSpPr txBox="1"/>
          <p:nvPr/>
        </p:nvSpPr>
        <p:spPr>
          <a:xfrm>
            <a:off x="90405" y="2841218"/>
            <a:ext cx="4290673" cy="4091694"/>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spcBef>
                <a:spcPts val="3516"/>
              </a:spcBef>
            </a:pPr>
            <a:r>
              <a:rPr dirty="0">
                <a:solidFill>
                  <a:srgbClr val="000000"/>
                </a:solidFill>
              </a:rPr>
              <a:t>Large volumes difficult to survey at optical λ.</a:t>
            </a:r>
          </a:p>
          <a:p>
            <a:pPr>
              <a:spcBef>
                <a:spcPts val="3516"/>
              </a:spcBef>
            </a:pPr>
            <a:r>
              <a:rPr dirty="0">
                <a:solidFill>
                  <a:srgbClr val="000000"/>
                </a:solidFill>
              </a:rPr>
              <a:t>Tens/hundreds/thousands optical transients.</a:t>
            </a:r>
          </a:p>
          <a:p>
            <a:pPr>
              <a:spcBef>
                <a:spcPts val="3516"/>
              </a:spcBef>
            </a:pPr>
            <a:r>
              <a:rPr dirty="0">
                <a:solidFill>
                  <a:srgbClr val="000000"/>
                </a:solidFill>
              </a:rPr>
              <a:t>Best strategy:                       </a:t>
            </a:r>
            <a:endParaRPr lang="it-IT" dirty="0">
              <a:solidFill>
                <a:srgbClr val="000000"/>
              </a:solidFill>
            </a:endParaRPr>
          </a:p>
          <a:p>
            <a:pPr>
              <a:spcBef>
                <a:spcPts val="3516"/>
              </a:spcBef>
            </a:pPr>
            <a:r>
              <a:rPr dirty="0" smtClean="0">
                <a:solidFill>
                  <a:srgbClr val="000000"/>
                </a:solidFill>
              </a:rPr>
              <a:t>~ </a:t>
            </a:r>
            <a:r>
              <a:rPr dirty="0">
                <a:solidFill>
                  <a:srgbClr val="000000"/>
                </a:solidFill>
              </a:rPr>
              <a:t>all sky prompt search for transients at high energies. Negligible probability to find an uncorrelated HEA transient at the time of GWE</a:t>
            </a:r>
          </a:p>
          <a:p>
            <a:pPr>
              <a:spcBef>
                <a:spcPts val="3516"/>
              </a:spcBef>
            </a:pPr>
            <a:r>
              <a:rPr dirty="0">
                <a:solidFill>
                  <a:srgbClr val="000000"/>
                </a:solidFill>
              </a:rPr>
              <a:t> </a:t>
            </a:r>
          </a:p>
        </p:txBody>
      </p:sp>
      <p:pic>
        <p:nvPicPr>
          <p:cNvPr id="8" name="gw170817_localisation.jpg" descr="gw170817_localisation.jpg"/>
          <p:cNvPicPr>
            <a:picLocks noChangeAspect="1"/>
          </p:cNvPicPr>
          <p:nvPr/>
        </p:nvPicPr>
        <p:blipFill>
          <a:blip r:embed="rId3">
            <a:extLst/>
          </a:blip>
          <a:stretch>
            <a:fillRect/>
          </a:stretch>
        </p:blipFill>
        <p:spPr>
          <a:xfrm>
            <a:off x="5221885" y="4208217"/>
            <a:ext cx="3847386" cy="2505593"/>
          </a:xfrm>
          <a:prstGeom prst="rect">
            <a:avLst/>
          </a:prstGeom>
          <a:ln w="12700">
            <a:miter lim="400000"/>
          </a:ln>
        </p:spPr>
      </p:pic>
    </p:spTree>
    <p:extLst>
      <p:ext uri="{BB962C8B-B14F-4D97-AF65-F5344CB8AC3E}">
        <p14:creationId xmlns:p14="http://schemas.microsoft.com/office/powerpoint/2010/main" val="393912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Mission concept"/>
          <p:cNvSpPr txBox="1">
            <a:spLocks noGrp="1"/>
          </p:cNvSpPr>
          <p:nvPr>
            <p:ph type="title"/>
          </p:nvPr>
        </p:nvSpPr>
        <p:spPr>
          <a:xfrm>
            <a:off x="669727" y="38560"/>
            <a:ext cx="7804547" cy="1144406"/>
          </a:xfrm>
          <a:prstGeom prst="rect">
            <a:avLst/>
          </a:prstGeom>
        </p:spPr>
        <p:txBody>
          <a:bodyPr/>
          <a:lstStyle/>
          <a:p>
            <a:r>
              <a:rPr lang="en-GB" smtClean="0"/>
              <a:t>Mission concept</a:t>
            </a:r>
            <a:endParaRPr lang="en-GB"/>
          </a:p>
        </p:txBody>
      </p:sp>
      <p:sp>
        <p:nvSpPr>
          <p:cNvPr id="288" name="HERMES constellation of cubesat…"/>
          <p:cNvSpPr txBox="1"/>
          <p:nvPr/>
        </p:nvSpPr>
        <p:spPr>
          <a:xfrm>
            <a:off x="311853" y="2251340"/>
            <a:ext cx="6107438" cy="3967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4200" b="1">
                <a:latin typeface="Helvetica"/>
                <a:ea typeface="Helvetica"/>
                <a:cs typeface="Helvetica"/>
                <a:sym typeface="Helvetica"/>
              </a:defRPr>
            </a:pPr>
            <a:r>
              <a:rPr lang="en-GB" sz="2400" dirty="0" smtClean="0">
                <a:latin typeface="Helvetica"/>
                <a:cs typeface="Helvetica"/>
              </a:rPr>
              <a:t>HERMES constellation of </a:t>
            </a:r>
            <a:r>
              <a:rPr lang="en-GB" sz="2400" dirty="0" err="1" smtClean="0">
                <a:latin typeface="Helvetica"/>
                <a:cs typeface="Helvetica"/>
              </a:rPr>
              <a:t>cubesat</a:t>
            </a:r>
            <a:r>
              <a:rPr lang="en-GB" sz="2400" dirty="0" smtClean="0">
                <a:latin typeface="Helvetica"/>
                <a:cs typeface="Helvetica"/>
              </a:rPr>
              <a:t> </a:t>
            </a:r>
          </a:p>
          <a:p>
            <a:pPr algn="l">
              <a:defRPr sz="4200"/>
            </a:pPr>
            <a:endParaRPr lang="en-GB" sz="2400" dirty="0" smtClean="0">
              <a:latin typeface="Helvetica"/>
              <a:cs typeface="Helvetica"/>
            </a:endParaRPr>
          </a:p>
          <a:p>
            <a:pPr algn="l">
              <a:defRPr sz="4200"/>
            </a:pPr>
            <a:r>
              <a:rPr lang="en-GB" sz="2400" dirty="0" smtClean="0">
                <a:solidFill>
                  <a:srgbClr val="008000"/>
                </a:solidFill>
                <a:latin typeface="Helvetica"/>
                <a:cs typeface="Helvetica"/>
              </a:rPr>
              <a:t>2016: ASI funds for detector R&amp;D</a:t>
            </a:r>
          </a:p>
          <a:p>
            <a:pPr algn="l">
              <a:defRPr sz="4200"/>
            </a:pPr>
            <a:r>
              <a:rPr lang="en-GB" sz="2400" dirty="0" smtClean="0">
                <a:solidFill>
                  <a:srgbClr val="008000"/>
                </a:solidFill>
                <a:latin typeface="Helvetica"/>
                <a:cs typeface="Helvetica"/>
              </a:rPr>
              <a:t>2018: MIUR funds for Technological pathfinder (</a:t>
            </a:r>
            <a:r>
              <a:rPr lang="en-GB" sz="2400" dirty="0" err="1" smtClean="0">
                <a:solidFill>
                  <a:srgbClr val="008000"/>
                </a:solidFill>
                <a:latin typeface="Helvetica"/>
                <a:cs typeface="Helvetica"/>
              </a:rPr>
              <a:t>Progetti</a:t>
            </a:r>
            <a:r>
              <a:rPr lang="en-GB" sz="2400" dirty="0" smtClean="0">
                <a:solidFill>
                  <a:srgbClr val="008000"/>
                </a:solidFill>
                <a:latin typeface="Helvetica"/>
                <a:cs typeface="Helvetica"/>
              </a:rPr>
              <a:t> </a:t>
            </a:r>
            <a:r>
              <a:rPr lang="en-GB" sz="2400" dirty="0" err="1" smtClean="0">
                <a:solidFill>
                  <a:srgbClr val="008000"/>
                </a:solidFill>
                <a:latin typeface="Helvetica"/>
                <a:cs typeface="Helvetica"/>
              </a:rPr>
              <a:t>premiali</a:t>
            </a:r>
            <a:r>
              <a:rPr lang="en-GB" sz="2400" dirty="0" smtClean="0">
                <a:solidFill>
                  <a:srgbClr val="008000"/>
                </a:solidFill>
                <a:latin typeface="Helvetica"/>
                <a:cs typeface="Helvetica"/>
              </a:rPr>
              <a:t>  2015) </a:t>
            </a:r>
            <a:r>
              <a:rPr lang="mr-IN" sz="2400" dirty="0" smtClean="0">
                <a:solidFill>
                  <a:srgbClr val="008000"/>
                </a:solidFill>
                <a:latin typeface="Helvetica"/>
                <a:cs typeface="Helvetica"/>
              </a:rPr>
              <a:t>–</a:t>
            </a:r>
            <a:r>
              <a:rPr lang="en-GB" sz="2400" dirty="0" smtClean="0">
                <a:solidFill>
                  <a:srgbClr val="008000"/>
                </a:solidFill>
                <a:latin typeface="Helvetica"/>
                <a:cs typeface="Helvetica"/>
              </a:rPr>
              <a:t> 3nsat </a:t>
            </a:r>
          </a:p>
          <a:p>
            <a:pPr>
              <a:spcBef>
                <a:spcPts val="2109"/>
              </a:spcBef>
              <a:defRPr sz="4200"/>
            </a:pPr>
            <a:r>
              <a:rPr lang="en-GB" sz="2400" dirty="0" smtClean="0">
                <a:solidFill>
                  <a:srgbClr val="0000FF"/>
                </a:solidFill>
                <a:latin typeface="Helvetica"/>
                <a:cs typeface="Helvetica"/>
              </a:rPr>
              <a:t>2017 </a:t>
            </a:r>
            <a:r>
              <a:rPr lang="en-GB" sz="2400" dirty="0" err="1" smtClean="0">
                <a:solidFill>
                  <a:srgbClr val="0000FF"/>
                </a:solidFill>
                <a:latin typeface="Helvetica"/>
                <a:cs typeface="Helvetica"/>
              </a:rPr>
              <a:t>progetti</a:t>
            </a:r>
            <a:r>
              <a:rPr lang="en-GB" sz="2400" dirty="0" smtClean="0">
                <a:solidFill>
                  <a:srgbClr val="0000FF"/>
                </a:solidFill>
                <a:latin typeface="Helvetica"/>
                <a:cs typeface="Helvetica"/>
              </a:rPr>
              <a:t> </a:t>
            </a:r>
            <a:r>
              <a:rPr lang="en-GB" sz="2400" dirty="0" err="1" smtClean="0">
                <a:solidFill>
                  <a:srgbClr val="0000FF"/>
                </a:solidFill>
                <a:latin typeface="Helvetica"/>
                <a:cs typeface="Helvetica"/>
              </a:rPr>
              <a:t>premiali</a:t>
            </a:r>
            <a:r>
              <a:rPr lang="en-GB" sz="2400" dirty="0" smtClean="0">
                <a:solidFill>
                  <a:srgbClr val="0000FF"/>
                </a:solidFill>
                <a:latin typeface="Helvetica"/>
                <a:cs typeface="Helvetica"/>
              </a:rPr>
              <a:t> 2016 proposal for Scientific Pathfinder </a:t>
            </a:r>
            <a:r>
              <a:rPr lang="mr-IN" sz="2400" dirty="0" smtClean="0">
                <a:solidFill>
                  <a:srgbClr val="0000FF"/>
                </a:solidFill>
                <a:latin typeface="Helvetica"/>
                <a:cs typeface="Helvetica"/>
              </a:rPr>
              <a:t>–</a:t>
            </a:r>
            <a:r>
              <a:rPr lang="en-GB" sz="2400" dirty="0" smtClean="0">
                <a:solidFill>
                  <a:srgbClr val="0000FF"/>
                </a:solidFill>
                <a:latin typeface="Helvetica"/>
                <a:cs typeface="Helvetica"/>
              </a:rPr>
              <a:t> 3+3nsat</a:t>
            </a:r>
          </a:p>
          <a:p>
            <a:pPr>
              <a:spcBef>
                <a:spcPts val="2109"/>
              </a:spcBef>
              <a:defRPr sz="4200"/>
            </a:pPr>
            <a:endParaRPr lang="en-GB" sz="2400" dirty="0" smtClean="0">
              <a:latin typeface="Helvetica"/>
              <a:cs typeface="Helvetica"/>
            </a:endParaRPr>
          </a:p>
          <a:p>
            <a:pPr algn="l">
              <a:defRPr sz="4200"/>
            </a:pPr>
            <a:r>
              <a:rPr lang="en-GB" sz="2400" dirty="0" smtClean="0">
                <a:solidFill>
                  <a:srgbClr val="FF0000"/>
                </a:solidFill>
                <a:latin typeface="Helvetica"/>
                <a:cs typeface="Helvetica"/>
              </a:rPr>
              <a:t>2018 H2020 Space proposal</a:t>
            </a:r>
            <a:endParaRPr lang="en-GB" sz="2400" dirty="0">
              <a:solidFill>
                <a:srgbClr val="FF0000"/>
              </a:solidFill>
              <a:latin typeface="Helvetica"/>
              <a:cs typeface="Helvetica"/>
            </a:endParaRPr>
          </a:p>
        </p:txBody>
      </p:sp>
      <p:sp>
        <p:nvSpPr>
          <p:cNvPr id="290" name="Disruptive technologies: cheap, underperforming, but producing high impact. Distributed instrument, tens/hundreds of simple units"/>
          <p:cNvSpPr txBox="1"/>
          <p:nvPr/>
        </p:nvSpPr>
        <p:spPr>
          <a:xfrm>
            <a:off x="311852" y="1091388"/>
            <a:ext cx="8867538" cy="81079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spcBef>
                <a:spcPts val="4200"/>
              </a:spcBef>
              <a:defRPr sz="3300"/>
            </a:lvl1pPr>
          </a:lstStyle>
          <a:p>
            <a:r>
              <a:rPr lang="en-GB" sz="2400" smtClean="0"/>
              <a:t>Disruptive technologies: cheap, underperforming, but producing high impact. Distributed instrument, tens/hundreds of simple units</a:t>
            </a:r>
            <a:endParaRPr lang="en-GB" sz="2400"/>
          </a:p>
        </p:txBody>
      </p:sp>
      <p:sp>
        <p:nvSpPr>
          <p:cNvPr id="7" name="HERMES constellation of cubesat…"/>
          <p:cNvSpPr txBox="1"/>
          <p:nvPr/>
        </p:nvSpPr>
        <p:spPr>
          <a:xfrm>
            <a:off x="7186816" y="2920462"/>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008000"/>
                </a:solidFill>
                <a:latin typeface="Helvetica"/>
                <a:cs typeface="Helvetica"/>
              </a:rPr>
              <a:t>Current</a:t>
            </a:r>
          </a:p>
        </p:txBody>
      </p:sp>
      <p:sp>
        <p:nvSpPr>
          <p:cNvPr id="8" name="HERMES constellation of cubesat…"/>
          <p:cNvSpPr txBox="1"/>
          <p:nvPr/>
        </p:nvSpPr>
        <p:spPr>
          <a:xfrm>
            <a:off x="7199667" y="3487353"/>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008000"/>
                </a:solidFill>
                <a:latin typeface="Helvetica"/>
                <a:cs typeface="Helvetica"/>
              </a:rPr>
              <a:t>Current</a:t>
            </a:r>
          </a:p>
        </p:txBody>
      </p:sp>
      <p:sp>
        <p:nvSpPr>
          <p:cNvPr id="9" name="HERMES constellation of cubesat…"/>
          <p:cNvSpPr txBox="1"/>
          <p:nvPr/>
        </p:nvSpPr>
        <p:spPr>
          <a:xfrm>
            <a:off x="7199667" y="4477156"/>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0000FF"/>
                </a:solidFill>
                <a:latin typeface="Helvetica"/>
                <a:cs typeface="Helvetica"/>
              </a:rPr>
              <a:t>Next Step</a:t>
            </a:r>
          </a:p>
        </p:txBody>
      </p:sp>
      <p:sp>
        <p:nvSpPr>
          <p:cNvPr id="10" name="HERMES constellation of cubesat…"/>
          <p:cNvSpPr txBox="1"/>
          <p:nvPr/>
        </p:nvSpPr>
        <p:spPr>
          <a:xfrm>
            <a:off x="7186816" y="5693401"/>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FF0000"/>
                </a:solidFill>
                <a:latin typeface="Helvetica"/>
                <a:cs typeface="Helvetica"/>
              </a:rPr>
              <a:t>Future</a:t>
            </a:r>
          </a:p>
        </p:txBody>
      </p:sp>
    </p:spTree>
    <p:extLst>
      <p:ext uri="{BB962C8B-B14F-4D97-AF65-F5344CB8AC3E}">
        <p14:creationId xmlns:p14="http://schemas.microsoft.com/office/powerpoint/2010/main" val="215074408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Δt"/>
          <p:cNvSpPr txBox="1"/>
          <p:nvPr/>
        </p:nvSpPr>
        <p:spPr>
          <a:xfrm rot="5400000">
            <a:off x="8079180" y="3861654"/>
            <a:ext cx="418380"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a:latin typeface="Helvetica"/>
                <a:ea typeface="Helvetica"/>
                <a:cs typeface="Helvetica"/>
                <a:sym typeface="Helvetica"/>
              </a:defRPr>
            </a:lvl1pPr>
          </a:lstStyle>
          <a:p>
            <a:r>
              <a:t>cΔt</a:t>
            </a:r>
          </a:p>
        </p:txBody>
      </p:sp>
      <p:grpSp>
        <p:nvGrpSpPr>
          <p:cNvPr id="302" name="Gruppo"/>
          <p:cNvGrpSpPr/>
          <p:nvPr/>
        </p:nvGrpSpPr>
        <p:grpSpPr>
          <a:xfrm>
            <a:off x="6618775" y="1965182"/>
            <a:ext cx="2509321" cy="4399700"/>
            <a:chOff x="0" y="423242"/>
            <a:chExt cx="3568811" cy="6257348"/>
          </a:xfrm>
        </p:grpSpPr>
        <p:pic>
          <p:nvPicPr>
            <p:cNvPr id="295" name="satmisc.gif" descr="satmisc.gif"/>
            <p:cNvPicPr>
              <a:picLocks/>
            </p:cNvPicPr>
            <p:nvPr/>
          </p:nvPicPr>
          <p:blipFill>
            <a:blip r:embed="rId2">
              <a:extLst/>
            </a:blip>
            <a:stretch>
              <a:fillRect/>
            </a:stretch>
          </p:blipFill>
          <p:spPr>
            <a:xfrm>
              <a:off x="38979" y="2395156"/>
              <a:ext cx="3529832" cy="3529832"/>
            </a:xfrm>
            <a:prstGeom prst="rect">
              <a:avLst/>
            </a:prstGeom>
            <a:ln w="12700" cap="flat">
              <a:noFill/>
              <a:miter lim="400000"/>
            </a:ln>
            <a:effectLst/>
          </p:spPr>
        </p:pic>
        <p:sp>
          <p:nvSpPr>
            <p:cNvPr id="296" name="Linea"/>
            <p:cNvSpPr/>
            <p:nvPr/>
          </p:nvSpPr>
          <p:spPr>
            <a:xfrm>
              <a:off x="0" y="2906765"/>
              <a:ext cx="3153237" cy="1"/>
            </a:xfrm>
            <a:prstGeom prst="line">
              <a:avLst/>
            </a:prstGeom>
            <a:noFill/>
            <a:ln w="508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297" name="Linea"/>
            <p:cNvSpPr/>
            <p:nvPr/>
          </p:nvSpPr>
          <p:spPr>
            <a:xfrm flipH="1">
              <a:off x="633284" y="423242"/>
              <a:ext cx="0" cy="2484331"/>
            </a:xfrm>
            <a:prstGeom prst="line">
              <a:avLst/>
            </a:prstGeom>
            <a:noFill/>
            <a:ln w="508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298" name="Linea"/>
            <p:cNvSpPr/>
            <p:nvPr/>
          </p:nvSpPr>
          <p:spPr>
            <a:xfrm flipH="1">
              <a:off x="2118379" y="423242"/>
              <a:ext cx="7882" cy="5390287"/>
            </a:xfrm>
            <a:prstGeom prst="line">
              <a:avLst/>
            </a:prstGeom>
            <a:noFill/>
            <a:ln w="508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299" name="Linea"/>
            <p:cNvSpPr/>
            <p:nvPr/>
          </p:nvSpPr>
          <p:spPr>
            <a:xfrm>
              <a:off x="206055" y="2118250"/>
              <a:ext cx="2313896" cy="4562340"/>
            </a:xfrm>
            <a:prstGeom prst="line">
              <a:avLst/>
            </a:prstGeom>
            <a:noFill/>
            <a:ln w="635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300" name="Baseline"/>
            <p:cNvSpPr txBox="1"/>
            <p:nvPr/>
          </p:nvSpPr>
          <p:spPr>
            <a:xfrm rot="3660000">
              <a:off x="304033" y="4129489"/>
              <a:ext cx="1259996"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rPr>
                  <a:solidFill>
                    <a:schemeClr val="bg1"/>
                  </a:solidFill>
                </a:rPr>
                <a:t>Baseline</a:t>
              </a:r>
            </a:p>
          </p:txBody>
        </p:sp>
        <p:sp>
          <p:nvSpPr>
            <p:cNvPr id="301" name="GRB front"/>
            <p:cNvSpPr txBox="1"/>
            <p:nvPr/>
          </p:nvSpPr>
          <p:spPr>
            <a:xfrm>
              <a:off x="747076" y="2235185"/>
              <a:ext cx="1459089"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rPr dirty="0">
                  <a:solidFill>
                    <a:schemeClr val="bg1"/>
                  </a:solidFill>
                </a:rPr>
                <a:t>GRB front</a:t>
              </a:r>
            </a:p>
          </p:txBody>
        </p:sp>
      </p:grpSp>
      <p:grpSp>
        <p:nvGrpSpPr>
          <p:cNvPr id="309" name="Gruppo"/>
          <p:cNvGrpSpPr/>
          <p:nvPr/>
        </p:nvGrpSpPr>
        <p:grpSpPr>
          <a:xfrm>
            <a:off x="95159" y="2637827"/>
            <a:ext cx="8379116" cy="4219581"/>
            <a:chOff x="0" y="0"/>
            <a:chExt cx="11292808" cy="5328526"/>
          </a:xfrm>
        </p:grpSpPr>
        <p:pic>
          <p:nvPicPr>
            <p:cNvPr id="303" name="grb_lc3.jpg" descr="grb_lc3.jpg"/>
            <p:cNvPicPr>
              <a:picLocks noChangeAspect="1"/>
            </p:cNvPicPr>
            <p:nvPr/>
          </p:nvPicPr>
          <p:blipFill>
            <a:blip r:embed="rId3">
              <a:extLst/>
            </a:blip>
            <a:stretch>
              <a:fillRect/>
            </a:stretch>
          </p:blipFill>
          <p:spPr>
            <a:xfrm>
              <a:off x="0" y="0"/>
              <a:ext cx="3349652" cy="2427056"/>
            </a:xfrm>
            <a:prstGeom prst="rect">
              <a:avLst/>
            </a:prstGeom>
            <a:ln w="12700" cap="flat">
              <a:noFill/>
              <a:miter lim="400000"/>
            </a:ln>
            <a:effectLst/>
          </p:spPr>
        </p:pic>
        <p:pic>
          <p:nvPicPr>
            <p:cNvPr id="304" name="grb_lc3.jpg" descr="grb_lc3.jpg"/>
            <p:cNvPicPr>
              <a:picLocks noChangeAspect="1"/>
            </p:cNvPicPr>
            <p:nvPr/>
          </p:nvPicPr>
          <p:blipFill>
            <a:blip r:embed="rId3">
              <a:extLst/>
            </a:blip>
            <a:stretch>
              <a:fillRect/>
            </a:stretch>
          </p:blipFill>
          <p:spPr>
            <a:xfrm>
              <a:off x="4236563" y="0"/>
              <a:ext cx="3349653" cy="2427056"/>
            </a:xfrm>
            <a:prstGeom prst="rect">
              <a:avLst/>
            </a:prstGeom>
            <a:ln w="12700" cap="flat">
              <a:noFill/>
              <a:miter lim="400000"/>
            </a:ln>
            <a:effectLst/>
          </p:spPr>
        </p:pic>
        <p:sp>
          <p:nvSpPr>
            <p:cNvPr id="305" name="+"/>
            <p:cNvSpPr txBox="1"/>
            <p:nvPr/>
          </p:nvSpPr>
          <p:spPr>
            <a:xfrm>
              <a:off x="3347420" y="147930"/>
              <a:ext cx="956707" cy="191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latin typeface="Symbol"/>
                  <a:ea typeface="Symbol"/>
                  <a:cs typeface="Symbol"/>
                  <a:sym typeface="Symbol"/>
                </a:defRPr>
              </a:lvl1pPr>
            </a:lstStyle>
            <a:p>
              <a:r>
                <a:rPr dirty="0"/>
                <a:t>+</a:t>
              </a:r>
            </a:p>
          </p:txBody>
        </p:sp>
        <p:pic>
          <p:nvPicPr>
            <p:cNvPr id="306" name="ccf_b.jpg" descr="ccf_b.jpg"/>
            <p:cNvPicPr>
              <a:picLocks noChangeAspect="1"/>
            </p:cNvPicPr>
            <p:nvPr/>
          </p:nvPicPr>
          <p:blipFill>
            <a:blip r:embed="rId4">
              <a:extLst/>
            </a:blip>
            <a:stretch>
              <a:fillRect/>
            </a:stretch>
          </p:blipFill>
          <p:spPr>
            <a:xfrm>
              <a:off x="1005211" y="2427979"/>
              <a:ext cx="3529831" cy="2775307"/>
            </a:xfrm>
            <a:prstGeom prst="rect">
              <a:avLst/>
            </a:prstGeom>
            <a:ln w="12700" cap="flat">
              <a:noFill/>
              <a:miter lim="400000"/>
            </a:ln>
            <a:effectLst/>
          </p:spPr>
        </p:pic>
        <p:sp>
          <p:nvSpPr>
            <p:cNvPr id="307" name="="/>
            <p:cNvSpPr txBox="1"/>
            <p:nvPr/>
          </p:nvSpPr>
          <p:spPr>
            <a:xfrm>
              <a:off x="27440" y="2856281"/>
              <a:ext cx="956707" cy="191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latin typeface="Symbol"/>
                  <a:ea typeface="Symbol"/>
                  <a:cs typeface="Symbol"/>
                  <a:sym typeface="Symbol"/>
                </a:defRPr>
              </a:lvl1pPr>
            </a:lstStyle>
            <a:p>
              <a:r>
                <a:rPr dirty="0"/>
                <a:t>=</a:t>
              </a:r>
            </a:p>
          </p:txBody>
        </p:sp>
        <p:sp>
          <p:nvSpPr>
            <p:cNvPr id="308" name="σCCF~10μs…"/>
            <p:cNvSpPr txBox="1"/>
            <p:nvPr/>
          </p:nvSpPr>
          <p:spPr>
            <a:xfrm>
              <a:off x="4757348" y="2302741"/>
              <a:ext cx="6535460" cy="302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spcBef>
                  <a:spcPts val="1055"/>
                </a:spcBef>
                <a:defRPr sz="3800"/>
              </a:pPr>
              <a:r>
                <a:t>σ</a:t>
              </a:r>
              <a:r>
                <a:rPr baseline="-5999"/>
                <a:t>CCF</a:t>
              </a:r>
              <a:r>
                <a:t>~10μs</a:t>
              </a:r>
            </a:p>
            <a:p>
              <a:pPr>
                <a:spcBef>
                  <a:spcPts val="1055"/>
                </a:spcBef>
                <a:defRPr sz="3800"/>
              </a:pPr>
              <a:r>
                <a:t>σ</a:t>
              </a:r>
              <a:r>
                <a:rPr baseline="-5999"/>
                <a:t>Pos</a:t>
              </a:r>
              <a:r>
                <a:t>~10arcsec</a:t>
              </a:r>
            </a:p>
            <a:p>
              <a:pPr>
                <a:spcBef>
                  <a:spcPts val="1055"/>
                </a:spcBef>
                <a:defRPr sz="3800"/>
              </a:pPr>
              <a:r>
                <a:t>if &lt;B&gt;~7000km, N~100</a:t>
              </a:r>
            </a:p>
          </p:txBody>
        </p:sp>
      </p:grpSp>
      <p:sp>
        <p:nvSpPr>
          <p:cNvPr id="22" name="Mission concept"/>
          <p:cNvSpPr txBox="1">
            <a:spLocks noGrp="1"/>
          </p:cNvSpPr>
          <p:nvPr>
            <p:ph type="title"/>
          </p:nvPr>
        </p:nvSpPr>
        <p:spPr>
          <a:xfrm>
            <a:off x="669727" y="38560"/>
            <a:ext cx="7804547" cy="1144406"/>
          </a:xfrm>
          <a:prstGeom prst="rect">
            <a:avLst/>
          </a:prstGeom>
        </p:spPr>
        <p:txBody>
          <a:bodyPr/>
          <a:lstStyle/>
          <a:p>
            <a:r>
              <a:rPr b="1" dirty="0"/>
              <a:t>Mission concept</a:t>
            </a:r>
          </a:p>
        </p:txBody>
      </p:sp>
      <p:sp>
        <p:nvSpPr>
          <p:cNvPr id="20" name="Measure GRB positions through delays between photons arrival times:…"/>
          <p:cNvSpPr txBox="1">
            <a:spLocks noGrp="1"/>
          </p:cNvSpPr>
          <p:nvPr>
            <p:ph type="body" sz="quarter" idx="1"/>
          </p:nvPr>
        </p:nvSpPr>
        <p:spPr>
          <a:xfrm>
            <a:off x="0" y="832947"/>
            <a:ext cx="9128096" cy="1804880"/>
          </a:xfrm>
          <a:prstGeom prst="rect">
            <a:avLst/>
          </a:prstGeom>
        </p:spPr>
        <p:txBody>
          <a:bodyPr>
            <a:normAutofit fontScale="92500" lnSpcReduction="10000"/>
          </a:bodyPr>
          <a:lstStyle/>
          <a:p>
            <a:pPr marL="0" indent="0" defTabSz="406644">
              <a:spcBef>
                <a:spcPts val="2883"/>
              </a:spcBef>
              <a:buSzPct val="100000"/>
              <a:buNone/>
              <a:defRPr sz="3762"/>
            </a:pPr>
            <a:r>
              <a:rPr dirty="0">
                <a:solidFill>
                  <a:srgbClr val="008000"/>
                </a:solidFill>
              </a:rPr>
              <a:t>Measure GRB positions through delays between photons arrival times</a:t>
            </a:r>
            <a:r>
              <a:rPr dirty="0">
                <a:solidFill>
                  <a:srgbClr val="008000"/>
                </a:solidFill>
              </a:rPr>
              <a:t>:</a:t>
            </a:r>
          </a:p>
          <a:p>
            <a:pPr marL="0" indent="0" defTabSz="406644">
              <a:spcBef>
                <a:spcPts val="984"/>
              </a:spcBef>
              <a:buNone/>
              <a:defRPr sz="3762"/>
            </a:pPr>
            <a:r>
              <a:rPr dirty="0"/>
              <a:t>σ</a:t>
            </a:r>
            <a:r>
              <a:rPr baseline="-5999" dirty="0"/>
              <a:t>Pos</a:t>
            </a:r>
            <a:r>
              <a:rPr dirty="0"/>
              <a:t> = σ</a:t>
            </a:r>
            <a:r>
              <a:rPr baseline="-5999" dirty="0"/>
              <a:t>CCF</a:t>
            </a:r>
            <a:r>
              <a:rPr dirty="0"/>
              <a:t> x c / &lt;B&gt; / (Nx(N −1− 2)</a:t>
            </a:r>
            <a:r>
              <a:rPr baseline="31999" dirty="0"/>
              <a:t>1/2</a:t>
            </a:r>
          </a:p>
        </p:txBody>
      </p:sp>
    </p:spTree>
    <p:extLst>
      <p:ext uri="{BB962C8B-B14F-4D97-AF65-F5344CB8AC3E}">
        <p14:creationId xmlns:p14="http://schemas.microsoft.com/office/powerpoint/2010/main" val="2794374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Requirements"/>
          <p:cNvSpPr txBox="1">
            <a:spLocks noGrp="1"/>
          </p:cNvSpPr>
          <p:nvPr>
            <p:ph type="title"/>
          </p:nvPr>
        </p:nvSpPr>
        <p:spPr>
          <a:xfrm>
            <a:off x="0" y="78477"/>
            <a:ext cx="9143999" cy="819917"/>
          </a:xfrm>
          <a:prstGeom prst="rect">
            <a:avLst/>
          </a:prstGeom>
        </p:spPr>
        <p:txBody>
          <a:bodyPr/>
          <a:lstStyle/>
          <a:p>
            <a:r>
              <a:rPr dirty="0"/>
              <a:t>Requirements</a:t>
            </a:r>
          </a:p>
        </p:txBody>
      </p:sp>
      <p:sp>
        <p:nvSpPr>
          <p:cNvPr id="387" name="Scientific:…"/>
          <p:cNvSpPr txBox="1"/>
          <p:nvPr/>
        </p:nvSpPr>
        <p:spPr>
          <a:xfrm>
            <a:off x="156264" y="4510105"/>
            <a:ext cx="8987736" cy="1979961"/>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nSpc>
                <a:spcPct val="70000"/>
              </a:lnSpc>
              <a:spcBef>
                <a:spcPts val="2109"/>
              </a:spcBef>
              <a:defRPr sz="4200"/>
            </a:pPr>
            <a:r>
              <a:rPr sz="2500" dirty="0" smtClean="0">
                <a:solidFill>
                  <a:srgbClr val="008000"/>
                </a:solidFill>
              </a:rPr>
              <a:t>Arcmin</a:t>
            </a:r>
            <a:r>
              <a:rPr sz="2500" dirty="0">
                <a:solidFill>
                  <a:srgbClr val="008000"/>
                </a:solidFill>
              </a:rPr>
              <a:t>-arcsec positions of </a:t>
            </a:r>
            <a:r>
              <a:rPr lang="it-IT" sz="2500" dirty="0" smtClean="0">
                <a:solidFill>
                  <a:srgbClr val="008000"/>
                </a:solidFill>
              </a:rPr>
              <a:t> </a:t>
            </a:r>
            <a:r>
              <a:rPr sz="2500" dirty="0" smtClean="0">
                <a:solidFill>
                  <a:srgbClr val="008000"/>
                </a:solidFill>
              </a:rPr>
              <a:t>~</a:t>
            </a:r>
            <a:r>
              <a:rPr sz="2500" dirty="0">
                <a:solidFill>
                  <a:srgbClr val="008000"/>
                </a:solidFill>
              </a:rPr>
              <a:t>a few dozen GRB/</a:t>
            </a:r>
            <a:r>
              <a:rPr sz="2500" dirty="0" smtClean="0">
                <a:solidFill>
                  <a:srgbClr val="008000"/>
                </a:solidFill>
              </a:rPr>
              <a:t>yr</a:t>
            </a:r>
            <a:r>
              <a:rPr lang="it-IT" sz="2500" dirty="0" smtClean="0">
                <a:solidFill>
                  <a:srgbClr val="008000"/>
                </a:solidFill>
              </a:rPr>
              <a:t>;</a:t>
            </a:r>
            <a:endParaRPr sz="2500" dirty="0">
              <a:solidFill>
                <a:srgbClr val="008000"/>
              </a:solidFill>
            </a:endParaRPr>
          </a:p>
          <a:p>
            <a:pPr>
              <a:lnSpc>
                <a:spcPct val="70000"/>
              </a:lnSpc>
              <a:spcBef>
                <a:spcPts val="2109"/>
              </a:spcBef>
              <a:defRPr sz="4200"/>
            </a:pPr>
            <a:r>
              <a:rPr sz="2500" dirty="0">
                <a:solidFill>
                  <a:srgbClr val="008000"/>
                </a:solidFill>
              </a:rPr>
              <a:t>Prompt(minute) </a:t>
            </a:r>
            <a:r>
              <a:rPr sz="2500" dirty="0" smtClean="0">
                <a:solidFill>
                  <a:srgbClr val="008000"/>
                </a:solidFill>
              </a:rPr>
              <a:t>localisation</a:t>
            </a:r>
            <a:r>
              <a:rPr lang="it-IT" sz="2500" dirty="0" smtClean="0">
                <a:solidFill>
                  <a:srgbClr val="008000"/>
                </a:solidFill>
              </a:rPr>
              <a:t>;</a:t>
            </a:r>
            <a:endParaRPr sz="2500" dirty="0">
              <a:solidFill>
                <a:srgbClr val="008000"/>
              </a:solidFill>
            </a:endParaRPr>
          </a:p>
          <a:p>
            <a:pPr>
              <a:lnSpc>
                <a:spcPct val="70000"/>
              </a:lnSpc>
              <a:spcBef>
                <a:spcPts val="2109"/>
              </a:spcBef>
              <a:defRPr sz="4200"/>
            </a:pPr>
            <a:r>
              <a:rPr lang="en-US" sz="2500" dirty="0" smtClean="0">
                <a:solidFill>
                  <a:srgbClr val="008000"/>
                </a:solidFill>
              </a:rPr>
              <a:t>S</a:t>
            </a:r>
            <a:r>
              <a:rPr lang="it-IT" sz="2500" dirty="0" err="1" smtClean="0">
                <a:solidFill>
                  <a:srgbClr val="008000"/>
                </a:solidFill>
              </a:rPr>
              <a:t>ub</a:t>
            </a:r>
            <a:r>
              <a:rPr lang="it-IT" sz="2500" dirty="0" smtClean="0">
                <a:solidFill>
                  <a:srgbClr val="008000"/>
                </a:solidFill>
              </a:rPr>
              <a:t>-</a:t>
            </a:r>
            <a:r>
              <a:rPr sz="2500" dirty="0" smtClean="0">
                <a:solidFill>
                  <a:srgbClr val="008000"/>
                </a:solidFill>
              </a:rPr>
              <a:t>μs timing</a:t>
            </a:r>
            <a:r>
              <a:rPr lang="it-IT" sz="2500" dirty="0" smtClean="0">
                <a:solidFill>
                  <a:srgbClr val="008000"/>
                </a:solidFill>
              </a:rPr>
              <a:t>;</a:t>
            </a:r>
            <a:endParaRPr sz="2500" dirty="0">
              <a:solidFill>
                <a:srgbClr val="008000"/>
              </a:solidFill>
            </a:endParaRPr>
          </a:p>
          <a:p>
            <a:pPr>
              <a:lnSpc>
                <a:spcPct val="70000"/>
              </a:lnSpc>
              <a:spcBef>
                <a:spcPts val="2109"/>
              </a:spcBef>
              <a:defRPr sz="4200"/>
            </a:pPr>
            <a:r>
              <a:rPr sz="2500" dirty="0">
                <a:solidFill>
                  <a:srgbClr val="008000"/>
                </a:solidFill>
              </a:rPr>
              <a:t>Δt/ΔE~3μs/100keV 30μs/1MeV—&gt; M</a:t>
            </a:r>
            <a:r>
              <a:rPr sz="2500" baseline="-5999" dirty="0">
                <a:solidFill>
                  <a:srgbClr val="008000"/>
                </a:solidFill>
              </a:rPr>
              <a:t>QG</a:t>
            </a:r>
            <a:r>
              <a:rPr sz="2500" dirty="0">
                <a:solidFill>
                  <a:srgbClr val="008000"/>
                </a:solidFill>
              </a:rPr>
              <a:t>~</a:t>
            </a:r>
            <a:r>
              <a:rPr sz="2500" dirty="0" smtClean="0">
                <a:solidFill>
                  <a:srgbClr val="008000"/>
                </a:solidFill>
              </a:rPr>
              <a:t>M</a:t>
            </a:r>
            <a:r>
              <a:rPr lang="en-US" sz="2500" baseline="-5999" dirty="0" smtClean="0">
                <a:solidFill>
                  <a:srgbClr val="008000"/>
                </a:solidFill>
              </a:rPr>
              <a:t>p</a:t>
            </a:r>
            <a:r>
              <a:rPr sz="2500" baseline="-5999" dirty="0" smtClean="0">
                <a:solidFill>
                  <a:srgbClr val="008000"/>
                </a:solidFill>
              </a:rPr>
              <a:t>lanck</a:t>
            </a:r>
            <a:r>
              <a:rPr lang="it-IT" sz="2500" baseline="-5999" dirty="0" smtClean="0">
                <a:solidFill>
                  <a:srgbClr val="008000"/>
                </a:solidFill>
              </a:rPr>
              <a:t> </a:t>
            </a:r>
            <a:r>
              <a:rPr lang="it-IT" sz="2300" dirty="0" smtClean="0">
                <a:solidFill>
                  <a:srgbClr val="008000"/>
                </a:solidFill>
              </a:rPr>
              <a:t>(quantum </a:t>
            </a:r>
            <a:r>
              <a:rPr lang="it-IT" sz="2300" dirty="0" err="1" smtClean="0">
                <a:solidFill>
                  <a:srgbClr val="008000"/>
                </a:solidFill>
              </a:rPr>
              <a:t>Astronomy</a:t>
            </a:r>
            <a:r>
              <a:rPr lang="it-IT" sz="2300" dirty="0" smtClean="0">
                <a:solidFill>
                  <a:srgbClr val="008000"/>
                </a:solidFill>
              </a:rPr>
              <a:t>);</a:t>
            </a:r>
            <a:endParaRPr sz="2300" dirty="0">
              <a:solidFill>
                <a:srgbClr val="008000"/>
              </a:solidFill>
            </a:endParaRPr>
          </a:p>
        </p:txBody>
      </p:sp>
      <p:sp>
        <p:nvSpPr>
          <p:cNvPr id="388" name="Testo"/>
          <p:cNvSpPr txBox="1"/>
          <p:nvPr/>
        </p:nvSpPr>
        <p:spPr>
          <a:xfrm>
            <a:off x="1140825" y="5341655"/>
            <a:ext cx="7213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700">
                <a:solidFill>
                  <a:srgbClr val="000000"/>
                </a:solidFill>
                <a:latin typeface="Symbol"/>
                <a:ea typeface="Symbol"/>
                <a:cs typeface="Symbol"/>
                <a:sym typeface="Symbol"/>
              </a:defRPr>
            </a:pPr>
            <a:endParaRPr/>
          </a:p>
        </p:txBody>
      </p:sp>
      <p:sp>
        <p:nvSpPr>
          <p:cNvPr id="5" name="Rectangle 4"/>
          <p:cNvSpPr/>
          <p:nvPr/>
        </p:nvSpPr>
        <p:spPr>
          <a:xfrm>
            <a:off x="156264" y="1025544"/>
            <a:ext cx="8834232" cy="3154710"/>
          </a:xfrm>
          <a:prstGeom prst="rect">
            <a:avLst/>
          </a:prstGeom>
        </p:spPr>
        <p:txBody>
          <a:bodyPr wrap="square">
            <a:spAutoFit/>
          </a:bodyPr>
          <a:lstStyle/>
          <a:p>
            <a:pPr>
              <a:lnSpc>
                <a:spcPct val="70000"/>
              </a:lnSpc>
              <a:spcBef>
                <a:spcPts val="1406"/>
              </a:spcBef>
              <a:defRPr sz="4200"/>
            </a:pPr>
            <a:r>
              <a:rPr lang="en-US" sz="2600" dirty="0" smtClean="0">
                <a:solidFill>
                  <a:srgbClr val="0000FF"/>
                </a:solidFill>
              </a:rPr>
              <a:t>≈</a:t>
            </a:r>
            <a:r>
              <a:rPr lang="en-US" sz="2600" dirty="0">
                <a:solidFill>
                  <a:srgbClr val="0000FF"/>
                </a:solidFill>
              </a:rPr>
              <a:t>hundreds </a:t>
            </a:r>
            <a:r>
              <a:rPr lang="en-US" sz="2600" dirty="0" smtClean="0">
                <a:solidFill>
                  <a:srgbClr val="0000FF"/>
                </a:solidFill>
              </a:rPr>
              <a:t>of satellites </a:t>
            </a:r>
            <a:r>
              <a:rPr lang="en-US" sz="2600" dirty="0">
                <a:solidFill>
                  <a:srgbClr val="0000FF"/>
                </a:solidFill>
              </a:rPr>
              <a:t>(final constellation</a:t>
            </a:r>
            <a:r>
              <a:rPr lang="en-US" sz="2600" dirty="0" smtClean="0">
                <a:solidFill>
                  <a:srgbClr val="0000FF"/>
                </a:solidFill>
              </a:rPr>
              <a:t>);</a:t>
            </a:r>
            <a:endParaRPr lang="en-US" sz="2600" dirty="0">
              <a:solidFill>
                <a:srgbClr val="0000FF"/>
              </a:solidFill>
            </a:endParaRPr>
          </a:p>
          <a:p>
            <a:pPr>
              <a:lnSpc>
                <a:spcPct val="70000"/>
              </a:lnSpc>
              <a:spcBef>
                <a:spcPts val="1406"/>
              </a:spcBef>
              <a:defRPr sz="4200"/>
            </a:pPr>
            <a:r>
              <a:rPr lang="en-US" sz="2600" dirty="0">
                <a:solidFill>
                  <a:srgbClr val="0000FF"/>
                </a:solidFill>
              </a:rPr>
              <a:t>a</a:t>
            </a:r>
            <a:r>
              <a:rPr lang="en-US" sz="2600" dirty="0" smtClean="0">
                <a:solidFill>
                  <a:srgbClr val="0000FF"/>
                </a:solidFill>
              </a:rPr>
              <a:t> ≥50cm</a:t>
            </a:r>
            <a:r>
              <a:rPr lang="en-US" sz="2600" baseline="31999" dirty="0" smtClean="0">
                <a:solidFill>
                  <a:srgbClr val="0000FF"/>
                </a:solidFill>
              </a:rPr>
              <a:t>2 </a:t>
            </a:r>
            <a:r>
              <a:rPr lang="en-US" sz="2600" dirty="0" smtClean="0">
                <a:solidFill>
                  <a:srgbClr val="0000FF"/>
                </a:solidFill>
              </a:rPr>
              <a:t>detector per satellite;</a:t>
            </a:r>
            <a:endParaRPr lang="en-US" sz="2600" dirty="0">
              <a:solidFill>
                <a:srgbClr val="0000FF"/>
              </a:solidFill>
            </a:endParaRPr>
          </a:p>
          <a:p>
            <a:pPr>
              <a:lnSpc>
                <a:spcPct val="70000"/>
              </a:lnSpc>
              <a:spcBef>
                <a:spcPts val="1406"/>
              </a:spcBef>
              <a:defRPr sz="4200"/>
            </a:pPr>
            <a:r>
              <a:rPr lang="en-US" sz="2600" dirty="0">
                <a:solidFill>
                  <a:srgbClr val="0000FF"/>
                </a:solidFill>
              </a:rPr>
              <a:t>total collecting area  ≥</a:t>
            </a:r>
            <a:r>
              <a:rPr lang="en-US" sz="2600" dirty="0" smtClean="0">
                <a:solidFill>
                  <a:srgbClr val="0000FF"/>
                </a:solidFill>
              </a:rPr>
              <a:t>1m</a:t>
            </a:r>
            <a:r>
              <a:rPr lang="en-US" sz="2600" baseline="31999" dirty="0" smtClean="0">
                <a:solidFill>
                  <a:srgbClr val="0000FF"/>
                </a:solidFill>
              </a:rPr>
              <a:t>2 </a:t>
            </a:r>
            <a:r>
              <a:rPr lang="en-US" sz="2600" dirty="0" smtClean="0">
                <a:solidFill>
                  <a:srgbClr val="0000FF"/>
                </a:solidFill>
              </a:rPr>
              <a:t>(final constellation);</a:t>
            </a:r>
            <a:endParaRPr lang="en-US" sz="2600" dirty="0">
              <a:solidFill>
                <a:srgbClr val="0000FF"/>
              </a:solidFill>
            </a:endParaRPr>
          </a:p>
          <a:p>
            <a:pPr>
              <a:lnSpc>
                <a:spcPct val="70000"/>
              </a:lnSpc>
              <a:spcBef>
                <a:spcPts val="1406"/>
              </a:spcBef>
              <a:defRPr sz="4200"/>
            </a:pPr>
            <a:r>
              <a:rPr lang="en-US" sz="2600" dirty="0">
                <a:solidFill>
                  <a:srgbClr val="0000FF"/>
                </a:solidFill>
              </a:rPr>
              <a:t>Energy range </a:t>
            </a:r>
            <a:r>
              <a:rPr lang="en-US" sz="2600" dirty="0" smtClean="0">
                <a:solidFill>
                  <a:srgbClr val="0000FF"/>
                </a:solidFill>
              </a:rPr>
              <a:t>3-2000 </a:t>
            </a:r>
            <a:r>
              <a:rPr lang="en-US" sz="2600" dirty="0" err="1" smtClean="0">
                <a:solidFill>
                  <a:srgbClr val="0000FF"/>
                </a:solidFill>
              </a:rPr>
              <a:t>keV</a:t>
            </a:r>
            <a:r>
              <a:rPr lang="en-US" sz="2600" dirty="0" smtClean="0">
                <a:solidFill>
                  <a:srgbClr val="0000FF"/>
                </a:solidFill>
              </a:rPr>
              <a:t>;</a:t>
            </a:r>
            <a:endParaRPr lang="en-US" sz="2600" dirty="0">
              <a:solidFill>
                <a:srgbClr val="0000FF"/>
              </a:solidFill>
            </a:endParaRPr>
          </a:p>
          <a:p>
            <a:pPr>
              <a:lnSpc>
                <a:spcPct val="70000"/>
              </a:lnSpc>
              <a:spcBef>
                <a:spcPts val="1406"/>
              </a:spcBef>
              <a:defRPr sz="4200"/>
            </a:pPr>
            <a:r>
              <a:rPr lang="en-US" sz="2600" dirty="0">
                <a:solidFill>
                  <a:srgbClr val="0000FF"/>
                </a:solidFill>
              </a:rPr>
              <a:t>Temporal resolution ≈</a:t>
            </a:r>
            <a:r>
              <a:rPr lang="en-US" sz="2600" dirty="0" smtClean="0">
                <a:solidFill>
                  <a:srgbClr val="0000FF"/>
                </a:solidFill>
              </a:rPr>
              <a:t>100ns;</a:t>
            </a:r>
            <a:endParaRPr lang="en-US" sz="2600" dirty="0">
              <a:solidFill>
                <a:srgbClr val="0000FF"/>
              </a:solidFill>
            </a:endParaRPr>
          </a:p>
          <a:p>
            <a:pPr>
              <a:lnSpc>
                <a:spcPct val="70000"/>
              </a:lnSpc>
              <a:spcBef>
                <a:spcPts val="1406"/>
              </a:spcBef>
              <a:defRPr sz="4200"/>
            </a:pPr>
            <a:r>
              <a:rPr lang="en-US" sz="2600" dirty="0" smtClean="0">
                <a:solidFill>
                  <a:srgbClr val="0000FF"/>
                </a:solidFill>
              </a:rPr>
              <a:t>Attitude </a:t>
            </a:r>
            <a:r>
              <a:rPr lang="en-US" sz="2600" dirty="0">
                <a:solidFill>
                  <a:srgbClr val="0000FF"/>
                </a:solidFill>
              </a:rPr>
              <a:t>reconstruction </a:t>
            </a:r>
            <a:r>
              <a:rPr lang="en-US" sz="2600" dirty="0" smtClean="0">
                <a:solidFill>
                  <a:srgbClr val="0000FF"/>
                </a:solidFill>
              </a:rPr>
              <a:t>&lt; </a:t>
            </a:r>
            <a:r>
              <a:rPr lang="en-US" sz="2600" dirty="0">
                <a:solidFill>
                  <a:srgbClr val="0000FF"/>
                </a:solidFill>
              </a:rPr>
              <a:t>a few </a:t>
            </a:r>
            <a:r>
              <a:rPr lang="en-US" sz="2600" dirty="0" smtClean="0">
                <a:solidFill>
                  <a:srgbClr val="0000FF"/>
                </a:solidFill>
              </a:rPr>
              <a:t>m;</a:t>
            </a:r>
            <a:endParaRPr lang="en-US" sz="2600" dirty="0">
              <a:solidFill>
                <a:srgbClr val="0000FF"/>
              </a:solidFill>
            </a:endParaRPr>
          </a:p>
          <a:p>
            <a:pPr>
              <a:lnSpc>
                <a:spcPct val="70000"/>
              </a:lnSpc>
              <a:spcBef>
                <a:spcPts val="1406"/>
              </a:spcBef>
              <a:defRPr sz="4200"/>
            </a:pPr>
            <a:r>
              <a:rPr lang="en-US" sz="2600" dirty="0" smtClean="0">
                <a:solidFill>
                  <a:srgbClr val="0000FF"/>
                </a:solidFill>
              </a:rPr>
              <a:t>Download </a:t>
            </a:r>
            <a:r>
              <a:rPr lang="en-US" sz="2600" dirty="0">
                <a:solidFill>
                  <a:srgbClr val="0000FF"/>
                </a:solidFill>
              </a:rPr>
              <a:t>full burst info in </a:t>
            </a:r>
            <a:r>
              <a:rPr lang="en-US" sz="2600" dirty="0" smtClean="0">
                <a:solidFill>
                  <a:srgbClr val="0000FF"/>
                </a:solidFill>
              </a:rPr>
              <a:t>minutes;</a:t>
            </a:r>
            <a:endParaRPr lang="en-US" sz="2600" dirty="0">
              <a:solidFill>
                <a:srgbClr val="0000FF"/>
              </a:solidFill>
            </a:endParaRPr>
          </a:p>
        </p:txBody>
      </p:sp>
    </p:spTree>
    <p:extLst>
      <p:ext uri="{BB962C8B-B14F-4D97-AF65-F5344CB8AC3E}">
        <p14:creationId xmlns:p14="http://schemas.microsoft.com/office/powerpoint/2010/main" val="621758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5" name="Gruppo"/>
          <p:cNvGrpSpPr/>
          <p:nvPr/>
        </p:nvGrpSpPr>
        <p:grpSpPr>
          <a:xfrm>
            <a:off x="-16855" y="-55721"/>
            <a:ext cx="9177711" cy="6969444"/>
            <a:chOff x="0" y="0"/>
            <a:chExt cx="13052743" cy="9912097"/>
          </a:xfrm>
        </p:grpSpPr>
        <p:grpSp>
          <p:nvGrpSpPr>
            <p:cNvPr id="403" name="Gruppo"/>
            <p:cNvGrpSpPr/>
            <p:nvPr/>
          </p:nvGrpSpPr>
          <p:grpSpPr>
            <a:xfrm>
              <a:off x="0" y="0"/>
              <a:ext cx="13052743" cy="9912097"/>
              <a:chOff x="0" y="0"/>
              <a:chExt cx="13052742" cy="9912096"/>
            </a:xfrm>
          </p:grpSpPr>
          <p:pic>
            <p:nvPicPr>
              <p:cNvPr id="398" name="hermes_tpf.jpg" descr="hermes_tpf.jpg"/>
              <p:cNvPicPr>
                <a:picLocks noChangeAspect="1"/>
              </p:cNvPicPr>
              <p:nvPr/>
            </p:nvPicPr>
            <p:blipFill>
              <a:blip r:embed="rId2">
                <a:extLst/>
              </a:blip>
              <a:stretch>
                <a:fillRect/>
              </a:stretch>
            </p:blipFill>
            <p:spPr>
              <a:xfrm>
                <a:off x="0" y="0"/>
                <a:ext cx="13052742" cy="9912096"/>
              </a:xfrm>
              <a:prstGeom prst="rect">
                <a:avLst/>
              </a:prstGeom>
              <a:ln w="12700" cap="flat">
                <a:noFill/>
                <a:miter lim="400000"/>
              </a:ln>
              <a:effectLst/>
            </p:spPr>
          </p:pic>
          <p:sp>
            <p:nvSpPr>
              <p:cNvPr id="399" name="solar…"/>
              <p:cNvSpPr txBox="1"/>
              <p:nvPr/>
            </p:nvSpPr>
            <p:spPr>
              <a:xfrm>
                <a:off x="10566010" y="3916139"/>
                <a:ext cx="2116945"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a:solidFill>
                      <a:srgbClr val="000000"/>
                    </a:solidFill>
                    <a:latin typeface="Helvetica"/>
                    <a:ea typeface="Helvetica"/>
                    <a:cs typeface="Helvetica"/>
                    <a:sym typeface="Helvetica"/>
                  </a:defRPr>
                </a:pPr>
                <a:r>
                  <a:rPr sz="2000" dirty="0">
                    <a:solidFill>
                      <a:srgbClr val="FF0000"/>
                    </a:solidFill>
                  </a:rPr>
                  <a:t>solar </a:t>
                </a:r>
              </a:p>
              <a:p>
                <a:pPr algn="l">
                  <a:defRPr>
                    <a:solidFill>
                      <a:srgbClr val="000000"/>
                    </a:solidFill>
                    <a:latin typeface="Helvetica"/>
                    <a:ea typeface="Helvetica"/>
                    <a:cs typeface="Helvetica"/>
                    <a:sym typeface="Helvetica"/>
                  </a:defRPr>
                </a:pPr>
                <a:r>
                  <a:rPr sz="2000" dirty="0">
                    <a:solidFill>
                      <a:srgbClr val="FF0000"/>
                    </a:solidFill>
                  </a:rPr>
                  <a:t>panels</a:t>
                </a:r>
              </a:p>
            </p:txBody>
          </p:sp>
          <p:sp>
            <p:nvSpPr>
              <p:cNvPr id="400" name="payload: detector, electronics"/>
              <p:cNvSpPr txBox="1"/>
              <p:nvPr/>
            </p:nvSpPr>
            <p:spPr>
              <a:xfrm>
                <a:off x="9037745" y="403706"/>
                <a:ext cx="3617120"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1000"/>
                  </a:spcBef>
                  <a:defRPr sz="2800">
                    <a:solidFill>
                      <a:srgbClr val="000000"/>
                    </a:solidFill>
                    <a:latin typeface="Helvetica"/>
                    <a:ea typeface="Helvetica"/>
                    <a:cs typeface="Helvetica"/>
                    <a:sym typeface="Helvetica"/>
                  </a:defRPr>
                </a:lvl1pPr>
              </a:lstStyle>
              <a:p>
                <a:r>
                  <a:rPr sz="2000">
                    <a:solidFill>
                      <a:srgbClr val="FF0000"/>
                    </a:solidFill>
                  </a:rPr>
                  <a:t>payload: detector, electronics</a:t>
                </a:r>
              </a:p>
            </p:txBody>
          </p:sp>
          <p:sp>
            <p:nvSpPr>
              <p:cNvPr id="401" name="AOCS,…"/>
              <p:cNvSpPr txBox="1"/>
              <p:nvPr/>
            </p:nvSpPr>
            <p:spPr>
              <a:xfrm>
                <a:off x="7028922" y="8789228"/>
                <a:ext cx="4636225"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703"/>
                  </a:spcBef>
                  <a:defRPr sz="2800">
                    <a:solidFill>
                      <a:srgbClr val="000000"/>
                    </a:solidFill>
                    <a:latin typeface="Helvetica"/>
                    <a:ea typeface="Helvetica"/>
                    <a:cs typeface="Helvetica"/>
                    <a:sym typeface="Helvetica"/>
                  </a:defRPr>
                </a:pPr>
                <a:r>
                  <a:rPr sz="2000" dirty="0">
                    <a:solidFill>
                      <a:srgbClr val="FF0000"/>
                    </a:solidFill>
                  </a:rPr>
                  <a:t>AOCS, </a:t>
                </a:r>
              </a:p>
              <a:p>
                <a:pPr algn="l">
                  <a:defRPr sz="2800">
                    <a:solidFill>
                      <a:srgbClr val="000000"/>
                    </a:solidFill>
                    <a:latin typeface="Helvetica"/>
                    <a:ea typeface="Helvetica"/>
                    <a:cs typeface="Helvetica"/>
                    <a:sym typeface="Helvetica"/>
                  </a:defRPr>
                </a:pPr>
                <a:r>
                  <a:rPr sz="2000" dirty="0">
                    <a:solidFill>
                      <a:srgbClr val="FF0000"/>
                    </a:solidFill>
                  </a:rPr>
                  <a:t>reaction wheel</a:t>
                </a:r>
              </a:p>
            </p:txBody>
          </p:sp>
          <p:sp>
            <p:nvSpPr>
              <p:cNvPr id="402" name="power management batteries"/>
              <p:cNvSpPr txBox="1"/>
              <p:nvPr/>
            </p:nvSpPr>
            <p:spPr>
              <a:xfrm>
                <a:off x="606059" y="2764517"/>
                <a:ext cx="3617120"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1000"/>
                  </a:spcBef>
                  <a:defRPr sz="2800">
                    <a:solidFill>
                      <a:srgbClr val="000000"/>
                    </a:solidFill>
                    <a:latin typeface="Helvetica"/>
                    <a:ea typeface="Helvetica"/>
                    <a:cs typeface="Helvetica"/>
                    <a:sym typeface="Helvetica"/>
                  </a:defRPr>
                </a:lvl1pPr>
              </a:lstStyle>
              <a:p>
                <a:r>
                  <a:rPr sz="2000" dirty="0">
                    <a:solidFill>
                      <a:srgbClr val="FF0000"/>
                    </a:solidFill>
                  </a:rPr>
                  <a:t>power management batteries</a:t>
                </a:r>
              </a:p>
            </p:txBody>
          </p:sp>
        </p:grpSp>
        <p:sp>
          <p:nvSpPr>
            <p:cNvPr id="404" name="Lavagna+2017"/>
            <p:cNvSpPr txBox="1"/>
            <p:nvPr/>
          </p:nvSpPr>
          <p:spPr>
            <a:xfrm>
              <a:off x="10607781" y="6181475"/>
              <a:ext cx="2060055"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000000"/>
                  </a:solidFill>
                </a:defRPr>
              </a:lvl1pPr>
            </a:lstStyle>
            <a:p>
              <a:r>
                <a:rPr dirty="0">
                  <a:solidFill>
                    <a:srgbClr val="FF0000"/>
                  </a:solidFill>
                </a:rPr>
                <a:t>Lavagna+2017</a:t>
              </a:r>
            </a:p>
          </p:txBody>
        </p:sp>
      </p:grpSp>
      <p:sp>
        <p:nvSpPr>
          <p:cNvPr id="394" name="Spacecraft"/>
          <p:cNvSpPr txBox="1">
            <a:spLocks noGrp="1"/>
          </p:cNvSpPr>
          <p:nvPr>
            <p:ph type="title"/>
          </p:nvPr>
        </p:nvSpPr>
        <p:spPr>
          <a:xfrm>
            <a:off x="0" y="-71698"/>
            <a:ext cx="9160856" cy="722259"/>
          </a:xfrm>
          <a:prstGeom prst="rect">
            <a:avLst/>
          </a:prstGeom>
        </p:spPr>
        <p:txBody>
          <a:bodyPr>
            <a:normAutofit fontScale="90000"/>
          </a:bodyPr>
          <a:lstStyle/>
          <a:p>
            <a:r>
              <a:rPr dirty="0">
                <a:solidFill>
                  <a:srgbClr val="FF0000"/>
                </a:solidFill>
              </a:rPr>
              <a:t>Spacecraft</a:t>
            </a:r>
          </a:p>
        </p:txBody>
      </p:sp>
      <p:sp>
        <p:nvSpPr>
          <p:cNvPr id="4" name="TextBox 3"/>
          <p:cNvSpPr txBox="1"/>
          <p:nvPr/>
        </p:nvSpPr>
        <p:spPr>
          <a:xfrm>
            <a:off x="-16855" y="5986592"/>
            <a:ext cx="4316938" cy="861774"/>
          </a:xfrm>
          <a:prstGeom prst="rect">
            <a:avLst/>
          </a:prstGeom>
          <a:noFill/>
        </p:spPr>
        <p:txBody>
          <a:bodyPr wrap="none" rtlCol="0">
            <a:spAutoFit/>
          </a:bodyPr>
          <a:lstStyle/>
          <a:p>
            <a:r>
              <a:rPr lang="en-US" sz="2500" b="1" dirty="0" smtClean="0">
                <a:solidFill>
                  <a:srgbClr val="008000"/>
                </a:solidFill>
              </a:rPr>
              <a:t>3Ucubesat </a:t>
            </a:r>
            <a:r>
              <a:rPr lang="mr-IN" sz="2500" b="1" dirty="0" smtClean="0">
                <a:solidFill>
                  <a:srgbClr val="008000"/>
                </a:solidFill>
              </a:rPr>
              <a:t>–</a:t>
            </a:r>
            <a:r>
              <a:rPr lang="en-US" sz="2500" b="1" dirty="0" smtClean="0">
                <a:solidFill>
                  <a:srgbClr val="008000"/>
                </a:solidFill>
              </a:rPr>
              <a:t> simplest basic </a:t>
            </a:r>
          </a:p>
          <a:p>
            <a:r>
              <a:rPr lang="en-US" sz="2500" b="1" dirty="0">
                <a:solidFill>
                  <a:srgbClr val="008000"/>
                </a:solidFill>
              </a:rPr>
              <a:t>c</a:t>
            </a:r>
            <a:r>
              <a:rPr lang="en-US" sz="2500" b="1" dirty="0" smtClean="0">
                <a:solidFill>
                  <a:srgbClr val="008000"/>
                </a:solidFill>
              </a:rPr>
              <a:t>onfiguration ~ 50cm</a:t>
            </a:r>
            <a:r>
              <a:rPr lang="en-US" sz="2500" b="1" baseline="30000" dirty="0" smtClean="0">
                <a:solidFill>
                  <a:srgbClr val="008000"/>
                </a:solidFill>
              </a:rPr>
              <a:t>2</a:t>
            </a:r>
            <a:r>
              <a:rPr lang="en-US" sz="2500" b="1" dirty="0" smtClean="0">
                <a:solidFill>
                  <a:srgbClr val="008000"/>
                </a:solidFill>
              </a:rPr>
              <a:t> detector</a:t>
            </a:r>
            <a:endParaRPr lang="en-US" sz="2500" b="1" dirty="0">
              <a:solidFill>
                <a:srgbClr val="008000"/>
              </a:solidFill>
            </a:endParaRPr>
          </a:p>
        </p:txBody>
      </p:sp>
    </p:spTree>
    <p:extLst>
      <p:ext uri="{BB962C8B-B14F-4D97-AF65-F5344CB8AC3E}">
        <p14:creationId xmlns:p14="http://schemas.microsoft.com/office/powerpoint/2010/main" val="3346852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13149</TotalTime>
  <Words>1433</Words>
  <Application>Microsoft Macintosh PowerPoint</Application>
  <PresentationFormat>On-screen Show (4:3)</PresentationFormat>
  <Paragraphs>233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HERMES: An ultra-wide band X and gamma-ray transient monitor on board a nano-satellite constellation</vt:lpstr>
      <vt:lpstr>GRBs in a nutshell</vt:lpstr>
      <vt:lpstr>The discovery of GRBs  by the Vela satellites</vt:lpstr>
      <vt:lpstr>InterPlanetary  Network</vt:lpstr>
      <vt:lpstr>The multimessenger revolution</vt:lpstr>
      <vt:lpstr>Mission concept</vt:lpstr>
      <vt:lpstr>Mission concept</vt:lpstr>
      <vt:lpstr>Requirements</vt:lpstr>
      <vt:lpstr>Spacecraft</vt:lpstr>
      <vt:lpstr>Payload</vt:lpstr>
      <vt:lpstr>HERMES efficiency</vt:lpstr>
      <vt:lpstr>Ce:GAGG Cerium-doped Gadolinium-Aluminum-Gallium Garnet</vt:lpstr>
      <vt:lpstr>SDD within        Collaboration</vt:lpstr>
      <vt:lpstr>Collaboration</vt:lpstr>
      <vt:lpstr>The HERMES Front-End-Electronics</vt:lpstr>
      <vt:lpstr>SDD design &amp; arrangement (FEE board)</vt:lpstr>
      <vt:lpstr>BEE board (block diagram)</vt:lpstr>
      <vt:lpstr>BEE deadtime effects</vt:lpstr>
      <vt:lpstr>PDHU </vt:lpstr>
      <vt:lpstr>Preliminary Thermal results</vt:lpstr>
      <vt:lpstr>Preliminary lifetime estimation </vt:lpstr>
      <vt:lpstr>Programmatics</vt:lpstr>
      <vt:lpstr>HERMES people</vt:lpstr>
    </vt:vector>
  </TitlesOfParts>
  <Company>INAF/IASF-BO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HERMES: a constellation of nano-satellites for high energy astrophysics and fundamental physics research</dc:title>
  <dc:creator>Fabio Fuschino</dc:creator>
  <cp:lastModifiedBy>Fabio Fuschino</cp:lastModifiedBy>
  <cp:revision>134</cp:revision>
  <cp:lastPrinted>2018-05-26T19:29:09Z</cp:lastPrinted>
  <dcterms:created xsi:type="dcterms:W3CDTF">2018-05-17T15:40:45Z</dcterms:created>
  <dcterms:modified xsi:type="dcterms:W3CDTF">2018-05-27T22:53:40Z</dcterms:modified>
</cp:coreProperties>
</file>