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19"/>
  </p:notesMasterIdLst>
  <p:sldIdLst>
    <p:sldId id="278" r:id="rId5"/>
    <p:sldId id="279" r:id="rId6"/>
    <p:sldId id="1125" r:id="rId7"/>
    <p:sldId id="1126" r:id="rId8"/>
    <p:sldId id="1127" r:id="rId9"/>
    <p:sldId id="282" r:id="rId10"/>
    <p:sldId id="283" r:id="rId11"/>
    <p:sldId id="302" r:id="rId12"/>
    <p:sldId id="298" r:id="rId13"/>
    <p:sldId id="299" r:id="rId14"/>
    <p:sldId id="300" r:id="rId15"/>
    <p:sldId id="301" r:id="rId16"/>
    <p:sldId id="292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6356"/>
  </p:normalViewPr>
  <p:slideViewPr>
    <p:cSldViewPr snapToGrid="0" snapToObjects="1">
      <p:cViewPr varScale="1">
        <p:scale>
          <a:sx n="100" d="100"/>
          <a:sy n="100" d="100"/>
        </p:scale>
        <p:origin x="29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home\home\atromp\Presentations\ILO%20meeting\2018\Figures%20for%20presentation%20statistic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home\home\atromp\Presentations\ILO%20meeting\2018\Figures%20for%20presentation%20statistic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home\home\atromp\Presentations\ILO%20meeting\2018\Commitment%20Statistics%20By%20Project%202008%20-%20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romp\AppData\Local\Temp\Commitment%20Statistics%20By%20Projec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romp\AppData\Local\Temp\Commitment%20Statistics%20By%20Proje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Cumulative</a:t>
            </a:r>
            <a:r>
              <a:rPr lang="en-US" baseline="0" dirty="0"/>
              <a:t> values, country of origin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160979877515318E-2"/>
          <c:y val="0.25712525517643625"/>
          <c:w val="0.62403433945756781"/>
          <c:h val="0.6476709682123067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669604627874251"/>
          <c:y val="0.371002506694046"/>
          <c:w val="0.14438330325833196"/>
          <c:h val="0.27290332302482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procurements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958672"/>
        <c:axId val="247995656"/>
      </c:barChart>
      <c:catAx>
        <c:axId val="62395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95656"/>
        <c:crosses val="autoZero"/>
        <c:auto val="1"/>
        <c:lblAlgn val="ctr"/>
        <c:lblOffset val="100"/>
        <c:noMultiLvlLbl val="0"/>
      </c:catAx>
      <c:valAx>
        <c:axId val="24799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95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Value per year in EUR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'value of procurements per year'!$A$1:$A$8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'value of procurements per year'!$B$1:$B$8</c:f>
              <c:numCache>
                <c:formatCode>_([$€-2]\ * #,##0_);_([$€-2]\ * \(#,##0\);_([$€-2]\ * "-"??_);_(@_)</c:formatCode>
                <c:ptCount val="8"/>
                <c:pt idx="0">
                  <c:v>92179709.868089795</c:v>
                </c:pt>
                <c:pt idx="1">
                  <c:v>105228685.58442782</c:v>
                </c:pt>
                <c:pt idx="2">
                  <c:v>72200734.307059765</c:v>
                </c:pt>
                <c:pt idx="3">
                  <c:v>74705141.209999993</c:v>
                </c:pt>
                <c:pt idx="4">
                  <c:v>156318919</c:v>
                </c:pt>
                <c:pt idx="5">
                  <c:v>472119057</c:v>
                </c:pt>
                <c:pt idx="6">
                  <c:v>222873448</c:v>
                </c:pt>
                <c:pt idx="7" formatCode="#,##0">
                  <c:v>150413032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7-42A1-986E-E0713ADB6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168736"/>
        <c:axId val="246168080"/>
      </c:barChart>
      <c:catAx>
        <c:axId val="24616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168080"/>
        <c:crosses val="autoZero"/>
        <c:auto val="1"/>
        <c:lblAlgn val="ctr"/>
        <c:lblOffset val="100"/>
        <c:noMultiLvlLbl val="0"/>
      </c:catAx>
      <c:valAx>
        <c:axId val="24616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[$€-2]\ * #,##0_);_([$€-2]\ * \(#,##0\);_([$€-2]\ 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16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procurements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692038495188105E-2"/>
          <c:y val="0.17171296296296298"/>
          <c:w val="0.87753018372703417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'Number of procurements'!$A$1:$A$8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'Number of procurements'!$B$1:$B$8</c:f>
              <c:numCache>
                <c:formatCode>General</c:formatCode>
                <c:ptCount val="8"/>
                <c:pt idx="0">
                  <c:v>5817</c:v>
                </c:pt>
                <c:pt idx="1">
                  <c:v>6436</c:v>
                </c:pt>
                <c:pt idx="2">
                  <c:v>5822</c:v>
                </c:pt>
                <c:pt idx="3">
                  <c:v>6005</c:v>
                </c:pt>
                <c:pt idx="4">
                  <c:v>6268</c:v>
                </c:pt>
                <c:pt idx="5">
                  <c:v>6558</c:v>
                </c:pt>
                <c:pt idx="6">
                  <c:v>6752</c:v>
                </c:pt>
                <c:pt idx="7">
                  <c:v>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19-470D-AF6F-332192ED3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958672"/>
        <c:axId val="247995656"/>
      </c:barChart>
      <c:catAx>
        <c:axId val="62395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95656"/>
        <c:crosses val="autoZero"/>
        <c:auto val="1"/>
        <c:lblAlgn val="ctr"/>
        <c:lblOffset val="100"/>
        <c:noMultiLvlLbl val="0"/>
      </c:catAx>
      <c:valAx>
        <c:axId val="24799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95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82375329314739"/>
          <c:y val="0.84199570012552971"/>
          <c:w val="0.77671734059759001"/>
          <c:h val="0.13823297265796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 dirty="0">
                <a:effectLst/>
              </a:rPr>
              <a:t>Contracts awarded worldwide over the period  2009 - 2018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91F-482D-B6B8-1CF65AB3E2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91F-482D-B6B8-1CF65AB3E2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91F-482D-B6B8-1CF65AB3E2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91F-482D-B6B8-1CF65AB3E2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091F-482D-B6B8-1CF65AB3E24C}"/>
              </c:ext>
            </c:extLst>
          </c:dPt>
          <c:dLbls>
            <c:dLbl>
              <c:idx val="1"/>
              <c:layout>
                <c:manualLayout>
                  <c:x val="0.1499635577048932"/>
                  <c:y val="-0.1631414261182830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1F-482D-B6B8-1CF65AB3E24C}"/>
                </c:ext>
              </c:extLst>
            </c:dLbl>
            <c:dLbl>
              <c:idx val="2"/>
              <c:layout>
                <c:manualLayout>
                  <c:x val="9.5240043813420966E-2"/>
                  <c:y val="-0.2109563664510742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1F-482D-B6B8-1CF65AB3E24C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('Commitment Statistics By Projec'!$D$19,'Commitment Statistics By Projec'!$D$20,'Commitment Statistics By Projec'!$D$21,'Commitment Statistics By Projec'!$D$22,'Commitment Statistics By Projec'!$D$23)</c:f>
              <c:strCache>
                <c:ptCount val="5"/>
                <c:pt idx="0">
                  <c:v>Member States</c:v>
                </c:pt>
                <c:pt idx="1">
                  <c:v>Europe</c:v>
                </c:pt>
                <c:pt idx="2">
                  <c:v>U.S.A</c:v>
                </c:pt>
                <c:pt idx="3">
                  <c:v>Chile</c:v>
                </c:pt>
                <c:pt idx="4">
                  <c:v>Other</c:v>
                </c:pt>
              </c:strCache>
            </c:strRef>
          </c:cat>
          <c:val>
            <c:numRef>
              <c:f>('Commitment Statistics By Projec'!$L$19,'Commitment Statistics By Projec'!$L$20,'Commitment Statistics By Projec'!$L$21,'Commitment Statistics By Projec'!$L$22,'Commitment Statistics By Projec'!$L$23)</c:f>
              <c:numCache>
                <c:formatCode>[$-10409]#,##0;\(#,##0\)</c:formatCode>
                <c:ptCount val="5"/>
                <c:pt idx="0">
                  <c:v>964806844.8255558</c:v>
                </c:pt>
                <c:pt idx="1">
                  <c:v>2064153.816274063</c:v>
                </c:pt>
                <c:pt idx="2">
                  <c:v>38539109.37318711</c:v>
                </c:pt>
                <c:pt idx="3">
                  <c:v>472487006.86450177</c:v>
                </c:pt>
                <c:pt idx="4">
                  <c:v>13030316.508813499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91F-482D-B6B8-1CF65AB3E24C}"/>
            </c:ext>
          </c:extLst>
        </c:ser>
        <c:ser>
          <c:idx val="1"/>
          <c:order val="1"/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('Commitment Statistics By Projec'!$D$19,'Commitment Statistics By Projec'!$D$20,'Commitment Statistics By Projec'!$D$21,'Commitment Statistics By Projec'!$D$22,'Commitment Statistics By Projec'!$D$23)</c:f>
              <c:strCache>
                <c:ptCount val="5"/>
                <c:pt idx="0">
                  <c:v>Member States</c:v>
                </c:pt>
                <c:pt idx="1">
                  <c:v>Europe</c:v>
                </c:pt>
                <c:pt idx="2">
                  <c:v>U.S.A</c:v>
                </c:pt>
                <c:pt idx="3">
                  <c:v>Chile</c:v>
                </c:pt>
                <c:pt idx="4">
                  <c:v>Other</c:v>
                </c:pt>
              </c:strCache>
            </c:strRef>
          </c:cat>
          <c:val>
            <c:numRef>
              <c:f>('Commitment Statistics By Projec'!$M$19,'Commitment Statistics By Projec'!$M$20,'Commitment Statistics By Projec'!$M$21,'Commitment Statistics By Projec'!$M$22,'Commitment Statistics By Projec'!$M$23)</c:f>
            </c:numRef>
          </c:val>
          <c:extLst>
            <c:ext xmlns:c16="http://schemas.microsoft.com/office/drawing/2014/chart" uri="{C3380CC4-5D6E-409C-BE32-E72D297353CC}">
              <c16:uniqueId val="{0000000B-091F-482D-B6B8-1CF65AB3E24C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091F-482D-B6B8-1CF65AB3E2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091F-482D-B6B8-1CF65AB3E2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091F-482D-B6B8-1CF65AB3E2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091F-482D-B6B8-1CF65AB3E2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091F-482D-B6B8-1CF65AB3E24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('Commitment Statistics By Projec'!$D$19,'Commitment Statistics By Projec'!$D$20,'Commitment Statistics By Projec'!$D$21,'Commitment Statistics By Projec'!$D$22,'Commitment Statistics By Projec'!$D$23)</c:f>
              <c:strCache>
                <c:ptCount val="5"/>
                <c:pt idx="0">
                  <c:v>Member States</c:v>
                </c:pt>
                <c:pt idx="1">
                  <c:v>Europe</c:v>
                </c:pt>
                <c:pt idx="2">
                  <c:v>U.S.A</c:v>
                </c:pt>
                <c:pt idx="3">
                  <c:v>Chile</c:v>
                </c:pt>
                <c:pt idx="4">
                  <c:v>Other</c:v>
                </c:pt>
              </c:strCache>
            </c:strRef>
          </c:cat>
          <c:val>
            <c:numRef>
              <c:f>('Commitment Statistics By Projec'!$N$19,'Commitment Statistics By Projec'!$N$20,'Commitment Statistics By Projec'!$N$21,'Commitment Statistics By Projec'!$N$22,'Commitment Statistics By Projec'!$N$23)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6-091F-482D-B6B8-1CF65AB3E24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7956933127478109E-2"/>
          <c:w val="0.93905822931025296"/>
          <c:h val="0.94738933627563438"/>
        </c:manualLayout>
      </c:layout>
      <c:pie3D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651530271104358"/>
          <c:y val="0.28247205872430614"/>
          <c:w val="0.14320214988904428"/>
          <c:h val="0.3648033196140611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81-42FC-AB9E-FCB544BD3023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81-42FC-AB9E-FCB544BD3023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81-42FC-AB9E-FCB544BD3023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81-42FC-AB9E-FCB544BD3023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481-42FC-AB9E-FCB544BD3023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481-42FC-AB9E-FCB544BD302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481-42FC-AB9E-FCB544BD3023}"/>
              </c:ext>
            </c:extLst>
          </c:dPt>
          <c:dLbls>
            <c:dLbl>
              <c:idx val="0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1-A481-42FC-AB9E-FCB544BD3023}"/>
                </c:ext>
              </c:extLst>
            </c:dLbl>
            <c:dLbl>
              <c:idx val="1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3-A481-42FC-AB9E-FCB544BD3023}"/>
                </c:ext>
              </c:extLst>
            </c:dLbl>
            <c:dLbl>
              <c:idx val="2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5-A481-42FC-AB9E-FCB544BD3023}"/>
                </c:ext>
              </c:extLst>
            </c:dLbl>
            <c:dLbl>
              <c:idx val="3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7-A481-42FC-AB9E-FCB544BD3023}"/>
                </c:ext>
              </c:extLst>
            </c:dLbl>
            <c:dLbl>
              <c:idx val="4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9-A481-42FC-AB9E-FCB544BD3023}"/>
                </c:ext>
              </c:extLst>
            </c:dLbl>
            <c:dLbl>
              <c:idx val="5"/>
              <c:layout>
                <c:manualLayout>
                  <c:x val="-6.5202942508313919E-2"/>
                  <c:y val="3.3883942959717062E-3"/>
                </c:manualLayout>
              </c:layout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B-A481-42FC-AB9E-FCB544BD3023}"/>
                </c:ext>
              </c:extLst>
            </c:dLbl>
            <c:dLbl>
              <c:idx val="6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F81BD"/>
                  </a:solidFill>
                  <a:round/>
                </a:ln>
                <a:effectLst>
                  <a:outerShdw blurRad="50800" dist="38100" dir="2700000" algn="tl" rotWithShape="0">
                    <a:srgbClr val="4F81BD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D-A481-42FC-AB9E-FCB544BD3023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solidFill>
                    <a:schemeClr val="lt1">
                      <a:alpha val="90000"/>
                    </a:schemeClr>
                  </a:solidFill>
                  <a:ln w="12700" cap="flat" cmpd="sng" algn="ctr">
                    <a:solidFill>
                      <a:schemeClr val="accent1"/>
                    </a:solidFill>
                    <a:round/>
                  </a:ln>
                </c15:spPr>
              </c:ext>
            </c:extLst>
          </c:dLbls>
          <c:cat>
            <c:strRef>
              <c:f>'Commitment Statistics By Projec'!$E$3:$K$3</c:f>
              <c:strCache>
                <c:ptCount val="6"/>
                <c:pt idx="0">
                  <c:v>VLT</c:v>
                </c:pt>
                <c:pt idx="1">
                  <c:v>ALMA</c:v>
                </c:pt>
                <c:pt idx="2">
                  <c:v>ELT</c:v>
                </c:pt>
                <c:pt idx="3">
                  <c:v>Others</c:v>
                </c:pt>
                <c:pt idx="4">
                  <c:v>Operations</c:v>
                </c:pt>
                <c:pt idx="5">
                  <c:v>Other Ex.</c:v>
                </c:pt>
              </c:strCache>
            </c:strRef>
          </c:cat>
          <c:val>
            <c:numRef>
              <c:f>'Commitment Statistics By Projec'!$E$25:$K$25</c:f>
              <c:numCache>
                <c:formatCode>[$-10409]#,##0;\(#,##0\)</c:formatCode>
                <c:ptCount val="7"/>
                <c:pt idx="0">
                  <c:v>22929276.509480927</c:v>
                </c:pt>
                <c:pt idx="1">
                  <c:v>107541272.40783203</c:v>
                </c:pt>
                <c:pt idx="2">
                  <c:v>795483104.51847577</c:v>
                </c:pt>
                <c:pt idx="3">
                  <c:v>73389742.303655013</c:v>
                </c:pt>
                <c:pt idx="4">
                  <c:v>470929370.40888858</c:v>
                </c:pt>
                <c:pt idx="5">
                  <c:v>20654665.239999998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481-42FC-AB9E-FCB544BD30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Number of procurements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044528"/>
        <c:axId val="436030416"/>
      </c:barChart>
      <c:catAx>
        <c:axId val="43604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030416"/>
        <c:crosses val="autoZero"/>
        <c:auto val="1"/>
        <c:lblAlgn val="ctr"/>
        <c:lblOffset val="100"/>
        <c:noMultiLvlLbl val="0"/>
      </c:catAx>
      <c:valAx>
        <c:axId val="43603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09]#,##0;\-#,##0;&quot;-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04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procurements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958672"/>
        <c:axId val="247995656"/>
      </c:barChart>
      <c:catAx>
        <c:axId val="62395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95656"/>
        <c:crosses val="autoZero"/>
        <c:auto val="1"/>
        <c:lblAlgn val="ctr"/>
        <c:lblOffset val="100"/>
        <c:noMultiLvlLbl val="0"/>
      </c:catAx>
      <c:valAx>
        <c:axId val="24799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95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765D0-4809-1347-B630-8C2EEAAF873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3A21A-F1D2-7D4C-8398-C9399E5F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6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F76A1B-CB16-4BA3-94AC-2AF5171F473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24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3A21A-F1D2-7D4C-8398-C9399E5F8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994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3A21A-F1D2-7D4C-8398-C9399E5F8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58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3A21A-F1D2-7D4C-8398-C9399E5F86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86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3A21A-F1D2-7D4C-8398-C9399E5F86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689" y="6453188"/>
            <a:ext cx="4813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207000" y="6453188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689" y="6453188"/>
            <a:ext cx="4813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207000" y="6453188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393689" y="1131005"/>
            <a:ext cx="8748000" cy="5278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452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689" y="6453188"/>
            <a:ext cx="4813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207000" y="6453188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2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4392488" cy="53284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124744"/>
            <a:ext cx="4355976" cy="53284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689" y="6453188"/>
            <a:ext cx="4813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207000" y="6453188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222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834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834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93689" y="6453188"/>
            <a:ext cx="4813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5207000" y="6453188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641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689" y="6453188"/>
            <a:ext cx="4813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207000" y="6453188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904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2894"/>
            <a:ext cx="8748712" cy="529187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1081959"/>
            <a:ext cx="9144000" cy="1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689" y="6453188"/>
            <a:ext cx="4813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207000" y="6453188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26294" y="0"/>
            <a:ext cx="8317706" cy="10731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9"/>
          <a:srcRect/>
          <a:stretch/>
        </p:blipFill>
        <p:spPr>
          <a:xfrm>
            <a:off x="0" y="0"/>
            <a:ext cx="825500" cy="1079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F63175-D113-C541-92E8-2DF45FBE79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916100" y="6584400"/>
            <a:ext cx="2987700" cy="82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24000" indent="-324000" algn="l" rtl="0" eaLnBrk="1" fontAlgn="base" hangingPunct="1">
        <a:spcBef>
          <a:spcPts val="1200"/>
        </a:spcBef>
        <a:spcAft>
          <a:spcPts val="0"/>
        </a:spcAft>
        <a:buClr>
          <a:srgbClr val="FF0000"/>
        </a:buClr>
        <a:buSzPct val="90000"/>
        <a:buFontTx/>
        <a:buBlip>
          <a:blip r:embed="rId11"/>
        </a:buBlip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0"/>
        </a:spcAft>
        <a:buClr>
          <a:schemeClr val="accent1"/>
        </a:buClr>
        <a:buFont typeface="Wingdings" charset="0"/>
        <a:buChar char="Ø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ts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02512" y="1431851"/>
            <a:ext cx="7855688" cy="2168599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de-DE" altLang="en-US" dirty="0">
                <a:ea typeface="MS PGothic" panose="020B0600070205080204" pitchFamily="34" charset="-128"/>
              </a:rPr>
            </a:br>
            <a:r>
              <a:rPr lang="de-DE" altLang="en-US" dirty="0" err="1">
                <a:ea typeface="MS PGothic" panose="020B0600070205080204" pitchFamily="34" charset="-128"/>
              </a:rPr>
              <a:t>Characteristics</a:t>
            </a:r>
            <a:r>
              <a:rPr lang="de-DE" altLang="en-US" dirty="0">
                <a:ea typeface="MS PGothic" panose="020B0600070205080204" pitchFamily="34" charset="-128"/>
              </a:rPr>
              <a:t> </a:t>
            </a:r>
            <a:r>
              <a:rPr lang="de-DE" altLang="en-US" dirty="0" err="1">
                <a:ea typeface="MS PGothic" panose="020B0600070205080204" pitchFamily="34" charset="-128"/>
              </a:rPr>
              <a:t>of</a:t>
            </a:r>
            <a:r>
              <a:rPr lang="de-DE" altLang="en-US" dirty="0">
                <a:ea typeface="MS PGothic" panose="020B0600070205080204" pitchFamily="34" charset="-128"/>
              </a:rPr>
              <a:t> </a:t>
            </a:r>
            <a:r>
              <a:rPr lang="de-DE" altLang="en-US" dirty="0" err="1">
                <a:ea typeface="MS PGothic" panose="020B0600070205080204" pitchFamily="34" charset="-128"/>
              </a:rPr>
              <a:t>Procurement</a:t>
            </a:r>
            <a:r>
              <a:rPr lang="de-DE" altLang="en-US" dirty="0">
                <a:ea typeface="MS PGothic" panose="020B0600070205080204" pitchFamily="34" charset="-128"/>
              </a:rPr>
              <a:t> @ESO </a:t>
            </a:r>
            <a:br>
              <a:rPr lang="en-US" altLang="en-US" dirty="0"/>
            </a:b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i="1"/>
              <a:t>Arnout Tromp </a:t>
            </a:r>
          </a:p>
          <a:p>
            <a:r>
              <a:rPr lang="en-US" altLang="en-US" i="1"/>
              <a:t>Head of Contracts and Procurement</a:t>
            </a:r>
          </a:p>
        </p:txBody>
      </p:sp>
    </p:spTree>
    <p:extLst>
      <p:ext uri="{BB962C8B-B14F-4D97-AF65-F5344CB8AC3E}">
        <p14:creationId xmlns:p14="http://schemas.microsoft.com/office/powerpoint/2010/main" val="3692825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Technical and managerial compliant if the offers reaches the minimum level. </a:t>
            </a:r>
            <a:r>
              <a:rPr lang="en-US" i="1" dirty="0"/>
              <a:t>In addition the offer is scored on quality, the better the offer, the higher the score;</a:t>
            </a:r>
          </a:p>
          <a:p>
            <a:r>
              <a:rPr lang="en-US" dirty="0"/>
              <a:t>Commercially compliant if the offers reaches the minimum level.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In addition the offer is scored on quality, the better the offer, the higher the score;</a:t>
            </a:r>
          </a:p>
          <a:p>
            <a:r>
              <a:rPr lang="en-US" dirty="0"/>
              <a:t>Result is a list of offers that are technical, managerial and commercial compliant </a:t>
            </a:r>
            <a:r>
              <a:rPr lang="en-US" i="1" dirty="0"/>
              <a:t>and the score reached by each offer for the technical/managerial and commercial compliancy;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Value for Money 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16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 addition, the offers also get a score on the basis of the prices (lowest price gets highest score)</a:t>
            </a:r>
          </a:p>
          <a:p>
            <a:r>
              <a:rPr lang="en-US" dirty="0"/>
              <a:t>Winner is the offer that, taking into account the offered price, reaches the highest score following a predefined </a:t>
            </a:r>
            <a:r>
              <a:rPr lang="en-US" i="1" dirty="0"/>
              <a:t>formula</a:t>
            </a:r>
            <a:r>
              <a:rPr lang="en-US" dirty="0"/>
              <a:t> that weighs the three aspects Technical/managerial, Commercial and Price;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Value for Money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835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Guidelines:</a:t>
            </a:r>
          </a:p>
          <a:p>
            <a:pPr lvl="1"/>
            <a:r>
              <a:rPr lang="en-US" dirty="0"/>
              <a:t>Technical Managerial part max 40%</a:t>
            </a:r>
          </a:p>
          <a:p>
            <a:pPr lvl="1"/>
            <a:r>
              <a:rPr lang="en-US" dirty="0"/>
              <a:t>Commercial part min 10%</a:t>
            </a:r>
          </a:p>
          <a:p>
            <a:pPr lvl="1"/>
            <a:r>
              <a:rPr lang="en-US" dirty="0"/>
              <a:t>Price min 50% </a:t>
            </a:r>
          </a:p>
          <a:p>
            <a:r>
              <a:rPr lang="en-US" dirty="0"/>
              <a:t>Price calculated as relative distance to lowest price</a:t>
            </a:r>
          </a:p>
          <a:p>
            <a:pPr lvl="1"/>
            <a:r>
              <a:rPr lang="en-US" dirty="0"/>
              <a:t>If bidder A offers 100 EUR and Bidder B offers 120 EUR then Bidder A gets 50 points and Bidder B gets 40 points (20% less because of 20% higher price)</a:t>
            </a:r>
          </a:p>
          <a:p>
            <a:pPr marL="324000" lvl="1" indent="-324000">
              <a:spcBef>
                <a:spcPts val="1200"/>
              </a:spcBef>
              <a:buClr>
                <a:srgbClr val="FF0000"/>
              </a:buClr>
              <a:buSzPct val="90000"/>
              <a:buBlip>
                <a:blip r:embed="rId2"/>
              </a:buBlip>
            </a:pPr>
            <a:r>
              <a:rPr lang="en-US" sz="2800" dirty="0"/>
              <a:t>Winner is the offer that scores the most points adding:</a:t>
            </a:r>
          </a:p>
          <a:p>
            <a:pPr marL="457200" lvl="1" indent="0">
              <a:buNone/>
            </a:pPr>
            <a:r>
              <a:rPr lang="en-US" dirty="0"/>
              <a:t>Points tech/man + points commercial + points price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Value for Money (3)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904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8ABE6-E3CD-40FE-8634-1B8E69AD9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0"/>
          </p:nvPr>
        </p:nvSpPr>
        <p:spPr>
          <a:xfrm>
            <a:off x="827088" y="1063625"/>
            <a:ext cx="8316912" cy="5173663"/>
          </a:xfrm>
          <a:prstGeom prst="rect">
            <a:avLst/>
          </a:prstGeo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a typeface="MS PGothic" panose="020B0600070205080204" pitchFamily="34" charset="-128"/>
              </a:rPr>
              <a:t>Collaborations aimed at building instruments to be used at the telescopes;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a typeface="MS PGothic" panose="020B0600070205080204" pitchFamily="34" charset="-128"/>
              </a:rPr>
              <a:t>Same principles applied as for procurements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ea typeface="MS PGothic" panose="020B0600070205080204" pitchFamily="34" charset="-128"/>
              </a:rPr>
              <a:t>	(Transparency, equal treatment etc.);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a typeface="MS PGothic" panose="020B0600070205080204" pitchFamily="34" charset="-128"/>
              </a:rPr>
              <a:t>Identification of institutes via scientific council delegate;</a:t>
            </a:r>
            <a:r>
              <a:rPr lang="en-US" altLang="en-US" dirty="0">
                <a:solidFill>
                  <a:srgbClr val="002060"/>
                </a:solidFill>
                <a:latin typeface="HelveticaNeueLT Com 45 Lt" panose="020B0403020202020204" pitchFamily="34" charset="0"/>
                <a:ea typeface="MS PGothic" panose="020B0600070205080204" pitchFamily="34" charset="-128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a typeface="MS PGothic" panose="020B0600070205080204" pitchFamily="34" charset="-128"/>
              </a:rPr>
              <a:t>Remuneration via GTO and reimbursement of hardware cost.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a typeface="MS PGothic" panose="020B0600070205080204" pitchFamily="34" charset="-128"/>
              </a:rPr>
              <a:t>Institutes mostly procure via EU tendering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827088" y="-9570"/>
            <a:ext cx="8317706" cy="107319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  <a:cs typeface="Arial" panose="020B0604020202020204" pitchFamily="34" charset="0"/>
              </a:rPr>
              <a:t>Collaborations with Institutes</a:t>
            </a:r>
          </a:p>
        </p:txBody>
      </p:sp>
    </p:spTree>
    <p:extLst>
      <p:ext uri="{BB962C8B-B14F-4D97-AF65-F5344CB8AC3E}">
        <p14:creationId xmlns:p14="http://schemas.microsoft.com/office/powerpoint/2010/main" val="4271478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E-EL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052513"/>
            <a:ext cx="83883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</a:p>
        </p:txBody>
      </p:sp>
      <p:sp>
        <p:nvSpPr>
          <p:cNvPr id="32773" name="Content Placeholder 5"/>
          <p:cNvSpPr>
            <a:spLocks noGrp="1"/>
          </p:cNvSpPr>
          <p:nvPr>
            <p:ph idx="4294967295"/>
          </p:nvPr>
        </p:nvSpPr>
        <p:spPr>
          <a:xfrm>
            <a:off x="827088" y="1125538"/>
            <a:ext cx="8316912" cy="5172075"/>
          </a:xfrm>
          <a:prstGeom prst="rect">
            <a:avLst/>
          </a:prstGeom>
        </p:spPr>
        <p:txBody>
          <a:bodyPr/>
          <a:lstStyle/>
          <a:p>
            <a:pPr algn="ctr">
              <a:buFont typeface="Monotype Sorts" charset="2"/>
              <a:buNone/>
            </a:pPr>
            <a:endParaRPr lang="en-US" altLang="en-US"/>
          </a:p>
          <a:p>
            <a:pPr algn="ctr">
              <a:buFont typeface="Monotype Sorts" charset="2"/>
              <a:buNone/>
            </a:pPr>
            <a:endParaRPr lang="en-US" altLang="en-US"/>
          </a:p>
          <a:p>
            <a:pPr algn="ctr">
              <a:buFont typeface="Monotype Sorts" charset="2"/>
              <a:buNone/>
            </a:pPr>
            <a:endParaRPr lang="en-US" altLang="en-US"/>
          </a:p>
          <a:p>
            <a:pPr algn="ctr">
              <a:buFont typeface="Monotype Sorts" charset="2"/>
              <a:buNone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26C4F-276B-4A0B-86C0-682E027E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27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61013A-7464-4F44-B9DE-2AA20B726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 err="1"/>
              <a:t>Statistics</a:t>
            </a:r>
            <a:endParaRPr lang="de-DE" dirty="0"/>
          </a:p>
          <a:p>
            <a:r>
              <a:rPr lang="en-US" altLang="en-US" dirty="0">
                <a:ea typeface="MS PGothic" panose="020B0600070205080204" pitchFamily="34" charset="-128"/>
              </a:rPr>
              <a:t>ESO Procurement Policy &amp; Process</a:t>
            </a:r>
          </a:p>
          <a:p>
            <a:r>
              <a:rPr lang="en-US" dirty="0">
                <a:ea typeface="MS PGothic" panose="020B0600070205080204" pitchFamily="34" charset="-128"/>
              </a:rPr>
              <a:t>Lowest Price and Best Value for Money</a:t>
            </a:r>
          </a:p>
          <a:p>
            <a:r>
              <a:rPr lang="en-US" dirty="0">
                <a:ea typeface="MS PGothic" panose="020B0600070205080204" pitchFamily="34" charset="-128"/>
              </a:rPr>
              <a:t>Collaborations with Institutes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Topics </a:t>
            </a:r>
            <a:r>
              <a:rPr lang="de-DE" dirty="0" err="1"/>
              <a:t>Addressed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43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Statistics (1)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95288" y="6442868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ILO Industrial opportunity days, Naples Italy, 7 June 2019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932363" y="6013928"/>
            <a:ext cx="38163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90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66FF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Total Contracts 10 years</a:t>
            </a: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1.490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Million EUR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7043469-90D7-428B-9C8F-0B6E0BAC225F}"/>
              </a:ext>
            </a:extLst>
          </p:cNvPr>
          <p:cNvGraphicFramePr>
            <a:graphicFrameLocks/>
          </p:cNvGraphicFramePr>
          <p:nvPr/>
        </p:nvGraphicFramePr>
        <p:xfrm>
          <a:off x="395289" y="1175657"/>
          <a:ext cx="8541978" cy="5089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78E7F1F-D33C-412B-AE36-4B49CA8888B5}"/>
              </a:ext>
            </a:extLst>
          </p:cNvPr>
          <p:cNvGraphicFramePr>
            <a:graphicFrameLocks/>
          </p:cNvGraphicFramePr>
          <p:nvPr/>
        </p:nvGraphicFramePr>
        <p:xfrm>
          <a:off x="1387929" y="1379764"/>
          <a:ext cx="6384471" cy="453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2277612-8693-44E7-8CAD-CE71D1964722}"/>
              </a:ext>
            </a:extLst>
          </p:cNvPr>
          <p:cNvGraphicFramePr>
            <a:graphicFrameLocks/>
          </p:cNvGraphicFramePr>
          <p:nvPr/>
        </p:nvGraphicFramePr>
        <p:xfrm>
          <a:off x="984250" y="1543051"/>
          <a:ext cx="7258050" cy="413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9329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Statistics (2)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5288" y="6442868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ILO Industrial opportunity days, Naples Italy, 7 June 2019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208087" y="1161160"/>
            <a:ext cx="40397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90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66FF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Split out of the spend per “project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”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5076825" y="5805488"/>
            <a:ext cx="38877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SzPct val="90000"/>
              <a:buFont typeface="Monotype Sorts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66FF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Total Contracts 10 years, 1.490 Million EUR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C0DE848-15EF-48F2-9F30-7179E77E9F87}"/>
              </a:ext>
            </a:extLst>
          </p:cNvPr>
          <p:cNvGraphicFramePr>
            <a:graphicFrameLocks/>
          </p:cNvGraphicFramePr>
          <p:nvPr/>
        </p:nvGraphicFramePr>
        <p:xfrm>
          <a:off x="1065475" y="1709530"/>
          <a:ext cx="7410615" cy="403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EC460BF-68A1-42AF-918E-22C8FCE0B58C}"/>
              </a:ext>
            </a:extLst>
          </p:cNvPr>
          <p:cNvGraphicFramePr>
            <a:graphicFrameLocks/>
          </p:cNvGraphicFramePr>
          <p:nvPr/>
        </p:nvGraphicFramePr>
        <p:xfrm>
          <a:off x="906236" y="2057400"/>
          <a:ext cx="6817178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8F59E2A-3DB3-47F0-8B1C-3874F9EE2624}"/>
              </a:ext>
            </a:extLst>
          </p:cNvPr>
          <p:cNvGraphicFramePr>
            <a:graphicFrameLocks/>
          </p:cNvGraphicFramePr>
          <p:nvPr/>
        </p:nvGraphicFramePr>
        <p:xfrm>
          <a:off x="906236" y="2057400"/>
          <a:ext cx="6817178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07E739C-79C9-4C44-A0B3-B57FC61A922C}"/>
              </a:ext>
            </a:extLst>
          </p:cNvPr>
          <p:cNvGraphicFramePr>
            <a:graphicFrameLocks/>
          </p:cNvGraphicFramePr>
          <p:nvPr/>
        </p:nvGraphicFramePr>
        <p:xfrm>
          <a:off x="1136649" y="2057400"/>
          <a:ext cx="6817177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4704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Statistics (3)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87787" y="10511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C31B5BD-F50F-4777-8893-EDAF794B0066}"/>
              </a:ext>
            </a:extLst>
          </p:cNvPr>
          <p:cNvGraphicFramePr>
            <a:graphicFrameLocks/>
          </p:cNvGraphicFramePr>
          <p:nvPr/>
        </p:nvGraphicFramePr>
        <p:xfrm>
          <a:off x="514344" y="107319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C31B5BD-F50F-4777-8893-EDAF794B0066}"/>
              </a:ext>
            </a:extLst>
          </p:cNvPr>
          <p:cNvGraphicFramePr>
            <a:graphicFrameLocks/>
          </p:cNvGraphicFramePr>
          <p:nvPr/>
        </p:nvGraphicFramePr>
        <p:xfrm>
          <a:off x="393689" y="1284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5059260-516E-485D-BC0F-5FC79BB4DBB4}"/>
              </a:ext>
            </a:extLst>
          </p:cNvPr>
          <p:cNvGraphicFramePr>
            <a:graphicFrameLocks/>
          </p:cNvGraphicFramePr>
          <p:nvPr/>
        </p:nvGraphicFramePr>
        <p:xfrm>
          <a:off x="4057656" y="370024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C31B5BD-F50F-4777-8893-EDAF794B0066}"/>
              </a:ext>
            </a:extLst>
          </p:cNvPr>
          <p:cNvGraphicFramePr>
            <a:graphicFrameLocks/>
          </p:cNvGraphicFramePr>
          <p:nvPr/>
        </p:nvGraphicFramePr>
        <p:xfrm>
          <a:off x="514344" y="11569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5677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C0D29-2349-4D1C-8231-BBD5E6A48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en-US" b="1" u="sng" dirty="0">
                <a:ea typeface="MS PGothic" panose="020B0600070205080204" pitchFamily="34" charset="-128"/>
              </a:rPr>
              <a:t>Overall objective</a:t>
            </a:r>
            <a:r>
              <a:rPr lang="en-US" altLang="en-US" dirty="0">
                <a:ea typeface="MS PGothic" panose="020B0600070205080204" pitchFamily="34" charset="-128"/>
              </a:rPr>
              <a:t>: technical excellence at an affordable cost.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dirty="0">
                <a:ea typeface="MS PGothic" panose="020B0600070205080204" pitchFamily="34" charset="-128"/>
              </a:rPr>
              <a:t>In accordance with key principles for Public Procurement: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ea typeface="MS PGothic" panose="020B0600070205080204" pitchFamily="34" charset="-128"/>
              </a:rPr>
              <a:t>Non-discrimination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ea typeface="MS PGothic" panose="020B0600070205080204" pitchFamily="34" charset="-128"/>
              </a:rPr>
              <a:t>Transparency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ea typeface="MS PGothic" panose="020B0600070205080204" pitchFamily="34" charset="-128"/>
              </a:rPr>
              <a:t>Accountability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ea typeface="MS PGothic" panose="020B0600070205080204" pitchFamily="34" charset="-128"/>
              </a:rPr>
              <a:t>Fairness, economy and efficiency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MS PGothic" panose="020B0600070205080204" pitchFamily="34" charset="-128"/>
              </a:rPr>
              <a:t>Procurement Policy (1/3)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970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5288" y="6442868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0"/>
          </p:nvPr>
        </p:nvSpPr>
        <p:spPr>
          <a:xfrm>
            <a:off x="827088" y="1063625"/>
            <a:ext cx="8316912" cy="5173663"/>
          </a:xfrm>
          <a:prstGeom prst="rect">
            <a:avLst/>
          </a:prstGeom>
        </p:spPr>
        <p:txBody>
          <a:bodyPr/>
          <a:lstStyle/>
          <a:p>
            <a:pPr marL="457200" lvl="1" indent="-457200" eaLnBrk="1" hangingPunct="1">
              <a:buClr>
                <a:srgbClr val="FF0000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en-US" sz="2800" dirty="0">
                <a:ea typeface="MS PGothic" pitchFamily="34" charset="-128"/>
                <a:cs typeface="+mn-cs"/>
              </a:rPr>
              <a:t>Requirements from ESO Financial Rules and Regulations:</a:t>
            </a:r>
          </a:p>
          <a:p>
            <a:pPr lvl="2" eaLnBrk="1" hangingPunct="1">
              <a:defRPr/>
            </a:pPr>
            <a:r>
              <a:rPr lang="en-US" sz="2400" dirty="0">
                <a:ea typeface="MS PGothic" pitchFamily="34" charset="-128"/>
              </a:rPr>
              <a:t>Competitive Tendering;</a:t>
            </a:r>
          </a:p>
          <a:p>
            <a:pPr lvl="2" eaLnBrk="1" hangingPunct="1">
              <a:defRPr/>
            </a:pPr>
            <a:r>
              <a:rPr lang="en-US" sz="2400" dirty="0">
                <a:ea typeface="MS PGothic" pitchFamily="34" charset="-128"/>
              </a:rPr>
              <a:t>Within ESO Member States;</a:t>
            </a:r>
          </a:p>
          <a:p>
            <a:pPr lvl="2" eaLnBrk="1" hangingPunct="1">
              <a:defRPr/>
            </a:pPr>
            <a:r>
              <a:rPr lang="en-US" sz="2400" dirty="0">
                <a:ea typeface="MS PGothic" pitchFamily="34" charset="-128"/>
              </a:rPr>
              <a:t>Contracts awarded to:</a:t>
            </a:r>
          </a:p>
          <a:p>
            <a:pPr lvl="3">
              <a:defRPr/>
            </a:pPr>
            <a:r>
              <a:rPr lang="en-US" dirty="0">
                <a:ea typeface="MS PGothic" pitchFamily="34" charset="-128"/>
              </a:rPr>
              <a:t>the lowest priced technically and managerial compliant tender or </a:t>
            </a:r>
          </a:p>
          <a:p>
            <a:pPr lvl="3">
              <a:defRPr/>
            </a:pPr>
            <a:r>
              <a:rPr lang="en-US" dirty="0">
                <a:ea typeface="MS PGothic" pitchFamily="34" charset="-128"/>
              </a:rPr>
              <a:t>The tender providing the best value for money;</a:t>
            </a:r>
          </a:p>
          <a:p>
            <a:pPr lvl="2" eaLnBrk="1" hangingPunct="1">
              <a:defRPr/>
            </a:pPr>
            <a:r>
              <a:rPr lang="en-US" sz="2400" dirty="0">
                <a:ea typeface="MS PGothic" pitchFamily="34" charset="-128"/>
              </a:rPr>
              <a:t>Fair distribution of the contracts among the ESO Member States</a:t>
            </a:r>
            <a:r>
              <a:rPr lang="en-US" dirty="0">
                <a:ea typeface="MS PGothic" pitchFamily="34" charset="-128"/>
              </a:rPr>
              <a:t>.</a:t>
            </a:r>
          </a:p>
          <a:p>
            <a:pPr>
              <a:buFont typeface="Monotype Sorts"/>
              <a:buNone/>
              <a:defRPr/>
            </a:pPr>
            <a:endParaRPr lang="en-US" dirty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MS PGothic" panose="020B0600070205080204" pitchFamily="34" charset="-128"/>
              </a:rPr>
              <a:t>Procurement Policy (2/3)</a:t>
            </a:r>
          </a:p>
        </p:txBody>
      </p:sp>
    </p:spTree>
    <p:extLst>
      <p:ext uri="{BB962C8B-B14F-4D97-AF65-F5344CB8AC3E}">
        <p14:creationId xmlns:p14="http://schemas.microsoft.com/office/powerpoint/2010/main" val="212841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F909BB-452E-4AD1-9D34-FFA00A7B1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A0E9-E7B3-40B4-9E89-640B50BDE56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lvl="1" indent="-457200">
              <a:buClr>
                <a:srgbClr val="FF0000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en-US" sz="2800" dirty="0">
                <a:ea typeface="MS PGothic" pitchFamily="34" charset="-128"/>
              </a:rPr>
              <a:t>Strict regulations regarding financial capabilities</a:t>
            </a:r>
          </a:p>
          <a:p>
            <a:pPr lvl="2">
              <a:defRPr/>
            </a:pPr>
            <a:r>
              <a:rPr lang="en-US" sz="2400" dirty="0">
                <a:ea typeface="MS PGothic" pitchFamily="34" charset="-128"/>
              </a:rPr>
              <a:t>ESO contracts can’t be more than 60% of the annual turnover;</a:t>
            </a:r>
          </a:p>
          <a:p>
            <a:pPr lvl="2">
              <a:defRPr/>
            </a:pPr>
            <a:r>
              <a:rPr lang="en-US" sz="2400" dirty="0">
                <a:ea typeface="MS PGothic" pitchFamily="34" charset="-128"/>
              </a:rPr>
              <a:t>Mother company guarantee accepted.</a:t>
            </a:r>
            <a:endParaRPr lang="en-US" altLang="en-US" sz="2800" dirty="0">
              <a:ea typeface="MS PGothic" pitchFamily="34" charset="-128"/>
            </a:endParaRPr>
          </a:p>
          <a:p>
            <a:pPr marL="457200" lvl="1" indent="-457200">
              <a:buClr>
                <a:srgbClr val="FF0000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en-US" altLang="en-US" sz="2800" dirty="0">
                <a:ea typeface="MS PGothic" pitchFamily="34" charset="-128"/>
              </a:rPr>
              <a:t>Contracts/ Purchase Orders are regulated by ESO</a:t>
            </a:r>
            <a:r>
              <a:rPr lang="ja-JP" altLang="en-US" sz="2800" dirty="0">
                <a:ea typeface="MS PGothic" pitchFamily="34" charset="-128"/>
              </a:rPr>
              <a:t>’</a:t>
            </a:r>
            <a:r>
              <a:rPr lang="en-US" altLang="ja-JP" sz="2800" dirty="0">
                <a:ea typeface="MS PGothic" pitchFamily="34" charset="-128"/>
              </a:rPr>
              <a:t>s own set of contractual condition:</a:t>
            </a:r>
          </a:p>
          <a:p>
            <a:pPr lvl="2">
              <a:buSzPct val="90000"/>
              <a:defRPr/>
            </a:pPr>
            <a:r>
              <a:rPr lang="en-US" altLang="ja-JP" sz="2400" dirty="0">
                <a:ea typeface="MS PGothic" pitchFamily="34" charset="-128"/>
              </a:rPr>
              <a:t>recourse to private arbitration in case of disputes;</a:t>
            </a:r>
          </a:p>
          <a:p>
            <a:pPr lvl="2">
              <a:buSzPct val="90000"/>
              <a:defRPr/>
            </a:pPr>
            <a:r>
              <a:rPr lang="en-US" altLang="ja-JP" sz="2400" dirty="0">
                <a:ea typeface="MS PGothic" pitchFamily="34" charset="-128"/>
              </a:rPr>
              <a:t>IP according to who pays, owns with possibility of licensing.</a:t>
            </a:r>
          </a:p>
          <a:p>
            <a:pPr lvl="2">
              <a:buSzPct val="90000"/>
              <a:defRPr/>
            </a:pPr>
            <a:endParaRPr lang="en-US" altLang="ja-JP" sz="2400" dirty="0">
              <a:ea typeface="MS PGothic" pitchFamily="34" charset="-128"/>
            </a:endParaRP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744CDC-B598-40D8-A85D-2A8750FB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Policy (3/3)</a:t>
            </a:r>
          </a:p>
        </p:txBody>
      </p:sp>
    </p:spTree>
    <p:extLst>
      <p:ext uri="{BB962C8B-B14F-4D97-AF65-F5344CB8AC3E}">
        <p14:creationId xmlns:p14="http://schemas.microsoft.com/office/powerpoint/2010/main" val="1469224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ILO Industrial opportunity days, Naples Italy, 7 June 2019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Technical and managerial compliant if the offers reaches the minimum compliancy level;</a:t>
            </a:r>
          </a:p>
          <a:p>
            <a:r>
              <a:rPr lang="en-US" dirty="0"/>
              <a:t>Commercial compliant if the offers reaches the minimum compliancy level;</a:t>
            </a:r>
          </a:p>
          <a:p>
            <a:r>
              <a:rPr lang="en-US" dirty="0"/>
              <a:t>Result is a list of offers that are technical, managerial and commercial compliant;</a:t>
            </a:r>
          </a:p>
          <a:p>
            <a:r>
              <a:rPr lang="en-US" dirty="0"/>
              <a:t>Winner is the offer in this list that has the lowest price;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Lowest compliant bidder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4479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ESO">
      <a:dk1>
        <a:srgbClr val="000000"/>
      </a:dk1>
      <a:lt1>
        <a:sysClr val="window" lastClr="FFFFFF"/>
      </a:lt1>
      <a:dk2>
        <a:srgbClr val="1F6CB4"/>
      </a:dk2>
      <a:lt2>
        <a:srgbClr val="EEECE1"/>
      </a:lt2>
      <a:accent1>
        <a:srgbClr val="3A6CB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47825B93-C41B-634C-8C19-6684364CDDE0}" vid="{5694D0ED-7C81-A449-A8F4-E3AC2F796C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16D2408B93DF40BA108CD2988DD55F" ma:contentTypeVersion="2" ma:contentTypeDescription="Create a new document." ma:contentTypeScope="" ma:versionID="0df1f75800124b8710582673894150d0">
  <xsd:schema xmlns:xsd="http://www.w3.org/2001/XMLSchema" xmlns:xs="http://www.w3.org/2001/XMLSchema" xmlns:p="http://schemas.microsoft.com/office/2006/metadata/properties" xmlns:ns3="fe6bf98e-3663-4d33-9299-74b2d3a86f36" targetNamespace="http://schemas.microsoft.com/office/2006/metadata/properties" ma:root="true" ma:fieldsID="264aebd59b55cf4b0c486b778e6c0fc7" ns3:_="">
    <xsd:import namespace="fe6bf98e-3663-4d33-9299-74b2d3a86f3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bf98e-3663-4d33-9299-74b2d3a86f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AD29B-D4DB-4F39-98CD-A659600F68CB}">
  <ds:schemaRefs>
    <ds:schemaRef ds:uri="http://schemas.microsoft.com/office/2006/documentManagement/types"/>
    <ds:schemaRef ds:uri="fe6bf98e-3663-4d33-9299-74b2d3a86f3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78482DC-F63D-4F72-99C2-7E2EDBBEE2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6bf98e-3663-4d33-9299-74b2d3a86f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DDB58B-840D-4625-8126-FFD9D3F770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eso_official_ppt_arial_2018</Template>
  <TotalTime>0</TotalTime>
  <Words>729</Words>
  <Application>Microsoft Office PowerPoint</Application>
  <PresentationFormat>On-screen Show (4:3)</PresentationFormat>
  <Paragraphs>102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HelveticaNeueLT Com 45 Lt</vt:lpstr>
      <vt:lpstr>Monotype Sorts</vt:lpstr>
      <vt:lpstr>Wingdings</vt:lpstr>
      <vt:lpstr>Default Theme</vt:lpstr>
      <vt:lpstr> Characteristics of Procurement @ESO  </vt:lpstr>
      <vt:lpstr>Topics Addressed</vt:lpstr>
      <vt:lpstr>Statistics (1)</vt:lpstr>
      <vt:lpstr>Statistics (2)</vt:lpstr>
      <vt:lpstr>Statistics (3)</vt:lpstr>
      <vt:lpstr>Procurement Policy (1/3)</vt:lpstr>
      <vt:lpstr>Procurement Policy (2/3)</vt:lpstr>
      <vt:lpstr>Procurement Policy (3/3)</vt:lpstr>
      <vt:lpstr>Lowest compliant bidder</vt:lpstr>
      <vt:lpstr>Best Value for Money (1)</vt:lpstr>
      <vt:lpstr>Best Value for Money (2)</vt:lpstr>
      <vt:lpstr>Best Value for Money (3)</vt:lpstr>
      <vt:lpstr>Collaborations with Institutes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Characteristics of Procurement @ESO  </dc:title>
  <dc:creator>Arnout Tromp</dc:creator>
  <cp:lastModifiedBy>Arnout Tromp</cp:lastModifiedBy>
  <cp:revision>1</cp:revision>
  <dcterms:created xsi:type="dcterms:W3CDTF">2019-06-05T13:07:02Z</dcterms:created>
  <dcterms:modified xsi:type="dcterms:W3CDTF">2019-06-05T13:10:40Z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0x010100CB16D2408B93DF40BA108CD2988DD55F</vt:lpwstr>
  </property>
</Properties>
</file>