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256" r:id="rId2"/>
    <p:sldId id="257" r:id="rId3"/>
    <p:sldId id="327" r:id="rId4"/>
    <p:sldId id="291" r:id="rId5"/>
    <p:sldId id="292" r:id="rId6"/>
    <p:sldId id="308" r:id="rId7"/>
    <p:sldId id="293" r:id="rId8"/>
    <p:sldId id="294" r:id="rId9"/>
    <p:sldId id="295" r:id="rId10"/>
    <p:sldId id="286" r:id="rId11"/>
    <p:sldId id="273" r:id="rId12"/>
    <p:sldId id="274" r:id="rId13"/>
    <p:sldId id="276" r:id="rId14"/>
    <p:sldId id="329" r:id="rId15"/>
    <p:sldId id="269" r:id="rId16"/>
    <p:sldId id="288" r:id="rId17"/>
    <p:sldId id="328" r:id="rId18"/>
    <p:sldId id="310" r:id="rId19"/>
    <p:sldId id="311" r:id="rId20"/>
    <p:sldId id="299" r:id="rId21"/>
    <p:sldId id="289" r:id="rId22"/>
    <p:sldId id="290" r:id="rId23"/>
    <p:sldId id="318" r:id="rId24"/>
    <p:sldId id="315" r:id="rId25"/>
    <p:sldId id="316" r:id="rId26"/>
    <p:sldId id="304" r:id="rId27"/>
    <p:sldId id="270" r:id="rId28"/>
    <p:sldId id="325" r:id="rId29"/>
    <p:sldId id="320" r:id="rId30"/>
    <p:sldId id="322" r:id="rId31"/>
    <p:sldId id="323" r:id="rId32"/>
    <p:sldId id="324" r:id="rId33"/>
    <p:sldId id="326" r:id="rId34"/>
    <p:sldId id="307" r:id="rId35"/>
    <p:sldId id="259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976" autoAdjust="0"/>
    <p:restoredTop sz="93124" autoAdjust="0"/>
  </p:normalViewPr>
  <p:slideViewPr>
    <p:cSldViewPr snapToGrid="0" snapToObjects="1">
      <p:cViewPr>
        <p:scale>
          <a:sx n="73" d="100"/>
          <a:sy n="73" d="100"/>
        </p:scale>
        <p:origin x="989" y="4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B06177-6BF5-465D-9260-09BA2CBA3766}" type="doc">
      <dgm:prSet loTypeId="urn:microsoft.com/office/officeart/2005/8/layout/orgChart1" loCatId="hierarchy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GB"/>
        </a:p>
      </dgm:t>
    </dgm:pt>
    <dgm:pt modelId="{699CF1D7-D618-43D9-9522-660808FAA266}">
      <dgm:prSet phldrT="[Text]"/>
      <dgm:spPr/>
      <dgm:t>
        <a:bodyPr/>
        <a:lstStyle/>
        <a:p>
          <a:r>
            <a:rPr lang="fr-CH" dirty="0" smtClean="0">
              <a:latin typeface="+mn-lt"/>
            </a:rPr>
            <a:t>Group Leader</a:t>
          </a:r>
        </a:p>
        <a:p>
          <a:r>
            <a:rPr lang="fr-CH" dirty="0" smtClean="0">
              <a:latin typeface="+mn-lt"/>
            </a:rPr>
            <a:t>M. Nonis</a:t>
          </a:r>
          <a:endParaRPr lang="en-GB" dirty="0">
            <a:latin typeface="+mn-lt"/>
          </a:endParaRPr>
        </a:p>
      </dgm:t>
    </dgm:pt>
    <dgm:pt modelId="{0539EE84-9B2F-4C24-B259-BEC8849E1F89}" type="parTrans" cxnId="{00FFB91C-A9DB-4628-8609-1C185704E012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964C7457-F7AC-4586-BE3D-A4A08B1531BD}" type="sibTrans" cxnId="{00FFB91C-A9DB-4628-8609-1C185704E012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AB894636-C08F-405B-A075-3EEE88133242}">
      <dgm:prSet phldrT="[Text]"/>
      <dgm:spPr/>
      <dgm:t>
        <a:bodyPr/>
        <a:lstStyle/>
        <a:p>
          <a:r>
            <a:rPr lang="fr-CH" dirty="0" err="1" smtClean="0">
              <a:latin typeface="+mn-lt"/>
            </a:rPr>
            <a:t>Injectors</a:t>
          </a:r>
          <a:endParaRPr lang="fr-CH" dirty="0" smtClean="0">
            <a:latin typeface="+mn-lt"/>
          </a:endParaRPr>
        </a:p>
        <a:p>
          <a:r>
            <a:rPr lang="fr-CH" dirty="0" smtClean="0">
              <a:latin typeface="+mn-lt"/>
            </a:rPr>
            <a:t>S. </a:t>
          </a:r>
          <a:r>
            <a:rPr lang="fr-CH" dirty="0" err="1" smtClean="0">
              <a:latin typeface="+mn-lt"/>
            </a:rPr>
            <a:t>Deleval</a:t>
          </a:r>
          <a:endParaRPr lang="en-GB" dirty="0">
            <a:latin typeface="+mn-lt"/>
          </a:endParaRPr>
        </a:p>
      </dgm:t>
    </dgm:pt>
    <dgm:pt modelId="{ECF4E177-983D-45DE-91D2-DB39651A0AD3}" type="parTrans" cxnId="{3ADB3EA4-B5B4-4BE0-B7C1-7BE24AF02426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55186170-A229-4E4F-BA1D-69E559C8A688}" type="sibTrans" cxnId="{3ADB3EA4-B5B4-4BE0-B7C1-7BE24AF02426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2CBBAAAC-2C12-42F8-A342-01CFB61ADA45}">
      <dgm:prSet/>
      <dgm:spPr/>
      <dgm:t>
        <a:bodyPr/>
        <a:lstStyle/>
        <a:p>
          <a:r>
            <a:rPr lang="fr-CH" dirty="0" smtClean="0">
              <a:latin typeface="+mn-lt"/>
            </a:rPr>
            <a:t>Design Office,  Works</a:t>
          </a:r>
        </a:p>
        <a:p>
          <a:r>
            <a:rPr lang="fr-CH" dirty="0" smtClean="0">
              <a:latin typeface="+mn-lt"/>
            </a:rPr>
            <a:t>Y. Body </a:t>
          </a:r>
          <a:endParaRPr lang="en-GB" dirty="0">
            <a:latin typeface="+mn-lt"/>
          </a:endParaRPr>
        </a:p>
      </dgm:t>
    </dgm:pt>
    <dgm:pt modelId="{0A1D7CE1-6A1E-43A4-81A2-46FD9FD8540C}" type="parTrans" cxnId="{F53383C0-E9AE-4197-AD37-7B94A15F2E52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F121C1CB-FA90-4B78-A85F-A8B5966E3655}" type="sibTrans" cxnId="{F53383C0-E9AE-4197-AD37-7B94A15F2E52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0A410462-730F-4A1B-B97D-D401399076E6}">
      <dgm:prSet/>
      <dgm:spPr/>
      <dgm:t>
        <a:bodyPr/>
        <a:lstStyle/>
        <a:p>
          <a:r>
            <a:rPr lang="fr-CH" dirty="0" smtClean="0">
              <a:latin typeface="+mn-lt"/>
            </a:rPr>
            <a:t>GEM</a:t>
          </a:r>
        </a:p>
        <a:p>
          <a:r>
            <a:rPr lang="fr-CH" dirty="0" smtClean="0">
              <a:latin typeface="+mn-lt"/>
            </a:rPr>
            <a:t>G. Peon</a:t>
          </a:r>
          <a:endParaRPr lang="en-GB" dirty="0">
            <a:latin typeface="+mn-lt"/>
          </a:endParaRPr>
        </a:p>
      </dgm:t>
    </dgm:pt>
    <dgm:pt modelId="{7E6AAE21-DDF8-40A6-99FE-554A47C8B7EC}" type="parTrans" cxnId="{17D52902-D4EB-48ED-BD60-B8221400E04C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5602E403-EEA9-46C8-A8D6-03CC3B4F7E3C}" type="sibTrans" cxnId="{17D52902-D4EB-48ED-BD60-B8221400E04C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7F9D555E-DD97-4C67-B45D-50BC67264109}">
      <dgm:prSet/>
      <dgm:spPr/>
      <dgm:t>
        <a:bodyPr/>
        <a:lstStyle/>
        <a:p>
          <a:r>
            <a:rPr lang="fr-CH" dirty="0" smtClean="0">
              <a:latin typeface="+mn-lt"/>
            </a:rPr>
            <a:t>Detector </a:t>
          </a:r>
          <a:r>
            <a:rPr lang="fr-CH" dirty="0" err="1" smtClean="0">
              <a:latin typeface="+mn-lt"/>
            </a:rPr>
            <a:t>Cooling</a:t>
          </a:r>
          <a:endParaRPr lang="fr-CH" dirty="0" smtClean="0">
            <a:latin typeface="+mn-lt"/>
          </a:endParaRPr>
        </a:p>
        <a:p>
          <a:r>
            <a:rPr lang="fr-CH" dirty="0" smtClean="0">
              <a:latin typeface="+mn-lt"/>
            </a:rPr>
            <a:t> O. </a:t>
          </a:r>
          <a:r>
            <a:rPr lang="fr-CH" dirty="0" err="1" smtClean="0">
              <a:latin typeface="+mn-lt"/>
            </a:rPr>
            <a:t>Crespo</a:t>
          </a:r>
          <a:r>
            <a:rPr lang="fr-CH" dirty="0" smtClean="0">
              <a:latin typeface="+mn-lt"/>
            </a:rPr>
            <a:t> Lopez</a:t>
          </a:r>
          <a:endParaRPr lang="en-GB" dirty="0">
            <a:latin typeface="+mn-lt"/>
          </a:endParaRPr>
        </a:p>
      </dgm:t>
    </dgm:pt>
    <dgm:pt modelId="{69024CC1-3EA3-42BA-B5F8-D8EC14429D2A}" type="parTrans" cxnId="{2424203C-5B61-4325-80BE-307BEB20EFDB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8BE2748B-5694-4F04-BADB-97C8025C24AF}" type="sibTrans" cxnId="{2424203C-5B61-4325-80BE-307BEB20EFDB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8967B6A6-219C-4E26-A977-F7CA1B156F6B}">
      <dgm:prSet/>
      <dgm:spPr/>
      <dgm:t>
        <a:bodyPr/>
        <a:lstStyle/>
        <a:p>
          <a:r>
            <a:rPr lang="fr-CH" dirty="0" err="1" smtClean="0">
              <a:latin typeface="+mn-lt"/>
            </a:rPr>
            <a:t>Projects</a:t>
          </a:r>
          <a:endParaRPr lang="fr-CH" dirty="0" smtClean="0">
            <a:latin typeface="+mn-lt"/>
          </a:endParaRPr>
        </a:p>
        <a:p>
          <a:r>
            <a:rPr lang="fr-CH" dirty="0" smtClean="0">
              <a:latin typeface="+mn-lt"/>
            </a:rPr>
            <a:t>M. Battistin</a:t>
          </a:r>
          <a:endParaRPr lang="en-GB" dirty="0">
            <a:latin typeface="+mn-lt"/>
          </a:endParaRPr>
        </a:p>
      </dgm:t>
    </dgm:pt>
    <dgm:pt modelId="{45AC6C82-BAFA-4464-B8AA-02F435D11A81}" type="parTrans" cxnId="{1F6E6B38-ED0E-4D32-AFED-E94B18E65C2E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F03F146E-D8A0-4CF6-83C2-026A862279B3}" type="sibTrans" cxnId="{1F6E6B38-ED0E-4D32-AFED-E94B18E65C2E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F110ED22-CDBC-4B9E-80C2-5D6256FDE047}">
      <dgm:prSet/>
      <dgm:spPr/>
      <dgm:t>
        <a:bodyPr/>
        <a:lstStyle/>
        <a:p>
          <a:r>
            <a:rPr lang="fr-CH" dirty="0" smtClean="0">
              <a:latin typeface="+mn-lt"/>
            </a:rPr>
            <a:t>R. </a:t>
          </a:r>
          <a:r>
            <a:rPr lang="fr-CH" dirty="0" err="1" smtClean="0">
              <a:latin typeface="+mn-lt"/>
            </a:rPr>
            <a:t>Barillère</a:t>
          </a:r>
          <a:endParaRPr lang="fr-CH" dirty="0" smtClean="0">
            <a:latin typeface="+mn-lt"/>
          </a:endParaRPr>
        </a:p>
        <a:p>
          <a:r>
            <a:rPr lang="fr-CH" dirty="0" err="1" smtClean="0">
              <a:latin typeface="+mn-lt"/>
            </a:rPr>
            <a:t>Controls</a:t>
          </a:r>
          <a:endParaRPr lang="en-GB" dirty="0">
            <a:latin typeface="+mn-lt"/>
          </a:endParaRPr>
        </a:p>
      </dgm:t>
    </dgm:pt>
    <dgm:pt modelId="{5A9BF6DE-378E-4F74-A7AE-28F3CBB6E744}" type="parTrans" cxnId="{83D526F8-CA9C-4BB7-B526-6971207C3238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BE0545A7-150E-4D46-B418-0DAD28DC62AE}" type="sibTrans" cxnId="{83D526F8-CA9C-4BB7-B526-6971207C3238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6F562060-2A43-4DF3-8DD7-C04B5E566EC5}" type="pres">
      <dgm:prSet presAssocID="{25B06177-6BF5-465D-9260-09BA2CBA376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333114CA-0BCD-4CEA-956B-747ED0035AED}" type="pres">
      <dgm:prSet presAssocID="{699CF1D7-D618-43D9-9522-660808FAA266}" presName="hierRoot1" presStyleCnt="0">
        <dgm:presLayoutVars>
          <dgm:hierBranch val="r"/>
        </dgm:presLayoutVars>
      </dgm:prSet>
      <dgm:spPr/>
      <dgm:t>
        <a:bodyPr/>
        <a:lstStyle/>
        <a:p>
          <a:endParaRPr lang="en-GB"/>
        </a:p>
      </dgm:t>
    </dgm:pt>
    <dgm:pt modelId="{C8124EEB-2499-496F-AAA9-D5B4CC70E57A}" type="pres">
      <dgm:prSet presAssocID="{699CF1D7-D618-43D9-9522-660808FAA266}" presName="rootComposite1" presStyleCnt="0"/>
      <dgm:spPr/>
      <dgm:t>
        <a:bodyPr/>
        <a:lstStyle/>
        <a:p>
          <a:endParaRPr lang="en-GB"/>
        </a:p>
      </dgm:t>
    </dgm:pt>
    <dgm:pt modelId="{9CD7B460-1BDE-4D3A-BBB0-870CFAFC12FC}" type="pres">
      <dgm:prSet presAssocID="{699CF1D7-D618-43D9-9522-660808FAA266}" presName="rootText1" presStyleLbl="node0" presStyleIdx="0" presStyleCnt="1" custScaleX="115435" custLinFactNeighborX="-36859" custLinFactNeighborY="1182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ED0AA408-1A21-4171-BE66-A96A78840FB7}" type="pres">
      <dgm:prSet presAssocID="{699CF1D7-D618-43D9-9522-660808FAA266}" presName="rootConnector1" presStyleLbl="node1" presStyleIdx="0" presStyleCnt="0"/>
      <dgm:spPr/>
      <dgm:t>
        <a:bodyPr/>
        <a:lstStyle/>
        <a:p>
          <a:endParaRPr lang="en-GB"/>
        </a:p>
      </dgm:t>
    </dgm:pt>
    <dgm:pt modelId="{F863D0D8-3325-44B3-B5B5-9394CD68A289}" type="pres">
      <dgm:prSet presAssocID="{699CF1D7-D618-43D9-9522-660808FAA266}" presName="hierChild2" presStyleCnt="0"/>
      <dgm:spPr/>
      <dgm:t>
        <a:bodyPr/>
        <a:lstStyle/>
        <a:p>
          <a:endParaRPr lang="en-GB"/>
        </a:p>
      </dgm:t>
    </dgm:pt>
    <dgm:pt modelId="{5CBEC710-652D-4DF2-AAB0-908B74B9BD07}" type="pres">
      <dgm:prSet presAssocID="{ECF4E177-983D-45DE-91D2-DB39651A0AD3}" presName="Name50" presStyleLbl="parChTrans1D2" presStyleIdx="0" presStyleCnt="6"/>
      <dgm:spPr/>
      <dgm:t>
        <a:bodyPr/>
        <a:lstStyle/>
        <a:p>
          <a:endParaRPr lang="en-GB"/>
        </a:p>
      </dgm:t>
    </dgm:pt>
    <dgm:pt modelId="{9AD87878-ADC4-4EEE-8C19-4D8204129376}" type="pres">
      <dgm:prSet presAssocID="{AB894636-C08F-405B-A075-3EEE8813324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33BB7099-6BBD-44D0-8725-FD854045B862}" type="pres">
      <dgm:prSet presAssocID="{AB894636-C08F-405B-A075-3EEE88133242}" presName="rootComposite" presStyleCnt="0"/>
      <dgm:spPr/>
      <dgm:t>
        <a:bodyPr/>
        <a:lstStyle/>
        <a:p>
          <a:endParaRPr lang="en-GB"/>
        </a:p>
      </dgm:t>
    </dgm:pt>
    <dgm:pt modelId="{5F19C8A1-B5A4-4B2F-8DA7-05F219571861}" type="pres">
      <dgm:prSet presAssocID="{AB894636-C08F-405B-A075-3EEE88133242}" presName="rootText" presStyleLbl="node2" presStyleIdx="0" presStyleCnt="6" custScaleX="11945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65F40F01-7934-4A7D-BF6C-63A97D6EE7AC}" type="pres">
      <dgm:prSet presAssocID="{AB894636-C08F-405B-A075-3EEE88133242}" presName="rootConnector" presStyleLbl="node2" presStyleIdx="0" presStyleCnt="6"/>
      <dgm:spPr/>
      <dgm:t>
        <a:bodyPr/>
        <a:lstStyle/>
        <a:p>
          <a:endParaRPr lang="en-GB"/>
        </a:p>
      </dgm:t>
    </dgm:pt>
    <dgm:pt modelId="{914ED4DC-26D1-431E-9628-E066673E51DC}" type="pres">
      <dgm:prSet presAssocID="{AB894636-C08F-405B-A075-3EEE88133242}" presName="hierChild4" presStyleCnt="0"/>
      <dgm:spPr/>
      <dgm:t>
        <a:bodyPr/>
        <a:lstStyle/>
        <a:p>
          <a:endParaRPr lang="en-GB"/>
        </a:p>
      </dgm:t>
    </dgm:pt>
    <dgm:pt modelId="{13EB8B52-3AB7-4951-A21F-29C18965AF14}" type="pres">
      <dgm:prSet presAssocID="{AB894636-C08F-405B-A075-3EEE88133242}" presName="hierChild5" presStyleCnt="0"/>
      <dgm:spPr/>
      <dgm:t>
        <a:bodyPr/>
        <a:lstStyle/>
        <a:p>
          <a:endParaRPr lang="en-GB"/>
        </a:p>
      </dgm:t>
    </dgm:pt>
    <dgm:pt modelId="{C27DAE8D-2D63-4843-9A4A-50AEFD70D796}" type="pres">
      <dgm:prSet presAssocID="{0A1D7CE1-6A1E-43A4-81A2-46FD9FD8540C}" presName="Name50" presStyleLbl="parChTrans1D2" presStyleIdx="1" presStyleCnt="6"/>
      <dgm:spPr/>
      <dgm:t>
        <a:bodyPr/>
        <a:lstStyle/>
        <a:p>
          <a:endParaRPr lang="en-GB"/>
        </a:p>
      </dgm:t>
    </dgm:pt>
    <dgm:pt modelId="{8F046E33-A294-40D7-B142-9E5781D7D822}" type="pres">
      <dgm:prSet presAssocID="{2CBBAAAC-2C12-42F8-A342-01CFB61ADA45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0AEAA551-D499-4376-8A79-86AEA451195A}" type="pres">
      <dgm:prSet presAssocID="{2CBBAAAC-2C12-42F8-A342-01CFB61ADA45}" presName="rootComposite" presStyleCnt="0"/>
      <dgm:spPr/>
      <dgm:t>
        <a:bodyPr/>
        <a:lstStyle/>
        <a:p>
          <a:endParaRPr lang="en-GB"/>
        </a:p>
      </dgm:t>
    </dgm:pt>
    <dgm:pt modelId="{8BD5597E-FD13-4032-9878-B057A35E2557}" type="pres">
      <dgm:prSet presAssocID="{2CBBAAAC-2C12-42F8-A342-01CFB61ADA45}" presName="rootText" presStyleLbl="node2" presStyleIdx="1" presStyleCnt="6" custScaleX="120887" custScaleY="9941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54E8D3BA-A128-4A30-BBC4-734517516ECB}" type="pres">
      <dgm:prSet presAssocID="{2CBBAAAC-2C12-42F8-A342-01CFB61ADA45}" presName="rootConnector" presStyleLbl="node2" presStyleIdx="1" presStyleCnt="6"/>
      <dgm:spPr/>
      <dgm:t>
        <a:bodyPr/>
        <a:lstStyle/>
        <a:p>
          <a:endParaRPr lang="en-GB"/>
        </a:p>
      </dgm:t>
    </dgm:pt>
    <dgm:pt modelId="{1A58EAA4-0AF1-40C8-9F4E-58B18A1400B5}" type="pres">
      <dgm:prSet presAssocID="{2CBBAAAC-2C12-42F8-A342-01CFB61ADA45}" presName="hierChild4" presStyleCnt="0"/>
      <dgm:spPr/>
      <dgm:t>
        <a:bodyPr/>
        <a:lstStyle/>
        <a:p>
          <a:endParaRPr lang="en-GB"/>
        </a:p>
      </dgm:t>
    </dgm:pt>
    <dgm:pt modelId="{BCA59E90-C01C-4207-A34F-356E624A6491}" type="pres">
      <dgm:prSet presAssocID="{2CBBAAAC-2C12-42F8-A342-01CFB61ADA45}" presName="hierChild5" presStyleCnt="0"/>
      <dgm:spPr/>
      <dgm:t>
        <a:bodyPr/>
        <a:lstStyle/>
        <a:p>
          <a:endParaRPr lang="en-GB"/>
        </a:p>
      </dgm:t>
    </dgm:pt>
    <dgm:pt modelId="{D0D790A8-4A52-4C46-B347-79C31BA77E97}" type="pres">
      <dgm:prSet presAssocID="{7E6AAE21-DDF8-40A6-99FE-554A47C8B7EC}" presName="Name50" presStyleLbl="parChTrans1D2" presStyleIdx="2" presStyleCnt="6"/>
      <dgm:spPr/>
      <dgm:t>
        <a:bodyPr/>
        <a:lstStyle/>
        <a:p>
          <a:endParaRPr lang="en-GB"/>
        </a:p>
      </dgm:t>
    </dgm:pt>
    <dgm:pt modelId="{700EE35D-E824-4BA1-A256-D5CE218719E5}" type="pres">
      <dgm:prSet presAssocID="{0A410462-730F-4A1B-B97D-D401399076E6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8C894C16-1059-4660-A3FD-62EBE93D6884}" type="pres">
      <dgm:prSet presAssocID="{0A410462-730F-4A1B-B97D-D401399076E6}" presName="rootComposite" presStyleCnt="0"/>
      <dgm:spPr/>
      <dgm:t>
        <a:bodyPr/>
        <a:lstStyle/>
        <a:p>
          <a:endParaRPr lang="en-GB"/>
        </a:p>
      </dgm:t>
    </dgm:pt>
    <dgm:pt modelId="{1D41890C-AC92-4207-9282-1FCB379C4D46}" type="pres">
      <dgm:prSet presAssocID="{0A410462-730F-4A1B-B97D-D401399076E6}" presName="rootText" presStyleLbl="node2" presStyleIdx="2" presStyleCnt="6" custScaleX="11799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790F73AF-6919-4C22-AFC1-60064B53B1BF}" type="pres">
      <dgm:prSet presAssocID="{0A410462-730F-4A1B-B97D-D401399076E6}" presName="rootConnector" presStyleLbl="node2" presStyleIdx="2" presStyleCnt="6"/>
      <dgm:spPr/>
      <dgm:t>
        <a:bodyPr/>
        <a:lstStyle/>
        <a:p>
          <a:endParaRPr lang="en-GB"/>
        </a:p>
      </dgm:t>
    </dgm:pt>
    <dgm:pt modelId="{2697194B-C23E-47C9-BEC7-5772698B1904}" type="pres">
      <dgm:prSet presAssocID="{0A410462-730F-4A1B-B97D-D401399076E6}" presName="hierChild4" presStyleCnt="0"/>
      <dgm:spPr/>
      <dgm:t>
        <a:bodyPr/>
        <a:lstStyle/>
        <a:p>
          <a:endParaRPr lang="en-GB"/>
        </a:p>
      </dgm:t>
    </dgm:pt>
    <dgm:pt modelId="{64B42FB7-6FC2-449C-A81B-1F1A028862C3}" type="pres">
      <dgm:prSet presAssocID="{0A410462-730F-4A1B-B97D-D401399076E6}" presName="hierChild5" presStyleCnt="0"/>
      <dgm:spPr/>
      <dgm:t>
        <a:bodyPr/>
        <a:lstStyle/>
        <a:p>
          <a:endParaRPr lang="en-GB"/>
        </a:p>
      </dgm:t>
    </dgm:pt>
    <dgm:pt modelId="{0DE6B1BA-DDEA-4F3F-B57B-75CF99BD6BDA}" type="pres">
      <dgm:prSet presAssocID="{69024CC1-3EA3-42BA-B5F8-D8EC14429D2A}" presName="Name50" presStyleLbl="parChTrans1D2" presStyleIdx="3" presStyleCnt="6"/>
      <dgm:spPr/>
      <dgm:t>
        <a:bodyPr/>
        <a:lstStyle/>
        <a:p>
          <a:endParaRPr lang="en-GB"/>
        </a:p>
      </dgm:t>
    </dgm:pt>
    <dgm:pt modelId="{2CFE6D7C-2076-4901-BF1F-5C0A265FEE37}" type="pres">
      <dgm:prSet presAssocID="{7F9D555E-DD97-4C67-B45D-50BC67264109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7CFF93F1-E91F-4079-AAE5-8EC6706FCF94}" type="pres">
      <dgm:prSet presAssocID="{7F9D555E-DD97-4C67-B45D-50BC67264109}" presName="rootComposite" presStyleCnt="0"/>
      <dgm:spPr/>
      <dgm:t>
        <a:bodyPr/>
        <a:lstStyle/>
        <a:p>
          <a:endParaRPr lang="en-GB"/>
        </a:p>
      </dgm:t>
    </dgm:pt>
    <dgm:pt modelId="{608790C6-B272-4FEC-A1F3-4AAA38FF8052}" type="pres">
      <dgm:prSet presAssocID="{7F9D555E-DD97-4C67-B45D-50BC67264109}" presName="rootText" presStyleLbl="node2" presStyleIdx="3" presStyleCnt="6" custScaleX="120887" custLinFactNeighborY="-951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9B35BFC7-964B-4D87-9D05-F6D90EE12605}" type="pres">
      <dgm:prSet presAssocID="{7F9D555E-DD97-4C67-B45D-50BC67264109}" presName="rootConnector" presStyleLbl="node2" presStyleIdx="3" presStyleCnt="6"/>
      <dgm:spPr/>
      <dgm:t>
        <a:bodyPr/>
        <a:lstStyle/>
        <a:p>
          <a:endParaRPr lang="en-GB"/>
        </a:p>
      </dgm:t>
    </dgm:pt>
    <dgm:pt modelId="{459E7668-1AA6-4201-923E-4945A3A2CC94}" type="pres">
      <dgm:prSet presAssocID="{7F9D555E-DD97-4C67-B45D-50BC67264109}" presName="hierChild4" presStyleCnt="0"/>
      <dgm:spPr/>
      <dgm:t>
        <a:bodyPr/>
        <a:lstStyle/>
        <a:p>
          <a:endParaRPr lang="en-GB"/>
        </a:p>
      </dgm:t>
    </dgm:pt>
    <dgm:pt modelId="{DDA51940-F81F-4271-A2C1-C7C946947A81}" type="pres">
      <dgm:prSet presAssocID="{7F9D555E-DD97-4C67-B45D-50BC67264109}" presName="hierChild5" presStyleCnt="0"/>
      <dgm:spPr/>
      <dgm:t>
        <a:bodyPr/>
        <a:lstStyle/>
        <a:p>
          <a:endParaRPr lang="en-GB"/>
        </a:p>
      </dgm:t>
    </dgm:pt>
    <dgm:pt modelId="{DE5F8133-0141-4FE5-B92B-D072C1285D23}" type="pres">
      <dgm:prSet presAssocID="{45AC6C82-BAFA-4464-B8AA-02F435D11A81}" presName="Name50" presStyleLbl="parChTrans1D2" presStyleIdx="4" presStyleCnt="6"/>
      <dgm:spPr/>
      <dgm:t>
        <a:bodyPr/>
        <a:lstStyle/>
        <a:p>
          <a:endParaRPr lang="en-GB"/>
        </a:p>
      </dgm:t>
    </dgm:pt>
    <dgm:pt modelId="{EB510EAF-B90C-402E-98D0-D5C14CE3BD92}" type="pres">
      <dgm:prSet presAssocID="{8967B6A6-219C-4E26-A977-F7CA1B156F6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451D72B5-DA09-4341-A877-457855BB168C}" type="pres">
      <dgm:prSet presAssocID="{8967B6A6-219C-4E26-A977-F7CA1B156F6B}" presName="rootComposite" presStyleCnt="0"/>
      <dgm:spPr/>
      <dgm:t>
        <a:bodyPr/>
        <a:lstStyle/>
        <a:p>
          <a:endParaRPr lang="en-GB"/>
        </a:p>
      </dgm:t>
    </dgm:pt>
    <dgm:pt modelId="{CC0A2620-DEA0-448C-BF72-E6486233CC15}" type="pres">
      <dgm:prSet presAssocID="{8967B6A6-219C-4E26-A977-F7CA1B156F6B}" presName="rootText" presStyleLbl="node2" presStyleIdx="4" presStyleCnt="6" custScaleX="119456" custLinFactNeighborY="-1918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964CD55D-A987-49D4-BFDA-9D87E1B09F94}" type="pres">
      <dgm:prSet presAssocID="{8967B6A6-219C-4E26-A977-F7CA1B156F6B}" presName="rootConnector" presStyleLbl="node2" presStyleIdx="4" presStyleCnt="6"/>
      <dgm:spPr/>
      <dgm:t>
        <a:bodyPr/>
        <a:lstStyle/>
        <a:p>
          <a:endParaRPr lang="en-GB"/>
        </a:p>
      </dgm:t>
    </dgm:pt>
    <dgm:pt modelId="{250C92D7-C965-43B0-A43C-473C055C7F5D}" type="pres">
      <dgm:prSet presAssocID="{8967B6A6-219C-4E26-A977-F7CA1B156F6B}" presName="hierChild4" presStyleCnt="0"/>
      <dgm:spPr/>
      <dgm:t>
        <a:bodyPr/>
        <a:lstStyle/>
        <a:p>
          <a:endParaRPr lang="en-GB"/>
        </a:p>
      </dgm:t>
    </dgm:pt>
    <dgm:pt modelId="{C23CDCE4-6F31-4B60-ACE6-24E476625D23}" type="pres">
      <dgm:prSet presAssocID="{8967B6A6-219C-4E26-A977-F7CA1B156F6B}" presName="hierChild5" presStyleCnt="0"/>
      <dgm:spPr/>
      <dgm:t>
        <a:bodyPr/>
        <a:lstStyle/>
        <a:p>
          <a:endParaRPr lang="en-GB"/>
        </a:p>
      </dgm:t>
    </dgm:pt>
    <dgm:pt modelId="{E07863A7-13D5-4EA9-8B91-22067F3B823E}" type="pres">
      <dgm:prSet presAssocID="{5A9BF6DE-378E-4F74-A7AE-28F3CBB6E744}" presName="Name50" presStyleLbl="parChTrans1D2" presStyleIdx="5" presStyleCnt="6"/>
      <dgm:spPr/>
      <dgm:t>
        <a:bodyPr/>
        <a:lstStyle/>
        <a:p>
          <a:endParaRPr lang="en-GB"/>
        </a:p>
      </dgm:t>
    </dgm:pt>
    <dgm:pt modelId="{2C7FFFD1-F7F9-4FBB-95F0-07B0DBAA67AE}" type="pres">
      <dgm:prSet presAssocID="{F110ED22-CDBC-4B9E-80C2-5D6256FDE047}" presName="hierRoot2" presStyleCnt="0">
        <dgm:presLayoutVars>
          <dgm:hierBranch val="init"/>
        </dgm:presLayoutVars>
      </dgm:prSet>
      <dgm:spPr/>
    </dgm:pt>
    <dgm:pt modelId="{8C13BAB0-C82F-47E6-AB07-E9AC343FAF5C}" type="pres">
      <dgm:prSet presAssocID="{F110ED22-CDBC-4B9E-80C2-5D6256FDE047}" presName="rootComposite" presStyleCnt="0"/>
      <dgm:spPr/>
    </dgm:pt>
    <dgm:pt modelId="{C56F0D0E-1740-49F7-8005-324E17477E19}" type="pres">
      <dgm:prSet presAssocID="{F110ED22-CDBC-4B9E-80C2-5D6256FDE047}" presName="rootText" presStyleLbl="node2" presStyleIdx="5" presStyleCnt="6" custScaleX="11920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9230EFC0-E764-4751-9E3A-D0B817320E75}" type="pres">
      <dgm:prSet presAssocID="{F110ED22-CDBC-4B9E-80C2-5D6256FDE047}" presName="rootConnector" presStyleLbl="node2" presStyleIdx="5" presStyleCnt="6"/>
      <dgm:spPr/>
      <dgm:t>
        <a:bodyPr/>
        <a:lstStyle/>
        <a:p>
          <a:endParaRPr lang="en-GB"/>
        </a:p>
      </dgm:t>
    </dgm:pt>
    <dgm:pt modelId="{F042F44A-1BCE-4165-ADD1-83622DE3B9EF}" type="pres">
      <dgm:prSet presAssocID="{F110ED22-CDBC-4B9E-80C2-5D6256FDE047}" presName="hierChild4" presStyleCnt="0"/>
      <dgm:spPr/>
    </dgm:pt>
    <dgm:pt modelId="{FE77DFFD-9EC1-4EE5-A2F0-1D09B7EA57D5}" type="pres">
      <dgm:prSet presAssocID="{F110ED22-CDBC-4B9E-80C2-5D6256FDE047}" presName="hierChild5" presStyleCnt="0"/>
      <dgm:spPr/>
    </dgm:pt>
    <dgm:pt modelId="{B2FFF301-C312-4CF4-BDEA-71B343D4F25E}" type="pres">
      <dgm:prSet presAssocID="{699CF1D7-D618-43D9-9522-660808FAA266}" presName="hierChild3" presStyleCnt="0"/>
      <dgm:spPr/>
      <dgm:t>
        <a:bodyPr/>
        <a:lstStyle/>
        <a:p>
          <a:endParaRPr lang="en-GB"/>
        </a:p>
      </dgm:t>
    </dgm:pt>
  </dgm:ptLst>
  <dgm:cxnLst>
    <dgm:cxn modelId="{6B97B1EA-F891-49E6-BEBD-E7AAA3C1CD5F}" type="presOf" srcId="{0A410462-730F-4A1B-B97D-D401399076E6}" destId="{1D41890C-AC92-4207-9282-1FCB379C4D46}" srcOrd="0" destOrd="0" presId="urn:microsoft.com/office/officeart/2005/8/layout/orgChart1"/>
    <dgm:cxn modelId="{C77832F7-0437-4A30-9EF7-882CD0CC0D9E}" type="presOf" srcId="{ECF4E177-983D-45DE-91D2-DB39651A0AD3}" destId="{5CBEC710-652D-4DF2-AAB0-908B74B9BD07}" srcOrd="0" destOrd="0" presId="urn:microsoft.com/office/officeart/2005/8/layout/orgChart1"/>
    <dgm:cxn modelId="{17D52902-D4EB-48ED-BD60-B8221400E04C}" srcId="{699CF1D7-D618-43D9-9522-660808FAA266}" destId="{0A410462-730F-4A1B-B97D-D401399076E6}" srcOrd="2" destOrd="0" parTransId="{7E6AAE21-DDF8-40A6-99FE-554A47C8B7EC}" sibTransId="{5602E403-EEA9-46C8-A8D6-03CC3B4F7E3C}"/>
    <dgm:cxn modelId="{38154124-3344-470C-AC7C-4E977B3F2F7F}" type="presOf" srcId="{7F9D555E-DD97-4C67-B45D-50BC67264109}" destId="{9B35BFC7-964B-4D87-9D05-F6D90EE12605}" srcOrd="1" destOrd="0" presId="urn:microsoft.com/office/officeart/2005/8/layout/orgChart1"/>
    <dgm:cxn modelId="{DC6A834F-D942-4E4D-A029-19E28E674C63}" type="presOf" srcId="{5A9BF6DE-378E-4F74-A7AE-28F3CBB6E744}" destId="{E07863A7-13D5-4EA9-8B91-22067F3B823E}" srcOrd="0" destOrd="0" presId="urn:microsoft.com/office/officeart/2005/8/layout/orgChart1"/>
    <dgm:cxn modelId="{3ADB3EA4-B5B4-4BE0-B7C1-7BE24AF02426}" srcId="{699CF1D7-D618-43D9-9522-660808FAA266}" destId="{AB894636-C08F-405B-A075-3EEE88133242}" srcOrd="0" destOrd="0" parTransId="{ECF4E177-983D-45DE-91D2-DB39651A0AD3}" sibTransId="{55186170-A229-4E4F-BA1D-69E559C8A688}"/>
    <dgm:cxn modelId="{71365294-88C4-4F3A-AE62-928E0027A3EE}" type="presOf" srcId="{F110ED22-CDBC-4B9E-80C2-5D6256FDE047}" destId="{9230EFC0-E764-4751-9E3A-D0B817320E75}" srcOrd="1" destOrd="0" presId="urn:microsoft.com/office/officeart/2005/8/layout/orgChart1"/>
    <dgm:cxn modelId="{BA152723-FC96-479F-831A-CF24AC2D29B0}" type="presOf" srcId="{F110ED22-CDBC-4B9E-80C2-5D6256FDE047}" destId="{C56F0D0E-1740-49F7-8005-324E17477E19}" srcOrd="0" destOrd="0" presId="urn:microsoft.com/office/officeart/2005/8/layout/orgChart1"/>
    <dgm:cxn modelId="{EC8B1E6B-49FE-46E3-B6E0-F1C2B49BE402}" type="presOf" srcId="{0A1D7CE1-6A1E-43A4-81A2-46FD9FD8540C}" destId="{C27DAE8D-2D63-4843-9A4A-50AEFD70D796}" srcOrd="0" destOrd="0" presId="urn:microsoft.com/office/officeart/2005/8/layout/orgChart1"/>
    <dgm:cxn modelId="{BFC42C8D-CB21-4DF5-A6AC-5068666633EE}" type="presOf" srcId="{699CF1D7-D618-43D9-9522-660808FAA266}" destId="{ED0AA408-1A21-4171-BE66-A96A78840FB7}" srcOrd="1" destOrd="0" presId="urn:microsoft.com/office/officeart/2005/8/layout/orgChart1"/>
    <dgm:cxn modelId="{46981D93-67BE-4E43-80F2-79BF91930696}" type="presOf" srcId="{2CBBAAAC-2C12-42F8-A342-01CFB61ADA45}" destId="{8BD5597E-FD13-4032-9878-B057A35E2557}" srcOrd="0" destOrd="0" presId="urn:microsoft.com/office/officeart/2005/8/layout/orgChart1"/>
    <dgm:cxn modelId="{2424203C-5B61-4325-80BE-307BEB20EFDB}" srcId="{699CF1D7-D618-43D9-9522-660808FAA266}" destId="{7F9D555E-DD97-4C67-B45D-50BC67264109}" srcOrd="3" destOrd="0" parTransId="{69024CC1-3EA3-42BA-B5F8-D8EC14429D2A}" sibTransId="{8BE2748B-5694-4F04-BADB-97C8025C24AF}"/>
    <dgm:cxn modelId="{94C8DC7C-7B87-4A34-B67B-1D83ADAE2761}" type="presOf" srcId="{7E6AAE21-DDF8-40A6-99FE-554A47C8B7EC}" destId="{D0D790A8-4A52-4C46-B347-79C31BA77E97}" srcOrd="0" destOrd="0" presId="urn:microsoft.com/office/officeart/2005/8/layout/orgChart1"/>
    <dgm:cxn modelId="{B9295B5C-2520-433E-811D-564ECE97FF41}" type="presOf" srcId="{AB894636-C08F-405B-A075-3EEE88133242}" destId="{5F19C8A1-B5A4-4B2F-8DA7-05F219571861}" srcOrd="0" destOrd="0" presId="urn:microsoft.com/office/officeart/2005/8/layout/orgChart1"/>
    <dgm:cxn modelId="{83D526F8-CA9C-4BB7-B526-6971207C3238}" srcId="{699CF1D7-D618-43D9-9522-660808FAA266}" destId="{F110ED22-CDBC-4B9E-80C2-5D6256FDE047}" srcOrd="5" destOrd="0" parTransId="{5A9BF6DE-378E-4F74-A7AE-28F3CBB6E744}" sibTransId="{BE0545A7-150E-4D46-B418-0DAD28DC62AE}"/>
    <dgm:cxn modelId="{39103682-D064-4009-A2EF-2119A30D00AD}" type="presOf" srcId="{0A410462-730F-4A1B-B97D-D401399076E6}" destId="{790F73AF-6919-4C22-AFC1-60064B53B1BF}" srcOrd="1" destOrd="0" presId="urn:microsoft.com/office/officeart/2005/8/layout/orgChart1"/>
    <dgm:cxn modelId="{A0D4ADCD-5CD0-42AE-8091-D609D10DE56E}" type="presOf" srcId="{8967B6A6-219C-4E26-A977-F7CA1B156F6B}" destId="{CC0A2620-DEA0-448C-BF72-E6486233CC15}" srcOrd="0" destOrd="0" presId="urn:microsoft.com/office/officeart/2005/8/layout/orgChart1"/>
    <dgm:cxn modelId="{F50C90A9-34C2-4657-9EAA-E976F8CDFF43}" type="presOf" srcId="{25B06177-6BF5-465D-9260-09BA2CBA3766}" destId="{6F562060-2A43-4DF3-8DD7-C04B5E566EC5}" srcOrd="0" destOrd="0" presId="urn:microsoft.com/office/officeart/2005/8/layout/orgChart1"/>
    <dgm:cxn modelId="{1F6E6B38-ED0E-4D32-AFED-E94B18E65C2E}" srcId="{699CF1D7-D618-43D9-9522-660808FAA266}" destId="{8967B6A6-219C-4E26-A977-F7CA1B156F6B}" srcOrd="4" destOrd="0" parTransId="{45AC6C82-BAFA-4464-B8AA-02F435D11A81}" sibTransId="{F03F146E-D8A0-4CF6-83C2-026A862279B3}"/>
    <dgm:cxn modelId="{35074607-43B8-4578-8707-A0C22FBB12ED}" type="presOf" srcId="{45AC6C82-BAFA-4464-B8AA-02F435D11A81}" destId="{DE5F8133-0141-4FE5-B92B-D072C1285D23}" srcOrd="0" destOrd="0" presId="urn:microsoft.com/office/officeart/2005/8/layout/orgChart1"/>
    <dgm:cxn modelId="{3F8958B7-9C2E-4560-9BBC-67D2843DCD82}" type="presOf" srcId="{2CBBAAAC-2C12-42F8-A342-01CFB61ADA45}" destId="{54E8D3BA-A128-4A30-BBC4-734517516ECB}" srcOrd="1" destOrd="0" presId="urn:microsoft.com/office/officeart/2005/8/layout/orgChart1"/>
    <dgm:cxn modelId="{F53383C0-E9AE-4197-AD37-7B94A15F2E52}" srcId="{699CF1D7-D618-43D9-9522-660808FAA266}" destId="{2CBBAAAC-2C12-42F8-A342-01CFB61ADA45}" srcOrd="1" destOrd="0" parTransId="{0A1D7CE1-6A1E-43A4-81A2-46FD9FD8540C}" sibTransId="{F121C1CB-FA90-4B78-A85F-A8B5966E3655}"/>
    <dgm:cxn modelId="{E6D8A45B-911B-4970-8291-EFCBE65495CA}" type="presOf" srcId="{7F9D555E-DD97-4C67-B45D-50BC67264109}" destId="{608790C6-B272-4FEC-A1F3-4AAA38FF8052}" srcOrd="0" destOrd="0" presId="urn:microsoft.com/office/officeart/2005/8/layout/orgChart1"/>
    <dgm:cxn modelId="{00FFB91C-A9DB-4628-8609-1C185704E012}" srcId="{25B06177-6BF5-465D-9260-09BA2CBA3766}" destId="{699CF1D7-D618-43D9-9522-660808FAA266}" srcOrd="0" destOrd="0" parTransId="{0539EE84-9B2F-4C24-B259-BEC8849E1F89}" sibTransId="{964C7457-F7AC-4586-BE3D-A4A08B1531BD}"/>
    <dgm:cxn modelId="{4820A8BD-A053-443C-8BC1-0099AF24F72A}" type="presOf" srcId="{8967B6A6-219C-4E26-A977-F7CA1B156F6B}" destId="{964CD55D-A987-49D4-BFDA-9D87E1B09F94}" srcOrd="1" destOrd="0" presId="urn:microsoft.com/office/officeart/2005/8/layout/orgChart1"/>
    <dgm:cxn modelId="{EAA49F3C-C3BB-41B1-ACD9-18178E132E05}" type="presOf" srcId="{69024CC1-3EA3-42BA-B5F8-D8EC14429D2A}" destId="{0DE6B1BA-DDEA-4F3F-B57B-75CF99BD6BDA}" srcOrd="0" destOrd="0" presId="urn:microsoft.com/office/officeart/2005/8/layout/orgChart1"/>
    <dgm:cxn modelId="{EF6D3E24-CFA7-4E65-A046-1E5048BDB32C}" type="presOf" srcId="{AB894636-C08F-405B-A075-3EEE88133242}" destId="{65F40F01-7934-4A7D-BF6C-63A97D6EE7AC}" srcOrd="1" destOrd="0" presId="urn:microsoft.com/office/officeart/2005/8/layout/orgChart1"/>
    <dgm:cxn modelId="{9E3D0EC9-0241-4660-A465-4FC7C4D401B1}" type="presOf" srcId="{699CF1D7-D618-43D9-9522-660808FAA266}" destId="{9CD7B460-1BDE-4D3A-BBB0-870CFAFC12FC}" srcOrd="0" destOrd="0" presId="urn:microsoft.com/office/officeart/2005/8/layout/orgChart1"/>
    <dgm:cxn modelId="{B7B4CABE-051A-4FDE-981C-068EE171EA9B}" type="presParOf" srcId="{6F562060-2A43-4DF3-8DD7-C04B5E566EC5}" destId="{333114CA-0BCD-4CEA-956B-747ED0035AED}" srcOrd="0" destOrd="0" presId="urn:microsoft.com/office/officeart/2005/8/layout/orgChart1"/>
    <dgm:cxn modelId="{FCD5F047-B160-4478-AF77-15D9147E11A1}" type="presParOf" srcId="{333114CA-0BCD-4CEA-956B-747ED0035AED}" destId="{C8124EEB-2499-496F-AAA9-D5B4CC70E57A}" srcOrd="0" destOrd="0" presId="urn:microsoft.com/office/officeart/2005/8/layout/orgChart1"/>
    <dgm:cxn modelId="{F925D1CC-627B-4FAE-9E1A-CBA88690D025}" type="presParOf" srcId="{C8124EEB-2499-496F-AAA9-D5B4CC70E57A}" destId="{9CD7B460-1BDE-4D3A-BBB0-870CFAFC12FC}" srcOrd="0" destOrd="0" presId="urn:microsoft.com/office/officeart/2005/8/layout/orgChart1"/>
    <dgm:cxn modelId="{24E65924-280D-4DC2-9852-F7B3915363E7}" type="presParOf" srcId="{C8124EEB-2499-496F-AAA9-D5B4CC70E57A}" destId="{ED0AA408-1A21-4171-BE66-A96A78840FB7}" srcOrd="1" destOrd="0" presId="urn:microsoft.com/office/officeart/2005/8/layout/orgChart1"/>
    <dgm:cxn modelId="{C6968B07-12B8-4B55-975F-95A76B0865FA}" type="presParOf" srcId="{333114CA-0BCD-4CEA-956B-747ED0035AED}" destId="{F863D0D8-3325-44B3-B5B5-9394CD68A289}" srcOrd="1" destOrd="0" presId="urn:microsoft.com/office/officeart/2005/8/layout/orgChart1"/>
    <dgm:cxn modelId="{81BD18FB-2D12-4F4A-A35F-91B0D7AC13DC}" type="presParOf" srcId="{F863D0D8-3325-44B3-B5B5-9394CD68A289}" destId="{5CBEC710-652D-4DF2-AAB0-908B74B9BD07}" srcOrd="0" destOrd="0" presId="urn:microsoft.com/office/officeart/2005/8/layout/orgChart1"/>
    <dgm:cxn modelId="{C96EAD5F-428F-4661-8B03-9F455EF3E96B}" type="presParOf" srcId="{F863D0D8-3325-44B3-B5B5-9394CD68A289}" destId="{9AD87878-ADC4-4EEE-8C19-4D8204129376}" srcOrd="1" destOrd="0" presId="urn:microsoft.com/office/officeart/2005/8/layout/orgChart1"/>
    <dgm:cxn modelId="{14135E1E-E5C3-4EE1-B1BE-2E2F02521B2D}" type="presParOf" srcId="{9AD87878-ADC4-4EEE-8C19-4D8204129376}" destId="{33BB7099-6BBD-44D0-8725-FD854045B862}" srcOrd="0" destOrd="0" presId="urn:microsoft.com/office/officeart/2005/8/layout/orgChart1"/>
    <dgm:cxn modelId="{131E1E78-A225-4045-A883-8F8A01C40388}" type="presParOf" srcId="{33BB7099-6BBD-44D0-8725-FD854045B862}" destId="{5F19C8A1-B5A4-4B2F-8DA7-05F219571861}" srcOrd="0" destOrd="0" presId="urn:microsoft.com/office/officeart/2005/8/layout/orgChart1"/>
    <dgm:cxn modelId="{4228355C-2065-4475-9E56-CEF2D34E34D2}" type="presParOf" srcId="{33BB7099-6BBD-44D0-8725-FD854045B862}" destId="{65F40F01-7934-4A7D-BF6C-63A97D6EE7AC}" srcOrd="1" destOrd="0" presId="urn:microsoft.com/office/officeart/2005/8/layout/orgChart1"/>
    <dgm:cxn modelId="{AAF6D362-2127-44AC-AFD4-27FE73FAA6B2}" type="presParOf" srcId="{9AD87878-ADC4-4EEE-8C19-4D8204129376}" destId="{914ED4DC-26D1-431E-9628-E066673E51DC}" srcOrd="1" destOrd="0" presId="urn:microsoft.com/office/officeart/2005/8/layout/orgChart1"/>
    <dgm:cxn modelId="{4350AC97-FBF9-49B9-BBE4-8DAE077706CF}" type="presParOf" srcId="{9AD87878-ADC4-4EEE-8C19-4D8204129376}" destId="{13EB8B52-3AB7-4951-A21F-29C18965AF14}" srcOrd="2" destOrd="0" presId="urn:microsoft.com/office/officeart/2005/8/layout/orgChart1"/>
    <dgm:cxn modelId="{B6ABA0DC-6795-48F3-AD61-C221B6F3FEF6}" type="presParOf" srcId="{F863D0D8-3325-44B3-B5B5-9394CD68A289}" destId="{C27DAE8D-2D63-4843-9A4A-50AEFD70D796}" srcOrd="2" destOrd="0" presId="urn:microsoft.com/office/officeart/2005/8/layout/orgChart1"/>
    <dgm:cxn modelId="{F130CDAF-0AB8-455F-B132-76BF6D40C46E}" type="presParOf" srcId="{F863D0D8-3325-44B3-B5B5-9394CD68A289}" destId="{8F046E33-A294-40D7-B142-9E5781D7D822}" srcOrd="3" destOrd="0" presId="urn:microsoft.com/office/officeart/2005/8/layout/orgChart1"/>
    <dgm:cxn modelId="{BE1585CB-B127-4050-8886-E5B3FA881256}" type="presParOf" srcId="{8F046E33-A294-40D7-B142-9E5781D7D822}" destId="{0AEAA551-D499-4376-8A79-86AEA451195A}" srcOrd="0" destOrd="0" presId="urn:microsoft.com/office/officeart/2005/8/layout/orgChart1"/>
    <dgm:cxn modelId="{984FF28F-425D-4188-9535-612F16412032}" type="presParOf" srcId="{0AEAA551-D499-4376-8A79-86AEA451195A}" destId="{8BD5597E-FD13-4032-9878-B057A35E2557}" srcOrd="0" destOrd="0" presId="urn:microsoft.com/office/officeart/2005/8/layout/orgChart1"/>
    <dgm:cxn modelId="{F4A73A29-EFBA-488E-BC55-A7F67A2AECD9}" type="presParOf" srcId="{0AEAA551-D499-4376-8A79-86AEA451195A}" destId="{54E8D3BA-A128-4A30-BBC4-734517516ECB}" srcOrd="1" destOrd="0" presId="urn:microsoft.com/office/officeart/2005/8/layout/orgChart1"/>
    <dgm:cxn modelId="{DC854C60-D156-4825-B9CE-E2DC2DDBD1C9}" type="presParOf" srcId="{8F046E33-A294-40D7-B142-9E5781D7D822}" destId="{1A58EAA4-0AF1-40C8-9F4E-58B18A1400B5}" srcOrd="1" destOrd="0" presId="urn:microsoft.com/office/officeart/2005/8/layout/orgChart1"/>
    <dgm:cxn modelId="{682305CF-20A8-46CB-88B7-760F8CF3F907}" type="presParOf" srcId="{8F046E33-A294-40D7-B142-9E5781D7D822}" destId="{BCA59E90-C01C-4207-A34F-356E624A6491}" srcOrd="2" destOrd="0" presId="urn:microsoft.com/office/officeart/2005/8/layout/orgChart1"/>
    <dgm:cxn modelId="{31B6AF9A-1470-4373-AD36-95D11BA1372C}" type="presParOf" srcId="{F863D0D8-3325-44B3-B5B5-9394CD68A289}" destId="{D0D790A8-4A52-4C46-B347-79C31BA77E97}" srcOrd="4" destOrd="0" presId="urn:microsoft.com/office/officeart/2005/8/layout/orgChart1"/>
    <dgm:cxn modelId="{CD22C499-F8F5-4CCB-B26C-FC26CC25F420}" type="presParOf" srcId="{F863D0D8-3325-44B3-B5B5-9394CD68A289}" destId="{700EE35D-E824-4BA1-A256-D5CE218719E5}" srcOrd="5" destOrd="0" presId="urn:microsoft.com/office/officeart/2005/8/layout/orgChart1"/>
    <dgm:cxn modelId="{FA289E3E-D683-48D9-8C21-CFA2054BD3C4}" type="presParOf" srcId="{700EE35D-E824-4BA1-A256-D5CE218719E5}" destId="{8C894C16-1059-4660-A3FD-62EBE93D6884}" srcOrd="0" destOrd="0" presId="urn:microsoft.com/office/officeart/2005/8/layout/orgChart1"/>
    <dgm:cxn modelId="{C1EFDFE7-1F3D-40BB-AD08-C3254C6E217B}" type="presParOf" srcId="{8C894C16-1059-4660-A3FD-62EBE93D6884}" destId="{1D41890C-AC92-4207-9282-1FCB379C4D46}" srcOrd="0" destOrd="0" presId="urn:microsoft.com/office/officeart/2005/8/layout/orgChart1"/>
    <dgm:cxn modelId="{FAEF3F70-AEE2-4297-9806-1E1CFA3C5E44}" type="presParOf" srcId="{8C894C16-1059-4660-A3FD-62EBE93D6884}" destId="{790F73AF-6919-4C22-AFC1-60064B53B1BF}" srcOrd="1" destOrd="0" presId="urn:microsoft.com/office/officeart/2005/8/layout/orgChart1"/>
    <dgm:cxn modelId="{B574F626-99F7-4B94-8185-5B50DEFEA5E1}" type="presParOf" srcId="{700EE35D-E824-4BA1-A256-D5CE218719E5}" destId="{2697194B-C23E-47C9-BEC7-5772698B1904}" srcOrd="1" destOrd="0" presId="urn:microsoft.com/office/officeart/2005/8/layout/orgChart1"/>
    <dgm:cxn modelId="{FD2E2E03-77C2-4A97-B312-EA69B7D66F3F}" type="presParOf" srcId="{700EE35D-E824-4BA1-A256-D5CE218719E5}" destId="{64B42FB7-6FC2-449C-A81B-1F1A028862C3}" srcOrd="2" destOrd="0" presId="urn:microsoft.com/office/officeart/2005/8/layout/orgChart1"/>
    <dgm:cxn modelId="{D67E493F-027A-4895-9682-12D52CAC1F5C}" type="presParOf" srcId="{F863D0D8-3325-44B3-B5B5-9394CD68A289}" destId="{0DE6B1BA-DDEA-4F3F-B57B-75CF99BD6BDA}" srcOrd="6" destOrd="0" presId="urn:microsoft.com/office/officeart/2005/8/layout/orgChart1"/>
    <dgm:cxn modelId="{1CD8BF78-B1DB-476F-8B5B-E11BCD23AC99}" type="presParOf" srcId="{F863D0D8-3325-44B3-B5B5-9394CD68A289}" destId="{2CFE6D7C-2076-4901-BF1F-5C0A265FEE37}" srcOrd="7" destOrd="0" presId="urn:microsoft.com/office/officeart/2005/8/layout/orgChart1"/>
    <dgm:cxn modelId="{19E77ECD-D1E7-44F6-B1DF-04BAB6D615A9}" type="presParOf" srcId="{2CFE6D7C-2076-4901-BF1F-5C0A265FEE37}" destId="{7CFF93F1-E91F-4079-AAE5-8EC6706FCF94}" srcOrd="0" destOrd="0" presId="urn:microsoft.com/office/officeart/2005/8/layout/orgChart1"/>
    <dgm:cxn modelId="{8D70D643-F5AB-427D-8A88-68790D7422D3}" type="presParOf" srcId="{7CFF93F1-E91F-4079-AAE5-8EC6706FCF94}" destId="{608790C6-B272-4FEC-A1F3-4AAA38FF8052}" srcOrd="0" destOrd="0" presId="urn:microsoft.com/office/officeart/2005/8/layout/orgChart1"/>
    <dgm:cxn modelId="{8851E851-86FF-478F-8B5F-B1F7B15BA16D}" type="presParOf" srcId="{7CFF93F1-E91F-4079-AAE5-8EC6706FCF94}" destId="{9B35BFC7-964B-4D87-9D05-F6D90EE12605}" srcOrd="1" destOrd="0" presId="urn:microsoft.com/office/officeart/2005/8/layout/orgChart1"/>
    <dgm:cxn modelId="{65A3C905-3687-4F10-91DA-1487E87192AD}" type="presParOf" srcId="{2CFE6D7C-2076-4901-BF1F-5C0A265FEE37}" destId="{459E7668-1AA6-4201-923E-4945A3A2CC94}" srcOrd="1" destOrd="0" presId="urn:microsoft.com/office/officeart/2005/8/layout/orgChart1"/>
    <dgm:cxn modelId="{75ED84B5-CCC0-4A10-9439-13F4A9570CF4}" type="presParOf" srcId="{2CFE6D7C-2076-4901-BF1F-5C0A265FEE37}" destId="{DDA51940-F81F-4271-A2C1-C7C946947A81}" srcOrd="2" destOrd="0" presId="urn:microsoft.com/office/officeart/2005/8/layout/orgChart1"/>
    <dgm:cxn modelId="{47D0ECB2-2712-4165-BE36-1CDD71AE2694}" type="presParOf" srcId="{F863D0D8-3325-44B3-B5B5-9394CD68A289}" destId="{DE5F8133-0141-4FE5-B92B-D072C1285D23}" srcOrd="8" destOrd="0" presId="urn:microsoft.com/office/officeart/2005/8/layout/orgChart1"/>
    <dgm:cxn modelId="{93068BBF-A7D7-418C-AB7A-2D9DF74B8211}" type="presParOf" srcId="{F863D0D8-3325-44B3-B5B5-9394CD68A289}" destId="{EB510EAF-B90C-402E-98D0-D5C14CE3BD92}" srcOrd="9" destOrd="0" presId="urn:microsoft.com/office/officeart/2005/8/layout/orgChart1"/>
    <dgm:cxn modelId="{7A19C75F-8979-447A-9771-57F266744786}" type="presParOf" srcId="{EB510EAF-B90C-402E-98D0-D5C14CE3BD92}" destId="{451D72B5-DA09-4341-A877-457855BB168C}" srcOrd="0" destOrd="0" presId="urn:microsoft.com/office/officeart/2005/8/layout/orgChart1"/>
    <dgm:cxn modelId="{3B52BAC6-1518-4842-91CE-F57D2859F2EA}" type="presParOf" srcId="{451D72B5-DA09-4341-A877-457855BB168C}" destId="{CC0A2620-DEA0-448C-BF72-E6486233CC15}" srcOrd="0" destOrd="0" presId="urn:microsoft.com/office/officeart/2005/8/layout/orgChart1"/>
    <dgm:cxn modelId="{3EFD0DE0-6AA1-4EF9-A946-E724CAAF323B}" type="presParOf" srcId="{451D72B5-DA09-4341-A877-457855BB168C}" destId="{964CD55D-A987-49D4-BFDA-9D87E1B09F94}" srcOrd="1" destOrd="0" presId="urn:microsoft.com/office/officeart/2005/8/layout/orgChart1"/>
    <dgm:cxn modelId="{44EB3A12-5C09-49B9-A317-1656AA142F96}" type="presParOf" srcId="{EB510EAF-B90C-402E-98D0-D5C14CE3BD92}" destId="{250C92D7-C965-43B0-A43C-473C055C7F5D}" srcOrd="1" destOrd="0" presId="urn:microsoft.com/office/officeart/2005/8/layout/orgChart1"/>
    <dgm:cxn modelId="{8A75A569-7C16-480D-8708-ACF119EB1E4D}" type="presParOf" srcId="{EB510EAF-B90C-402E-98D0-D5C14CE3BD92}" destId="{C23CDCE4-6F31-4B60-ACE6-24E476625D23}" srcOrd="2" destOrd="0" presId="urn:microsoft.com/office/officeart/2005/8/layout/orgChart1"/>
    <dgm:cxn modelId="{B24BA9BD-A404-415C-86E1-BE4E037631AF}" type="presParOf" srcId="{F863D0D8-3325-44B3-B5B5-9394CD68A289}" destId="{E07863A7-13D5-4EA9-8B91-22067F3B823E}" srcOrd="10" destOrd="0" presId="urn:microsoft.com/office/officeart/2005/8/layout/orgChart1"/>
    <dgm:cxn modelId="{9BFEE386-FC14-4A8D-A4DE-AC88CE48B3C2}" type="presParOf" srcId="{F863D0D8-3325-44B3-B5B5-9394CD68A289}" destId="{2C7FFFD1-F7F9-4FBB-95F0-07B0DBAA67AE}" srcOrd="11" destOrd="0" presId="urn:microsoft.com/office/officeart/2005/8/layout/orgChart1"/>
    <dgm:cxn modelId="{E42B9609-DF0C-4C49-8A54-C5649CBEDD7B}" type="presParOf" srcId="{2C7FFFD1-F7F9-4FBB-95F0-07B0DBAA67AE}" destId="{8C13BAB0-C82F-47E6-AB07-E9AC343FAF5C}" srcOrd="0" destOrd="0" presId="urn:microsoft.com/office/officeart/2005/8/layout/orgChart1"/>
    <dgm:cxn modelId="{B5A24C87-8836-4101-AD34-67A7CD456953}" type="presParOf" srcId="{8C13BAB0-C82F-47E6-AB07-E9AC343FAF5C}" destId="{C56F0D0E-1740-49F7-8005-324E17477E19}" srcOrd="0" destOrd="0" presId="urn:microsoft.com/office/officeart/2005/8/layout/orgChart1"/>
    <dgm:cxn modelId="{901B76E8-1658-4360-B150-B48206DB8AF5}" type="presParOf" srcId="{8C13BAB0-C82F-47E6-AB07-E9AC343FAF5C}" destId="{9230EFC0-E764-4751-9E3A-D0B817320E75}" srcOrd="1" destOrd="0" presId="urn:microsoft.com/office/officeart/2005/8/layout/orgChart1"/>
    <dgm:cxn modelId="{1A76A365-9DA2-472D-8097-F0F7C59AF7DC}" type="presParOf" srcId="{2C7FFFD1-F7F9-4FBB-95F0-07B0DBAA67AE}" destId="{F042F44A-1BCE-4165-ADD1-83622DE3B9EF}" srcOrd="1" destOrd="0" presId="urn:microsoft.com/office/officeart/2005/8/layout/orgChart1"/>
    <dgm:cxn modelId="{98B73CDA-94CF-45EE-9D68-8BD3B5E1568D}" type="presParOf" srcId="{2C7FFFD1-F7F9-4FBB-95F0-07B0DBAA67AE}" destId="{FE77DFFD-9EC1-4EE5-A2F0-1D09B7EA57D5}" srcOrd="2" destOrd="0" presId="urn:microsoft.com/office/officeart/2005/8/layout/orgChart1"/>
    <dgm:cxn modelId="{A3CEBAA1-FADC-41F7-9D22-315D1CD00F00}" type="presParOf" srcId="{333114CA-0BCD-4CEA-956B-747ED0035AED}" destId="{B2FFF301-C312-4CF4-BDEA-71B343D4F25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7863A7-13D5-4EA9-8B91-22067F3B823E}">
      <dsp:nvSpPr>
        <dsp:cNvPr id="0" name=""/>
        <dsp:cNvSpPr/>
      </dsp:nvSpPr>
      <dsp:spPr>
        <a:xfrm>
          <a:off x="557385" y="604960"/>
          <a:ext cx="582969" cy="42483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48394"/>
              </a:lnTo>
              <a:lnTo>
                <a:pt x="582969" y="4248394"/>
              </a:lnTo>
            </a:path>
          </a:pathLst>
        </a:custGeom>
        <a:noFill/>
        <a:ln w="1905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5F8133-0141-4FE5-B92B-D072C1285D23}">
      <dsp:nvSpPr>
        <dsp:cNvPr id="0" name=""/>
        <dsp:cNvSpPr/>
      </dsp:nvSpPr>
      <dsp:spPr>
        <a:xfrm>
          <a:off x="557385" y="604960"/>
          <a:ext cx="582969" cy="33811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81138"/>
              </a:lnTo>
              <a:lnTo>
                <a:pt x="582969" y="3381138"/>
              </a:lnTo>
            </a:path>
          </a:pathLst>
        </a:custGeom>
        <a:noFill/>
        <a:ln w="1905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E6B1BA-DDEA-4F3F-B57B-75CF99BD6BDA}">
      <dsp:nvSpPr>
        <dsp:cNvPr id="0" name=""/>
        <dsp:cNvSpPr/>
      </dsp:nvSpPr>
      <dsp:spPr>
        <a:xfrm>
          <a:off x="557385" y="604960"/>
          <a:ext cx="582969" cy="26691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69137"/>
              </a:lnTo>
              <a:lnTo>
                <a:pt x="582969" y="2669137"/>
              </a:lnTo>
            </a:path>
          </a:pathLst>
        </a:custGeom>
        <a:noFill/>
        <a:ln w="1905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D790A8-4A52-4C46-B347-79C31BA77E97}">
      <dsp:nvSpPr>
        <dsp:cNvPr id="0" name=""/>
        <dsp:cNvSpPr/>
      </dsp:nvSpPr>
      <dsp:spPr>
        <a:xfrm>
          <a:off x="557385" y="604960"/>
          <a:ext cx="582969" cy="19563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56301"/>
              </a:lnTo>
              <a:lnTo>
                <a:pt x="582969" y="1956301"/>
              </a:lnTo>
            </a:path>
          </a:pathLst>
        </a:custGeom>
        <a:noFill/>
        <a:ln w="1905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7DAE8D-2D63-4843-9A4A-50AEFD70D796}">
      <dsp:nvSpPr>
        <dsp:cNvPr id="0" name=""/>
        <dsp:cNvSpPr/>
      </dsp:nvSpPr>
      <dsp:spPr>
        <a:xfrm>
          <a:off x="557385" y="604960"/>
          <a:ext cx="582969" cy="11938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3844"/>
              </a:lnTo>
              <a:lnTo>
                <a:pt x="582969" y="1193844"/>
              </a:lnTo>
            </a:path>
          </a:pathLst>
        </a:custGeom>
        <a:noFill/>
        <a:ln w="1905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BEC710-652D-4DF2-AAB0-908B74B9BD07}">
      <dsp:nvSpPr>
        <dsp:cNvPr id="0" name=""/>
        <dsp:cNvSpPr/>
      </dsp:nvSpPr>
      <dsp:spPr>
        <a:xfrm>
          <a:off x="557385" y="604960"/>
          <a:ext cx="582969" cy="4313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1387"/>
              </a:lnTo>
              <a:lnTo>
                <a:pt x="582969" y="431387"/>
              </a:lnTo>
            </a:path>
          </a:pathLst>
        </a:custGeom>
        <a:noFill/>
        <a:ln w="1905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D7B460-1BDE-4D3A-BBB0-870CFAFC12FC}">
      <dsp:nvSpPr>
        <dsp:cNvPr id="0" name=""/>
        <dsp:cNvSpPr/>
      </dsp:nvSpPr>
      <dsp:spPr>
        <a:xfrm>
          <a:off x="433165" y="66910"/>
          <a:ext cx="1242196" cy="53805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100" kern="1200" dirty="0" smtClean="0">
              <a:latin typeface="+mn-lt"/>
            </a:rPr>
            <a:t>Group Leader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100" kern="1200" dirty="0" smtClean="0">
              <a:latin typeface="+mn-lt"/>
            </a:rPr>
            <a:t>M. Nonis</a:t>
          </a:r>
          <a:endParaRPr lang="en-GB" sz="1100" kern="1200" dirty="0">
            <a:latin typeface="+mn-lt"/>
          </a:endParaRPr>
        </a:p>
      </dsp:txBody>
      <dsp:txXfrm>
        <a:off x="433165" y="66910"/>
        <a:ext cx="1242196" cy="538050"/>
      </dsp:txXfrm>
    </dsp:sp>
    <dsp:sp modelId="{5F19C8A1-B5A4-4B2F-8DA7-05F219571861}">
      <dsp:nvSpPr>
        <dsp:cNvPr id="0" name=""/>
        <dsp:cNvSpPr/>
      </dsp:nvSpPr>
      <dsp:spPr>
        <a:xfrm>
          <a:off x="1140354" y="767322"/>
          <a:ext cx="1285444" cy="538050"/>
        </a:xfrm>
        <a:prstGeom prst="rect">
          <a:avLst/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100" kern="1200" dirty="0" err="1" smtClean="0">
              <a:latin typeface="+mn-lt"/>
            </a:rPr>
            <a:t>Injectors</a:t>
          </a:r>
          <a:endParaRPr lang="fr-CH" sz="1100" kern="1200" dirty="0" smtClean="0">
            <a:latin typeface="+mn-lt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100" kern="1200" dirty="0" smtClean="0">
              <a:latin typeface="+mn-lt"/>
            </a:rPr>
            <a:t>S. </a:t>
          </a:r>
          <a:r>
            <a:rPr lang="fr-CH" sz="1100" kern="1200" dirty="0" err="1" smtClean="0">
              <a:latin typeface="+mn-lt"/>
            </a:rPr>
            <a:t>Deleval</a:t>
          </a:r>
          <a:endParaRPr lang="en-GB" sz="1100" kern="1200" dirty="0">
            <a:latin typeface="+mn-lt"/>
          </a:endParaRPr>
        </a:p>
      </dsp:txBody>
      <dsp:txXfrm>
        <a:off x="1140354" y="767322"/>
        <a:ext cx="1285444" cy="538050"/>
      </dsp:txXfrm>
    </dsp:sp>
    <dsp:sp modelId="{8BD5597E-FD13-4032-9878-B057A35E2557}">
      <dsp:nvSpPr>
        <dsp:cNvPr id="0" name=""/>
        <dsp:cNvSpPr/>
      </dsp:nvSpPr>
      <dsp:spPr>
        <a:xfrm>
          <a:off x="1140354" y="1531353"/>
          <a:ext cx="1300865" cy="534902"/>
        </a:xfrm>
        <a:prstGeom prst="rect">
          <a:avLst/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100" kern="1200" dirty="0" smtClean="0">
              <a:latin typeface="+mn-lt"/>
            </a:rPr>
            <a:t>Design Office,  Works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100" kern="1200" dirty="0" smtClean="0">
              <a:latin typeface="+mn-lt"/>
            </a:rPr>
            <a:t>Y. Body </a:t>
          </a:r>
          <a:endParaRPr lang="en-GB" sz="1100" kern="1200" dirty="0">
            <a:latin typeface="+mn-lt"/>
          </a:endParaRPr>
        </a:p>
      </dsp:txBody>
      <dsp:txXfrm>
        <a:off x="1140354" y="1531353"/>
        <a:ext cx="1300865" cy="534902"/>
      </dsp:txXfrm>
    </dsp:sp>
    <dsp:sp modelId="{1D41890C-AC92-4207-9282-1FCB379C4D46}">
      <dsp:nvSpPr>
        <dsp:cNvPr id="0" name=""/>
        <dsp:cNvSpPr/>
      </dsp:nvSpPr>
      <dsp:spPr>
        <a:xfrm>
          <a:off x="1140354" y="2292237"/>
          <a:ext cx="1269722" cy="538050"/>
        </a:xfrm>
        <a:prstGeom prst="rect">
          <a:avLst/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100" kern="1200" dirty="0" smtClean="0">
              <a:latin typeface="+mn-lt"/>
            </a:rPr>
            <a:t>GEM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100" kern="1200" dirty="0" smtClean="0">
              <a:latin typeface="+mn-lt"/>
            </a:rPr>
            <a:t>G. Peon</a:t>
          </a:r>
          <a:endParaRPr lang="en-GB" sz="1100" kern="1200" dirty="0">
            <a:latin typeface="+mn-lt"/>
          </a:endParaRPr>
        </a:p>
      </dsp:txBody>
      <dsp:txXfrm>
        <a:off x="1140354" y="2292237"/>
        <a:ext cx="1269722" cy="538050"/>
      </dsp:txXfrm>
    </dsp:sp>
    <dsp:sp modelId="{608790C6-B272-4FEC-A1F3-4AAA38FF8052}">
      <dsp:nvSpPr>
        <dsp:cNvPr id="0" name=""/>
        <dsp:cNvSpPr/>
      </dsp:nvSpPr>
      <dsp:spPr>
        <a:xfrm>
          <a:off x="1140354" y="3005072"/>
          <a:ext cx="1300865" cy="538050"/>
        </a:xfrm>
        <a:prstGeom prst="rect">
          <a:avLst/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100" kern="1200" dirty="0" smtClean="0">
              <a:latin typeface="+mn-lt"/>
            </a:rPr>
            <a:t>Detector </a:t>
          </a:r>
          <a:r>
            <a:rPr lang="fr-CH" sz="1100" kern="1200" dirty="0" err="1" smtClean="0">
              <a:latin typeface="+mn-lt"/>
            </a:rPr>
            <a:t>Cooling</a:t>
          </a:r>
          <a:endParaRPr lang="fr-CH" sz="1100" kern="1200" dirty="0" smtClean="0">
            <a:latin typeface="+mn-lt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100" kern="1200" dirty="0" smtClean="0">
              <a:latin typeface="+mn-lt"/>
            </a:rPr>
            <a:t> O. </a:t>
          </a:r>
          <a:r>
            <a:rPr lang="fr-CH" sz="1100" kern="1200" dirty="0" err="1" smtClean="0">
              <a:latin typeface="+mn-lt"/>
            </a:rPr>
            <a:t>Crespo</a:t>
          </a:r>
          <a:r>
            <a:rPr lang="fr-CH" sz="1100" kern="1200" dirty="0" smtClean="0">
              <a:latin typeface="+mn-lt"/>
            </a:rPr>
            <a:t> Lopez</a:t>
          </a:r>
          <a:endParaRPr lang="en-GB" sz="1100" kern="1200" dirty="0">
            <a:latin typeface="+mn-lt"/>
          </a:endParaRPr>
        </a:p>
      </dsp:txBody>
      <dsp:txXfrm>
        <a:off x="1140354" y="3005072"/>
        <a:ext cx="1300865" cy="538050"/>
      </dsp:txXfrm>
    </dsp:sp>
    <dsp:sp modelId="{CC0A2620-DEA0-448C-BF72-E6486233CC15}">
      <dsp:nvSpPr>
        <dsp:cNvPr id="0" name=""/>
        <dsp:cNvSpPr/>
      </dsp:nvSpPr>
      <dsp:spPr>
        <a:xfrm>
          <a:off x="1140354" y="3717074"/>
          <a:ext cx="1285466" cy="538050"/>
        </a:xfrm>
        <a:prstGeom prst="rect">
          <a:avLst/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100" kern="1200" dirty="0" err="1" smtClean="0">
              <a:latin typeface="+mn-lt"/>
            </a:rPr>
            <a:t>Projects</a:t>
          </a:r>
          <a:endParaRPr lang="fr-CH" sz="1100" kern="1200" dirty="0" smtClean="0">
            <a:latin typeface="+mn-lt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100" kern="1200" dirty="0" smtClean="0">
              <a:latin typeface="+mn-lt"/>
            </a:rPr>
            <a:t>M. Battistin</a:t>
          </a:r>
          <a:endParaRPr lang="en-GB" sz="1100" kern="1200" dirty="0">
            <a:latin typeface="+mn-lt"/>
          </a:endParaRPr>
        </a:p>
      </dsp:txBody>
      <dsp:txXfrm>
        <a:off x="1140354" y="3717074"/>
        <a:ext cx="1285466" cy="538050"/>
      </dsp:txXfrm>
    </dsp:sp>
    <dsp:sp modelId="{C56F0D0E-1740-49F7-8005-324E17477E19}">
      <dsp:nvSpPr>
        <dsp:cNvPr id="0" name=""/>
        <dsp:cNvSpPr/>
      </dsp:nvSpPr>
      <dsp:spPr>
        <a:xfrm>
          <a:off x="1140354" y="4584330"/>
          <a:ext cx="1282765" cy="538050"/>
        </a:xfrm>
        <a:prstGeom prst="rect">
          <a:avLst/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100" kern="1200" dirty="0" smtClean="0">
              <a:latin typeface="+mn-lt"/>
            </a:rPr>
            <a:t>R. </a:t>
          </a:r>
          <a:r>
            <a:rPr lang="fr-CH" sz="1100" kern="1200" dirty="0" err="1" smtClean="0">
              <a:latin typeface="+mn-lt"/>
            </a:rPr>
            <a:t>Barillère</a:t>
          </a:r>
          <a:endParaRPr lang="fr-CH" sz="1100" kern="1200" dirty="0" smtClean="0">
            <a:latin typeface="+mn-lt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100" kern="1200" dirty="0" err="1" smtClean="0">
              <a:latin typeface="+mn-lt"/>
            </a:rPr>
            <a:t>Controls</a:t>
          </a:r>
          <a:endParaRPr lang="en-GB" sz="1100" kern="1200" dirty="0">
            <a:latin typeface="+mn-lt"/>
          </a:endParaRPr>
        </a:p>
      </dsp:txBody>
      <dsp:txXfrm>
        <a:off x="1140354" y="4584330"/>
        <a:ext cx="1282765" cy="538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7AC1E-2C2F-BD4A-AFEA-4B3F90DCF823}" type="datetimeFigureOut">
              <a:rPr lang="en-US" smtClean="0"/>
              <a:t>03-Jun-19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DCD69-589B-6942-9C31-F8268E600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541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7A3F7-28B1-414E-A230-AD3882A2F1BE}" type="datetimeFigureOut">
              <a:rPr lang="en-US" smtClean="0"/>
              <a:t>03-Jun-19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BD8FC-765A-7F49-8190-3EC8654A3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013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1BD8FC-765A-7F49-8190-3EC8654A3E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90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1BD8FC-765A-7F49-8190-3EC8654A3E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3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57E6100B-5618-4CBB-85A2-18086B77B474}" type="slidenum">
              <a:rPr lang="en-US" altLang="en-US" sz="1200"/>
              <a:pPr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229929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42-E7B1-4D22-926B-E18D0EC4384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15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42-E7B1-4D22-926B-E18D0EC4384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842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D05149-B9CC-45EC-A621-BECAB4C56D6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527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Fr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5-01-13_CERN_ENdept 36% h32mm 300dpi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5471818"/>
            <a:ext cx="3075535" cy="115218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31800" y="2121290"/>
            <a:ext cx="8265984" cy="1826363"/>
          </a:xfrm>
        </p:spPr>
        <p:txBody>
          <a:bodyPr tIns="0" bIns="0" anchor="b">
            <a:norm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buNone/>
              <a:defRPr kumimoji="0" lang="en-US" sz="4000" b="1" i="0" kern="1200" cap="none" spc="0" baseline="0" dirty="0">
                <a:ln w="12700">
                  <a:noFill/>
                  <a:prstDash val="solid"/>
                </a:ln>
                <a:solidFill>
                  <a:schemeClr val="accent1"/>
                </a:solidFill>
                <a:effectLst/>
                <a:latin typeface="Ubuntu"/>
                <a:ea typeface="+mj-ea"/>
                <a:cs typeface="Ubuntu"/>
              </a:defRPr>
            </a:lvl1pPr>
          </a:lstStyle>
          <a:p>
            <a:r>
              <a:rPr kumimoji="0" lang="x-none" dirty="0" smtClean="0"/>
              <a:t>Presentation Title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31800" y="4171952"/>
            <a:ext cx="8265984" cy="1066688"/>
          </a:xfrm>
        </p:spPr>
        <p:txBody>
          <a:bodyPr lIns="45720" tIns="0" rIns="4572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800" b="0" i="0">
                <a:solidFill>
                  <a:schemeClr val="accent4"/>
                </a:solidFill>
                <a:effectLst/>
                <a:latin typeface="Ubuntu"/>
                <a:cs typeface="Ubuntu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x-none" dirty="0" smtClean="0"/>
              <a:t>Author and Affiliation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 smtClean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9F26F-7727-4352-8FC3-35C753B1EA09}" type="datetime4">
              <a:rPr lang="en-US" smtClean="0"/>
              <a:t>June 4, 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Nonis - CERN EN/CV - ILO Day Napoli, 6-7 Giugno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57200" y="1260000"/>
            <a:ext cx="8226425" cy="5016068"/>
          </a:xfrm>
        </p:spPr>
        <p:txBody>
          <a:bodyPr/>
          <a:lstStyle>
            <a:lvl2pPr>
              <a:defRPr baseline="0"/>
            </a:lvl2pPr>
          </a:lstStyle>
          <a:p>
            <a:pPr lvl="0"/>
            <a:r>
              <a:rPr lang="x-none" dirty="0" smtClean="0"/>
              <a:t>Slide text first level</a:t>
            </a:r>
          </a:p>
          <a:p>
            <a:pPr lvl="1"/>
            <a:r>
              <a:rPr lang="x-none" dirty="0" smtClean="0"/>
              <a:t>Slide text second level</a:t>
            </a:r>
          </a:p>
          <a:p>
            <a:pPr lvl="2"/>
            <a:r>
              <a:rPr lang="x-none" dirty="0" smtClean="0"/>
              <a:t>Slide text third level</a:t>
            </a:r>
          </a:p>
          <a:p>
            <a:pPr lvl="3"/>
            <a:r>
              <a:rPr lang="x-none" dirty="0" smtClean="0"/>
              <a:t>Slide text fourth level</a:t>
            </a:r>
          </a:p>
          <a:p>
            <a:pPr lvl="4"/>
            <a:r>
              <a:rPr lang="x-none" dirty="0" smtClean="0"/>
              <a:t>Slide text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8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 smtClean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DD62C-84B0-4369-8483-D0D4769DC536}" type="datetime4">
              <a:rPr lang="en-US" smtClean="0"/>
              <a:t>June 4, 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Nonis - CERN EN/CV - ILO Day Napoli, 6-7 Giugno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57200" y="1245521"/>
            <a:ext cx="8226425" cy="5028279"/>
          </a:xfrm>
        </p:spPr>
        <p:txBody>
          <a:bodyPr/>
          <a:lstStyle>
            <a:lvl2pPr>
              <a:defRPr sz="2400" baseline="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x-none" dirty="0" smtClean="0"/>
              <a:t>Slide text first level</a:t>
            </a:r>
          </a:p>
          <a:p>
            <a:pPr lvl="1"/>
            <a:r>
              <a:rPr lang="x-none" dirty="0" smtClean="0"/>
              <a:t>Slide text second level</a:t>
            </a:r>
          </a:p>
          <a:p>
            <a:pPr lvl="2"/>
            <a:r>
              <a:rPr lang="x-none" dirty="0" smtClean="0"/>
              <a:t>Slide text third level</a:t>
            </a:r>
          </a:p>
          <a:p>
            <a:pPr lvl="3"/>
            <a:r>
              <a:rPr lang="x-none" dirty="0" smtClean="0"/>
              <a:t>Slide text fourth level</a:t>
            </a:r>
          </a:p>
          <a:p>
            <a:pPr lvl="4"/>
            <a:r>
              <a:rPr lang="x-none" dirty="0" smtClean="0"/>
              <a:t>Slide text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534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 smtClean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496DB-F099-4A17-ACF6-57DE4CC012EB}" type="datetime4">
              <a:rPr lang="en-US" smtClean="0"/>
              <a:t>June 4, 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Nonis - CERN EN/CV - ILO Day Napoli, 6-7 Giugno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974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B167-DD86-4D27-9999-33E5FC7F0922}" type="datetime4">
              <a:rPr lang="en-US" smtClean="0"/>
              <a:t>June 4, 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Nonis - CERN EN/CV - ILO Day Napoli, 6-7 Giugno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200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8900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314450" y="4214813"/>
            <a:ext cx="6535738" cy="16097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x-none" smtClean="0"/>
              <a:t>Click to edit Master text styles</a:t>
            </a:r>
          </a:p>
        </p:txBody>
      </p:sp>
      <p:pic>
        <p:nvPicPr>
          <p:cNvPr id="5" name="Picture 4" descr="2015-01-13_CERN_ENdept 36% h32mm 300dpi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400" y="2796780"/>
            <a:ext cx="3075535" cy="115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47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66434" y="6356350"/>
            <a:ext cx="4290489" cy="365125"/>
          </a:xfrm>
        </p:spPr>
        <p:txBody>
          <a:bodyPr/>
          <a:lstStyle/>
          <a:p>
            <a:r>
              <a:rPr lang="it-IT" smtClean="0"/>
              <a:t>M. Nonis - CERN EN/CV - ILO Day Napoli, 6-7 Giugno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56924" y="6356350"/>
            <a:ext cx="729876" cy="365125"/>
          </a:xfrm>
        </p:spPr>
        <p:txBody>
          <a:bodyPr/>
          <a:lstStyle/>
          <a:p>
            <a:fld id="{8D6C380F-326D-3C40-9EE7-7FBAB09534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342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57200" y="1060450"/>
            <a:ext cx="8226425" cy="0"/>
          </a:xfrm>
          <a:prstGeom prst="line">
            <a:avLst/>
          </a:prstGeom>
          <a:ln w="6350" cmpd="sng">
            <a:solidFill>
              <a:srgbClr val="0C3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4528"/>
            <a:ext cx="8226854" cy="833710"/>
          </a:xfrm>
          <a:ln>
            <a:noFill/>
          </a:ln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1" y="1260000"/>
            <a:ext cx="4073702" cy="5016068"/>
          </a:xfrm>
          <a:noFill/>
          <a:ln>
            <a:noFill/>
          </a:ln>
        </p:spPr>
        <p:txBody>
          <a:bodyPr/>
          <a:lstStyle>
            <a:lvl2pPr>
              <a:defRPr sz="2100" baseline="0"/>
            </a:lvl2pPr>
            <a:lvl3pPr>
              <a:defRPr sz="195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4"/>
          </p:nvPr>
        </p:nvSpPr>
        <p:spPr>
          <a:xfrm>
            <a:off x="4615666" y="1260000"/>
            <a:ext cx="4071135" cy="5016068"/>
          </a:xfrm>
          <a:noFill/>
          <a:ln>
            <a:noFill/>
          </a:ln>
        </p:spPr>
        <p:txBody>
          <a:bodyPr/>
          <a:lstStyle>
            <a:lvl2pPr>
              <a:defRPr sz="2100" baseline="0"/>
            </a:lvl2pPr>
            <a:lvl3pPr>
              <a:defRPr sz="195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44985-D16C-48AB-B8C8-872440EB269B}" type="datetime4">
              <a:rPr lang="en-US" smtClean="0"/>
              <a:t>June 4, 2019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M. Nonis - CERN EN/CV - ILO Day Napoli, 6-7 Giugno 2019</a:t>
            </a:r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198C8-7EA7-4D88-AD82-A071F2D9F2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516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5-01-13_CERN_ENdept 13% h12mm 300dpi.png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6335170"/>
            <a:ext cx="1152182" cy="43283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295326" y="6356350"/>
            <a:ext cx="13711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729FCF"/>
                </a:solidFill>
                <a:latin typeface="Ubuntu Light"/>
                <a:cs typeface="Ubuntu Light"/>
              </a:defRPr>
            </a:lvl1pPr>
          </a:lstStyle>
          <a:p>
            <a:fld id="{1CCA4055-DA0A-435A-88F1-8AF20ED918AC}" type="datetime4">
              <a:rPr lang="en-US" smtClean="0"/>
              <a:t>June 4, 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666434" y="6356350"/>
            <a:ext cx="42904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729FCF"/>
                </a:solidFill>
                <a:latin typeface="Ubuntu Light"/>
                <a:cs typeface="Ubuntu Light"/>
              </a:defRPr>
            </a:lvl1pPr>
          </a:lstStyle>
          <a:p>
            <a:r>
              <a:rPr lang="it-IT" smtClean="0"/>
              <a:t>M. Nonis - CERN EN/CV - ILO Day Napoli, 6-7 Giugno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56924" y="6356350"/>
            <a:ext cx="7298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729FCF"/>
                </a:solidFill>
                <a:latin typeface="Ubuntu Medium"/>
                <a:cs typeface="Ubuntu Medium"/>
              </a:defRPr>
            </a:lvl1pPr>
          </a:lstStyle>
          <a:p>
            <a:fld id="{8D6C380F-326D-3C40-9EE7-7FBAB09534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260000"/>
            <a:ext cx="8226854" cy="502803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Slide text first level</a:t>
            </a:r>
          </a:p>
          <a:p>
            <a:pPr lvl="1" eaLnBrk="1" latinLnBrk="0" hangingPunct="1"/>
            <a:r>
              <a:rPr kumimoji="0" lang="fr-CH" dirty="0" smtClean="0"/>
              <a:t>Slide text second level</a:t>
            </a:r>
          </a:p>
          <a:p>
            <a:pPr lvl="2" eaLnBrk="1" latinLnBrk="0" hangingPunct="1"/>
            <a:r>
              <a:rPr kumimoji="0" lang="fr-CH" dirty="0" smtClean="0"/>
              <a:t>Slide text third level</a:t>
            </a:r>
          </a:p>
          <a:p>
            <a:pPr lvl="3" eaLnBrk="1" latinLnBrk="0" hangingPunct="1"/>
            <a:r>
              <a:rPr kumimoji="0" lang="fr-CH" dirty="0" smtClean="0"/>
              <a:t>Slide text fourth level</a:t>
            </a:r>
          </a:p>
          <a:p>
            <a:pPr lvl="4" eaLnBrk="1" latinLnBrk="0" hangingPunct="1"/>
            <a:r>
              <a:rPr kumimoji="0" lang="fr-CH" dirty="0" smtClean="0"/>
              <a:t>Slide text fifth level</a:t>
            </a:r>
            <a:endParaRPr kumimoji="0" lang="en-US" dirty="0"/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3"/>
            <a:ext cx="8226854" cy="71584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GB" noProof="0" dirty="0" smtClean="0"/>
              <a:t>Slide Title</a:t>
            </a:r>
            <a:endParaRPr kumimoji="0" lang="en-GB" noProof="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6285763"/>
            <a:ext cx="8226854" cy="0"/>
          </a:xfrm>
          <a:prstGeom prst="line">
            <a:avLst/>
          </a:prstGeom>
          <a:ln w="6350" cmpd="sng">
            <a:solidFill>
              <a:srgbClr val="0C3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81" r:id="rId2"/>
    <p:sldLayoutId id="2147483685" r:id="rId3"/>
    <p:sldLayoutId id="2147483682" r:id="rId4"/>
    <p:sldLayoutId id="2147483684" r:id="rId5"/>
    <p:sldLayoutId id="2147483680" r:id="rId6"/>
    <p:sldLayoutId id="2147483676" r:id="rId7"/>
    <p:sldLayoutId id="2147483686" r:id="rId8"/>
    <p:sldLayoutId id="2147483687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b="0" i="0" kern="1200">
          <a:solidFill>
            <a:srgbClr val="0C377B"/>
          </a:solidFill>
          <a:latin typeface="Ubuntu Medium"/>
          <a:ea typeface="+mj-ea"/>
          <a:cs typeface="Ubuntu Medium"/>
        </a:defRPr>
      </a:lvl1pPr>
    </p:titleStyle>
    <p:bodyStyle>
      <a:lvl1pPr marL="225425" indent="-225425" algn="l" rtl="0" eaLnBrk="1" latinLnBrk="0" hangingPunct="1">
        <a:lnSpc>
          <a:spcPct val="100000"/>
        </a:lnSpc>
        <a:spcBef>
          <a:spcPts val="900"/>
        </a:spcBef>
        <a:buClr>
          <a:schemeClr val="accent1"/>
        </a:buClr>
        <a:buSzPct val="100000"/>
        <a:buFont typeface="Arial"/>
        <a:buChar char="•"/>
        <a:defRPr kumimoji="0" sz="3000" b="0" i="0" kern="1200">
          <a:solidFill>
            <a:srgbClr val="0C377B"/>
          </a:solidFill>
          <a:latin typeface="Ubuntu Light"/>
          <a:ea typeface="+mn-ea"/>
          <a:cs typeface="Ubuntu Light"/>
        </a:defRPr>
      </a:lvl1pPr>
      <a:lvl2pPr marL="460375" indent="-228600" algn="l" rtl="0" eaLnBrk="1" latinLnBrk="0" hangingPunct="1">
        <a:lnSpc>
          <a:spcPct val="100000"/>
        </a:lnSpc>
        <a:spcBef>
          <a:spcPts val="900"/>
        </a:spcBef>
        <a:buClr>
          <a:schemeClr val="bg2"/>
        </a:buClr>
        <a:buSzPct val="100000"/>
        <a:buFont typeface="Arial"/>
        <a:buChar char="•"/>
        <a:defRPr kumimoji="0" sz="3000" b="0" i="0" kern="1200">
          <a:solidFill>
            <a:srgbClr val="0C377B"/>
          </a:solidFill>
          <a:latin typeface="Ubuntu Light"/>
          <a:ea typeface="+mn-ea"/>
          <a:cs typeface="Ubuntu Light"/>
        </a:defRPr>
      </a:lvl2pPr>
      <a:lvl3pPr marL="685800" indent="-225425" algn="l" rtl="0" eaLnBrk="1" latinLnBrk="0" hangingPunct="1">
        <a:lnSpc>
          <a:spcPct val="100000"/>
        </a:lnSpc>
        <a:spcBef>
          <a:spcPts val="900"/>
        </a:spcBef>
        <a:buClr>
          <a:schemeClr val="accent2"/>
        </a:buClr>
        <a:buSzPct val="100000"/>
        <a:buFont typeface="Arial"/>
        <a:buChar char="•"/>
        <a:defRPr kumimoji="0" sz="3000" b="0" i="0" kern="1200">
          <a:solidFill>
            <a:srgbClr val="0C377B"/>
          </a:solidFill>
          <a:latin typeface="Ubuntu Light"/>
          <a:ea typeface="+mn-ea"/>
          <a:cs typeface="Ubuntu Light"/>
        </a:defRPr>
      </a:lvl3pPr>
      <a:lvl4pPr marL="909638" indent="-223838" algn="l" rtl="0" eaLnBrk="1" latinLnBrk="0" hangingPunct="1">
        <a:lnSpc>
          <a:spcPct val="100000"/>
        </a:lnSpc>
        <a:spcBef>
          <a:spcPts val="900"/>
        </a:spcBef>
        <a:buClr>
          <a:schemeClr val="accent3"/>
        </a:buClr>
        <a:buSzPct val="100000"/>
        <a:buFont typeface="Arial"/>
        <a:buChar char="•"/>
        <a:defRPr kumimoji="0" sz="3000" b="0" i="0" kern="1200">
          <a:solidFill>
            <a:srgbClr val="0C377B"/>
          </a:solidFill>
          <a:latin typeface="Ubuntu Light"/>
          <a:ea typeface="+mn-ea"/>
          <a:cs typeface="Ubuntu Light"/>
        </a:defRPr>
      </a:lvl4pPr>
      <a:lvl5pPr marL="1146175" indent="-236538" algn="l" rtl="0" eaLnBrk="1" latinLnBrk="0" hangingPunct="1">
        <a:lnSpc>
          <a:spcPct val="100000"/>
        </a:lnSpc>
        <a:spcBef>
          <a:spcPts val="900"/>
        </a:spcBef>
        <a:buClr>
          <a:schemeClr val="accent4"/>
        </a:buClr>
        <a:buSzPct val="100000"/>
        <a:buFont typeface="Arial"/>
        <a:buChar char="•"/>
        <a:defRPr kumimoji="0" sz="3000" b="0" i="0" kern="1200" baseline="0">
          <a:solidFill>
            <a:srgbClr val="0C377B"/>
          </a:solidFill>
          <a:latin typeface="Ubuntu Light"/>
          <a:ea typeface="+mn-ea"/>
          <a:cs typeface="Ubuntu Light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michele.battistin@cern.ch" TargetMode="External"/><Relationship Id="rId2" Type="http://schemas.openxmlformats.org/officeDocument/2006/relationships/hyperlink" Target="mailto:mauro.nonis@cern.ch" TargetMode="Externa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1460500"/>
            <a:ext cx="8265984" cy="2233153"/>
          </a:xfrm>
        </p:spPr>
        <p:txBody>
          <a:bodyPr>
            <a:noAutofit/>
          </a:bodyPr>
          <a:lstStyle/>
          <a:p>
            <a:r>
              <a:rPr lang="it-IT" sz="3600" dirty="0" smtClean="0"/>
              <a:t>Contratti di installazione e manutenzione per impianti industriali di raffreddamento e ventilazione </a:t>
            </a:r>
            <a:r>
              <a:rPr lang="it-IT" sz="3600" dirty="0"/>
              <a:t>al </a:t>
            </a:r>
            <a:r>
              <a:rPr lang="it-IT" sz="3600" dirty="0" smtClean="0"/>
              <a:t>CERN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4004441"/>
            <a:ext cx="8265984" cy="1234199"/>
          </a:xfrm>
        </p:spPr>
        <p:txBody>
          <a:bodyPr anchor="ctr">
            <a:noAutofit/>
          </a:bodyPr>
          <a:lstStyle/>
          <a:p>
            <a:r>
              <a:rPr lang="en-US" sz="2000" dirty="0" smtClean="0"/>
              <a:t>Mauro Nonis</a:t>
            </a:r>
            <a:endParaRPr lang="en-US" sz="2000" dirty="0"/>
          </a:p>
          <a:p>
            <a:r>
              <a:rPr lang="en-US" sz="2000" dirty="0"/>
              <a:t>Engineering Department / Cooling and Ventilation </a:t>
            </a:r>
            <a:r>
              <a:rPr lang="en-US" sz="2000" dirty="0" smtClean="0"/>
              <a:t>Group</a:t>
            </a:r>
          </a:p>
          <a:p>
            <a:endParaRPr lang="en-US" sz="2000" dirty="0" smtClean="0"/>
          </a:p>
          <a:p>
            <a:r>
              <a:rPr lang="en-US" sz="2000" dirty="0" smtClean="0"/>
              <a:t>ILO Day </a:t>
            </a:r>
            <a:r>
              <a:rPr lang="en-US" sz="2000" dirty="0" smtClean="0"/>
              <a:t>6 – 7 </a:t>
            </a:r>
            <a:r>
              <a:rPr lang="en-US" sz="2000" dirty="0" err="1" smtClean="0"/>
              <a:t>Giugno</a:t>
            </a:r>
            <a:r>
              <a:rPr lang="en-US" sz="2000" dirty="0" smtClean="0"/>
              <a:t> 2019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18285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Edifici</a:t>
            </a:r>
            <a:r>
              <a:rPr lang="fr-CH" dirty="0" smtClean="0"/>
              <a:t> </a:t>
            </a:r>
            <a:r>
              <a:rPr lang="fr-CH" dirty="0" err="1" smtClean="0"/>
              <a:t>sotto</a:t>
            </a:r>
            <a:r>
              <a:rPr lang="fr-CH" dirty="0" smtClean="0"/>
              <a:t> </a:t>
            </a:r>
            <a:r>
              <a:rPr lang="fr-CH" dirty="0" err="1" smtClean="0"/>
              <a:t>responsabilità</a:t>
            </a:r>
            <a:r>
              <a:rPr lang="fr-CH" dirty="0" smtClean="0"/>
              <a:t> CV - Meyrin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2"/>
          <a:stretch/>
        </p:blipFill>
        <p:spPr>
          <a:xfrm>
            <a:off x="440711" y="1575760"/>
            <a:ext cx="4536498" cy="27930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40711" y="4844871"/>
            <a:ext cx="8364911" cy="12934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r>
              <a:rPr lang="fr-CH" sz="2400" dirty="0" smtClean="0"/>
              <a:t>Meyrin : 		131 </a:t>
            </a:r>
            <a:r>
              <a:rPr lang="fr-CH" sz="2400" dirty="0" err="1" smtClean="0"/>
              <a:t>edifici</a:t>
            </a:r>
            <a:r>
              <a:rPr lang="fr-CH" sz="2400" dirty="0" smtClean="0"/>
              <a:t> -   25 </a:t>
            </a:r>
            <a:r>
              <a:rPr lang="fr-CH" sz="2400" dirty="0" err="1" smtClean="0"/>
              <a:t>baracche</a:t>
            </a:r>
            <a:endParaRPr lang="fr-CH" sz="2400" dirty="0" smtClean="0"/>
          </a:p>
          <a:p>
            <a:r>
              <a:rPr lang="fr-CH" sz="2400" dirty="0" err="1" smtClean="0"/>
              <a:t>Prevessin</a:t>
            </a:r>
            <a:r>
              <a:rPr lang="fr-CH" sz="2400" dirty="0" smtClean="0"/>
              <a:t>: 		  45 </a:t>
            </a:r>
            <a:r>
              <a:rPr lang="fr-CH" sz="2400" dirty="0" err="1" smtClean="0"/>
              <a:t>edifici</a:t>
            </a:r>
            <a:r>
              <a:rPr lang="fr-CH" sz="2400" dirty="0" smtClean="0"/>
              <a:t> -   24 </a:t>
            </a:r>
            <a:r>
              <a:rPr lang="fr-CH" sz="2400" dirty="0" err="1" smtClean="0"/>
              <a:t>baracche</a:t>
            </a:r>
            <a:endParaRPr lang="fr-CH" sz="2400" dirty="0" smtClean="0"/>
          </a:p>
          <a:p>
            <a:r>
              <a:rPr lang="fr-CH" sz="2400" dirty="0" err="1"/>
              <a:t>Siti</a:t>
            </a:r>
            <a:r>
              <a:rPr lang="fr-CH" sz="2400" dirty="0"/>
              <a:t> </a:t>
            </a:r>
            <a:r>
              <a:rPr lang="fr-CH" sz="2400" dirty="0"/>
              <a:t>LHC &amp; </a:t>
            </a:r>
            <a:r>
              <a:rPr lang="fr-CH" sz="2400" dirty="0"/>
              <a:t>SPS: </a:t>
            </a:r>
            <a:r>
              <a:rPr lang="fr-CH" sz="2400" dirty="0" smtClean="0"/>
              <a:t>	220 </a:t>
            </a:r>
            <a:r>
              <a:rPr lang="fr-CH" sz="2400" dirty="0" err="1"/>
              <a:t>edifici</a:t>
            </a:r>
            <a:r>
              <a:rPr lang="fr-CH" sz="2400" dirty="0"/>
              <a:t> - 116 </a:t>
            </a:r>
            <a:r>
              <a:rPr lang="fr-CH" sz="2400" dirty="0" err="1"/>
              <a:t>baracche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5" r="12934" b="13323"/>
          <a:stretch/>
        </p:blipFill>
        <p:spPr>
          <a:xfrm>
            <a:off x="5086395" y="1059294"/>
            <a:ext cx="3719227" cy="35909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Nonis - CERN EN/CV - ILO Day Napoli, 6-7 Giugno 2019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970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fr-CH" dirty="0" smtClean="0"/>
              <a:t>SF – Torri di raffreddamento</a:t>
            </a:r>
            <a:endParaRPr lang="en-GB" dirty="0"/>
          </a:p>
        </p:txBody>
      </p:sp>
      <p:pic>
        <p:nvPicPr>
          <p:cNvPr id="10" name="Picture 9" descr="IMG_350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099" y="908720"/>
            <a:ext cx="3884701" cy="273630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IMG_350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099" y="3715884"/>
            <a:ext cx="3884701" cy="290242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IMG_351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15884"/>
            <a:ext cx="3884701" cy="290242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9024"/>
            <a:ext cx="3884400" cy="2736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Nonis - CERN EN/CV - ILO Day Napoli, 6-7 Giugno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142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7161"/>
          </a:xfrm>
        </p:spPr>
        <p:txBody>
          <a:bodyPr/>
          <a:lstStyle/>
          <a:p>
            <a:r>
              <a:rPr lang="fr-CH" dirty="0" smtClean="0"/>
              <a:t>SU – </a:t>
            </a:r>
            <a:r>
              <a:rPr lang="fr-CH" dirty="0" err="1" smtClean="0"/>
              <a:t>Produzione</a:t>
            </a:r>
            <a:r>
              <a:rPr lang="fr-CH" dirty="0" smtClean="0"/>
              <a:t> </a:t>
            </a:r>
            <a:r>
              <a:rPr lang="fr-CH" dirty="0" err="1" smtClean="0"/>
              <a:t>acqua</a:t>
            </a:r>
            <a:r>
              <a:rPr lang="fr-CH" dirty="0" smtClean="0"/>
              <a:t> </a:t>
            </a:r>
            <a:r>
              <a:rPr lang="fr-CH" dirty="0" err="1" smtClean="0"/>
              <a:t>gelata</a:t>
            </a:r>
            <a:endParaRPr lang="en-GB" dirty="0"/>
          </a:p>
        </p:txBody>
      </p:sp>
      <p:pic>
        <p:nvPicPr>
          <p:cNvPr id="6" name="Picture 5" descr="GJean-0040000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091" y="3845623"/>
            <a:ext cx="3481486" cy="232340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86" y="1487860"/>
            <a:ext cx="3839514" cy="383951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091" y="990822"/>
            <a:ext cx="3481486" cy="278577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Nonis - CERN EN/CV - ILO Day Napoli, 6-7 Giugno 2019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366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0570"/>
          </a:xfrm>
        </p:spPr>
        <p:txBody>
          <a:bodyPr/>
          <a:lstStyle/>
          <a:p>
            <a:r>
              <a:rPr lang="fr-CH" dirty="0" smtClean="0"/>
              <a:t>SU – sistemi di ventilazione</a:t>
            </a:r>
            <a:endParaRPr lang="en-GB" dirty="0"/>
          </a:p>
        </p:txBody>
      </p:sp>
      <p:pic>
        <p:nvPicPr>
          <p:cNvPr id="8" name="Picture 7" descr="GJean-00400001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95208"/>
            <a:ext cx="4248472" cy="28352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GJean-00400001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630" y="995207"/>
            <a:ext cx="4248474" cy="28352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630" y="3926935"/>
            <a:ext cx="4248474" cy="283471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926936"/>
            <a:ext cx="4248472" cy="283471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Nonis - CERN EN/CV - ILO Day Napoli, 6-7 Giugno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080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3600" dirty="0" err="1" smtClean="0"/>
              <a:t>Strategia</a:t>
            </a:r>
            <a:r>
              <a:rPr lang="fr-CH" sz="3600" dirty="0" smtClean="0"/>
              <a:t> </a:t>
            </a:r>
            <a:r>
              <a:rPr lang="fr-CH" sz="3600" dirty="0" err="1" smtClean="0"/>
              <a:t>contrattuale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66040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Strategia contrattuale del Gruppo CV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6463" y="949333"/>
            <a:ext cx="8226117" cy="2708268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it-IT" sz="1600" b="1" dirty="0" smtClean="0">
                <a:solidFill>
                  <a:srgbClr val="FF0000"/>
                </a:solidFill>
              </a:rPr>
              <a:t>Supporto industriale:</a:t>
            </a:r>
          </a:p>
          <a:p>
            <a:pPr lvl="1">
              <a:spcBef>
                <a:spcPts val="600"/>
              </a:spcBef>
            </a:pPr>
            <a:r>
              <a:rPr lang="it-IT" sz="1600" dirty="0" smtClean="0"/>
              <a:t>Durata media 5 anni (2017,</a:t>
            </a:r>
            <a:r>
              <a:rPr lang="it-IT" sz="1600" dirty="0" smtClean="0">
                <a:sym typeface="Wingdings" panose="05000000000000000000" pitchFamily="2" charset="2"/>
              </a:rPr>
              <a:t> 2018 e 2019), estendibili fino a 7  (3+1+1+1+1)</a:t>
            </a:r>
            <a:endParaRPr lang="it-IT" sz="1600" dirty="0" smtClean="0"/>
          </a:p>
          <a:p>
            <a:pPr lvl="1">
              <a:spcBef>
                <a:spcPts val="600"/>
              </a:spcBef>
            </a:pPr>
            <a:r>
              <a:rPr lang="it-IT" sz="1600" dirty="0" smtClean="0"/>
              <a:t>Richiesta presenza personale fisso in zona (4 – 40 persone)</a:t>
            </a:r>
          </a:p>
          <a:p>
            <a:pPr lvl="1">
              <a:spcBef>
                <a:spcPts val="600"/>
              </a:spcBef>
            </a:pPr>
            <a:r>
              <a:rPr lang="it-IT" sz="1600" b="1" dirty="0" smtClean="0">
                <a:solidFill>
                  <a:srgbClr val="FF0000"/>
                </a:solidFill>
              </a:rPr>
              <a:t>Manutenzione &amp; operazione </a:t>
            </a:r>
            <a:r>
              <a:rPr lang="it-IT" sz="1600" b="1" dirty="0" smtClean="0">
                <a:solidFill>
                  <a:srgbClr val="FF0000"/>
                </a:solidFill>
              </a:rPr>
              <a:t>impianti </a:t>
            </a:r>
            <a:r>
              <a:rPr lang="it-IT" sz="1600" dirty="0" smtClean="0">
                <a:solidFill>
                  <a:srgbClr val="FF0000"/>
                </a:solidFill>
              </a:rPr>
              <a:t>(2 </a:t>
            </a:r>
            <a:r>
              <a:rPr lang="it-IT" sz="1600" dirty="0" smtClean="0">
                <a:solidFill>
                  <a:srgbClr val="FF0000"/>
                </a:solidFill>
              </a:rPr>
              <a:t>contratti)</a:t>
            </a:r>
            <a:r>
              <a:rPr lang="it-IT" sz="1600" b="1" dirty="0" smtClean="0">
                <a:solidFill>
                  <a:srgbClr val="FF0000"/>
                </a:solidFill>
              </a:rPr>
              <a:t>, </a:t>
            </a:r>
            <a:r>
              <a:rPr lang="it-IT" sz="1600" b="1" dirty="0">
                <a:solidFill>
                  <a:srgbClr val="FF0000"/>
                </a:solidFill>
              </a:rPr>
              <a:t>trattamento acqua </a:t>
            </a:r>
          </a:p>
          <a:p>
            <a:pPr lvl="2">
              <a:spcBef>
                <a:spcPts val="600"/>
              </a:spcBef>
            </a:pPr>
            <a:r>
              <a:rPr lang="it-IT" sz="1600" dirty="0" smtClean="0">
                <a:sym typeface="Wingdings" panose="05000000000000000000" pitchFamily="2" charset="2"/>
              </a:rPr>
              <a:t>Servizio intervento entro 24 ore</a:t>
            </a:r>
          </a:p>
          <a:p>
            <a:pPr marL="231775" lvl="1" indent="0" algn="ctr">
              <a:spcBef>
                <a:spcPts val="600"/>
              </a:spcBef>
              <a:buNone/>
            </a:pPr>
            <a:r>
              <a:rPr lang="it-IT" sz="1900" b="1" i="1" u="sng" dirty="0" smtClean="0">
                <a:sym typeface="Wingdings" panose="05000000000000000000" pitchFamily="2" charset="2"/>
              </a:rPr>
              <a:t>Prossima gara d’appalto: trattamento acqua (prob.) 2022</a:t>
            </a:r>
          </a:p>
          <a:p>
            <a:pPr lvl="1">
              <a:spcBef>
                <a:spcPts val="600"/>
              </a:spcBef>
            </a:pPr>
            <a:r>
              <a:rPr lang="it-IT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Piccoli </a:t>
            </a:r>
            <a:r>
              <a:rPr lang="it-IT" sz="1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lavori </a:t>
            </a:r>
            <a:r>
              <a:rPr lang="it-IT" sz="1600" dirty="0">
                <a:latin typeface="Ubuntu"/>
                <a:sym typeface="Wingdings" panose="05000000000000000000" pitchFamily="2" charset="2"/>
              </a:rPr>
              <a:t>(1-50 kEuro) di tubazioni rinnovo 2021 – circa 1.5 Meuro/anno</a:t>
            </a:r>
          </a:p>
          <a:p>
            <a:pPr marL="231775" lvl="1" indent="0" algn="ctr">
              <a:spcBef>
                <a:spcPts val="600"/>
              </a:spcBef>
              <a:buNone/>
            </a:pPr>
            <a:r>
              <a:rPr lang="it-IT" sz="1900" b="1" i="1" u="sng" dirty="0">
                <a:sym typeface="Wingdings" panose="05000000000000000000" pitchFamily="2" charset="2"/>
              </a:rPr>
              <a:t>Prossima gara </a:t>
            </a:r>
            <a:r>
              <a:rPr lang="it-IT" sz="1900" b="1" i="1" u="sng" dirty="0" smtClean="0">
                <a:sym typeface="Wingdings" panose="05000000000000000000" pitchFamily="2" charset="2"/>
              </a:rPr>
              <a:t>d’appalto piccoli lavori 2021</a:t>
            </a:r>
          </a:p>
          <a:p>
            <a:pPr lvl="1" algn="ctr">
              <a:spcBef>
                <a:spcPts val="600"/>
              </a:spcBef>
            </a:pPr>
            <a:endParaRPr lang="it-IT" sz="1600" b="1" i="1" u="sng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6463" y="3767664"/>
            <a:ext cx="8226854" cy="15144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>
            <a:noAutofit/>
          </a:bodyPr>
          <a:lstStyle>
            <a:lvl1pPr marL="225425" indent="-225425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SzPct val="100000"/>
              <a:buFont typeface="Arial"/>
              <a:buChar char="•"/>
              <a:defRPr kumimoji="0" sz="30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1pPr>
            <a:lvl2pPr marL="460375" indent="-228600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bg2"/>
              </a:buClr>
              <a:buSzPct val="100000"/>
              <a:buFont typeface="Arial"/>
              <a:buChar char="•"/>
              <a:defRPr kumimoji="0" sz="30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2pPr>
            <a:lvl3pPr marL="685800" indent="-225425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SzPct val="100000"/>
              <a:buFont typeface="Arial"/>
              <a:buChar char="•"/>
              <a:defRPr kumimoji="0" sz="30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3pPr>
            <a:lvl4pPr marL="909638" indent="-223838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3"/>
              </a:buClr>
              <a:buSzPct val="100000"/>
              <a:buFont typeface="Arial"/>
              <a:buChar char="•"/>
              <a:defRPr kumimoji="0" sz="30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4pPr>
            <a:lvl5pPr marL="1146175" indent="-236538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30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it-IT" sz="1600" b="1" dirty="0" smtClean="0">
                <a:solidFill>
                  <a:srgbClr val="FF0000"/>
                </a:solidFill>
                <a:latin typeface="Ubuntu"/>
              </a:rPr>
              <a:t>Progetti</a:t>
            </a:r>
            <a:r>
              <a:rPr lang="it-IT" sz="1600" dirty="0" smtClean="0">
                <a:solidFill>
                  <a:srgbClr val="FF0000"/>
                </a:solidFill>
                <a:latin typeface="Ubuntu"/>
              </a:rPr>
              <a:t> </a:t>
            </a:r>
            <a:r>
              <a:rPr lang="it-IT" sz="1600" dirty="0" smtClean="0">
                <a:latin typeface="Ubuntu"/>
              </a:rPr>
              <a:t>nuovi impianti</a:t>
            </a:r>
            <a:r>
              <a:rPr lang="it-IT" sz="1600" b="1" dirty="0" smtClean="0">
                <a:latin typeface="Ubuntu"/>
              </a:rPr>
              <a:t> </a:t>
            </a:r>
          </a:p>
          <a:p>
            <a:pPr lvl="1">
              <a:spcBef>
                <a:spcPts val="600"/>
              </a:spcBef>
            </a:pPr>
            <a:r>
              <a:rPr lang="it-IT" sz="1600" dirty="0" smtClean="0">
                <a:latin typeface="Ubuntu"/>
              </a:rPr>
              <a:t>2 contratti sistemi di cooling aggiudicati dicembre 2016 – circa 1.5 Meuro/anno</a:t>
            </a:r>
            <a:endParaRPr lang="it-IT" sz="1600" dirty="0" smtClean="0">
              <a:latin typeface="Ubuntu"/>
              <a:sym typeface="Wingdings" panose="05000000000000000000" pitchFamily="2" charset="2"/>
            </a:endParaRPr>
          </a:p>
          <a:p>
            <a:pPr lvl="1">
              <a:spcBef>
                <a:spcPts val="600"/>
              </a:spcBef>
            </a:pPr>
            <a:r>
              <a:rPr lang="it-IT" sz="1600" dirty="0" smtClean="0">
                <a:latin typeface="Ubuntu"/>
              </a:rPr>
              <a:t>2 </a:t>
            </a:r>
            <a:r>
              <a:rPr lang="it-IT" sz="1600" dirty="0">
                <a:latin typeface="Ubuntu"/>
              </a:rPr>
              <a:t>contratti </a:t>
            </a:r>
            <a:r>
              <a:rPr lang="it-IT" sz="1600" dirty="0" smtClean="0">
                <a:latin typeface="Ubuntu"/>
              </a:rPr>
              <a:t>sistemi </a:t>
            </a:r>
            <a:r>
              <a:rPr lang="it-IT" sz="1600" dirty="0">
                <a:latin typeface="Ubuntu"/>
              </a:rPr>
              <a:t>di </a:t>
            </a:r>
            <a:r>
              <a:rPr lang="it-IT" sz="1600" dirty="0" smtClean="0">
                <a:latin typeface="Ubuntu"/>
              </a:rPr>
              <a:t>ventilazione aggiudicati </a:t>
            </a:r>
            <a:r>
              <a:rPr lang="it-IT" sz="1600" dirty="0">
                <a:latin typeface="Ubuntu"/>
              </a:rPr>
              <a:t>dicembre </a:t>
            </a:r>
            <a:r>
              <a:rPr lang="it-IT" sz="1600" dirty="0" smtClean="0">
                <a:latin typeface="Ubuntu"/>
              </a:rPr>
              <a:t>2016- </a:t>
            </a:r>
            <a:r>
              <a:rPr lang="it-IT" sz="1600" dirty="0">
                <a:latin typeface="Ubuntu"/>
              </a:rPr>
              <a:t>circa 1.5 Meuro/anno</a:t>
            </a:r>
            <a:endParaRPr lang="it-IT" sz="1600" dirty="0" smtClean="0">
              <a:latin typeface="Ubuntu"/>
            </a:endParaRPr>
          </a:p>
          <a:p>
            <a:pPr marL="231775" lvl="1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it-IT" sz="1900" b="1" i="1" u="sng" dirty="0" smtClean="0">
                <a:latin typeface="Ubuntu Light"/>
                <a:sym typeface="Wingdings" panose="05000000000000000000" pitchFamily="2" charset="2"/>
              </a:rPr>
              <a:t>Prossime </a:t>
            </a:r>
            <a:r>
              <a:rPr lang="it-IT" sz="1900" b="1" i="1" u="sng" dirty="0">
                <a:latin typeface="Ubuntu Light"/>
                <a:sym typeface="Wingdings" panose="05000000000000000000" pitchFamily="2" charset="2"/>
              </a:rPr>
              <a:t>gare d’appalto : </a:t>
            </a:r>
            <a:r>
              <a:rPr lang="it-IT" sz="1900" b="1" i="1" u="sng" dirty="0" smtClean="0">
                <a:latin typeface="Ubuntu Light"/>
                <a:sym typeface="Wingdings" panose="05000000000000000000" pitchFamily="2" charset="2"/>
              </a:rPr>
              <a:t>2 contratti installazione </a:t>
            </a:r>
            <a:r>
              <a:rPr lang="it-IT" sz="1900" b="1" i="1" u="sng" dirty="0" smtClean="0">
                <a:latin typeface="Ubuntu Light"/>
                <a:sym typeface="Wingdings" panose="05000000000000000000" pitchFamily="2" charset="2"/>
              </a:rPr>
              <a:t>2020</a:t>
            </a:r>
            <a:endParaRPr lang="it-IT" sz="1900" b="1" i="1" u="sng" dirty="0" smtClean="0">
              <a:latin typeface="Ubuntu Light"/>
              <a:sym typeface="Wingdings" panose="05000000000000000000" pitchFamily="2" charset="2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9946" y="5393267"/>
            <a:ext cx="8226854" cy="81068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>
            <a:normAutofit/>
          </a:bodyPr>
          <a:lstStyle>
            <a:lvl1pPr marL="225425" indent="-225425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SzPct val="100000"/>
              <a:buFont typeface="Arial"/>
              <a:buChar char="•"/>
              <a:defRPr kumimoji="0" sz="30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1pPr>
            <a:lvl2pPr marL="460375" indent="-228600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bg2"/>
              </a:buClr>
              <a:buSzPct val="100000"/>
              <a:buFont typeface="Arial"/>
              <a:buChar char="•"/>
              <a:defRPr kumimoji="0" sz="30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2pPr>
            <a:lvl3pPr marL="685800" indent="-225425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SzPct val="100000"/>
              <a:buFont typeface="Arial"/>
              <a:buChar char="•"/>
              <a:defRPr kumimoji="0" sz="30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3pPr>
            <a:lvl4pPr marL="909638" indent="-223838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3"/>
              </a:buClr>
              <a:buSzPct val="100000"/>
              <a:buFont typeface="Arial"/>
              <a:buChar char="•"/>
              <a:defRPr kumimoji="0" sz="30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4pPr>
            <a:lvl5pPr marL="1146175" indent="-236538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30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it-IT" sz="1600" b="1" dirty="0" smtClean="0">
                <a:solidFill>
                  <a:srgbClr val="FF0000"/>
                </a:solidFill>
                <a:latin typeface="Ubuntu"/>
              </a:rPr>
              <a:t>Progetti</a:t>
            </a:r>
            <a:r>
              <a:rPr lang="it-IT" sz="1600" dirty="0" smtClean="0">
                <a:solidFill>
                  <a:srgbClr val="FF0000"/>
                </a:solidFill>
                <a:latin typeface="Ubuntu"/>
              </a:rPr>
              <a:t> </a:t>
            </a:r>
            <a:r>
              <a:rPr lang="it-IT" sz="1600" dirty="0" smtClean="0">
                <a:latin typeface="Ubuntu"/>
              </a:rPr>
              <a:t>nuovi impianti o componenti specifici</a:t>
            </a:r>
          </a:p>
          <a:p>
            <a:pPr lvl="1">
              <a:spcBef>
                <a:spcPts val="600"/>
              </a:spcBef>
            </a:pPr>
            <a:r>
              <a:rPr lang="it-IT" sz="1600" dirty="0" smtClean="0">
                <a:latin typeface="Ubuntu"/>
              </a:rPr>
              <a:t>Gare dedicate -&gt; MS+IT </a:t>
            </a:r>
            <a:r>
              <a:rPr lang="it-IT" sz="1600" dirty="0" smtClean="0">
                <a:latin typeface="Ubuntu"/>
              </a:rPr>
              <a:t>( es. High </a:t>
            </a:r>
            <a:r>
              <a:rPr lang="it-IT" sz="1600" dirty="0" smtClean="0">
                <a:latin typeface="Ubuntu"/>
              </a:rPr>
              <a:t>Luminosity LHC)</a:t>
            </a:r>
            <a:endParaRPr lang="it-IT" sz="1600" dirty="0" smtClean="0">
              <a:latin typeface="Ubuntu"/>
              <a:sym typeface="Wingdings" panose="05000000000000000000" pitchFamily="2" charset="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Nonis - CERN EN/CV - ILO Day Napoli, 6-7 Giugno 2019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03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fr-CH" dirty="0" err="1" smtClean="0"/>
              <a:t>Oggetto</a:t>
            </a:r>
            <a:r>
              <a:rPr lang="fr-CH" dirty="0" smtClean="0"/>
              <a:t> dei </a:t>
            </a:r>
            <a:r>
              <a:rPr lang="fr-CH" dirty="0" err="1" smtClean="0"/>
              <a:t>contratti</a:t>
            </a:r>
            <a:r>
              <a:rPr lang="fr-CH" dirty="0" smtClean="0"/>
              <a:t> </a:t>
            </a:r>
            <a:r>
              <a:rPr lang="fr-CH" dirty="0" err="1" smtClean="0"/>
              <a:t>installazione</a:t>
            </a:r>
            <a:r>
              <a:rPr lang="fr-CH" dirty="0" smtClean="0"/>
              <a:t>, </a:t>
            </a:r>
            <a:r>
              <a:rPr lang="fr-CH" dirty="0" err="1" smtClean="0"/>
              <a:t>ordini</a:t>
            </a:r>
            <a:endParaRPr lang="en-GB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9723" y="1204913"/>
            <a:ext cx="8229600" cy="1752600"/>
          </a:xfrm>
          <a:ln>
            <a:solidFill>
              <a:schemeClr val="tx1"/>
            </a:solidFill>
          </a:ln>
        </p:spPr>
        <p:txBody>
          <a:bodyPr rtlCol="0" anchor="ctr">
            <a:noAutofit/>
          </a:bodyPr>
          <a:lstStyle/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CH" sz="2400" dirty="0" err="1" smtClean="0"/>
              <a:t>Nuovi</a:t>
            </a:r>
            <a:r>
              <a:rPr lang="fr-CH" sz="2400" dirty="0" smtClean="0"/>
              <a:t> </a:t>
            </a:r>
            <a:r>
              <a:rPr lang="fr-CH" sz="2400" dirty="0" err="1" smtClean="0"/>
              <a:t>impianti</a:t>
            </a:r>
            <a:r>
              <a:rPr lang="fr-CH" sz="2400" dirty="0" smtClean="0"/>
              <a:t>, </a:t>
            </a:r>
            <a:r>
              <a:rPr lang="fr-CH" sz="2400" dirty="0" err="1" smtClean="0"/>
              <a:t>modifiche</a:t>
            </a:r>
            <a:r>
              <a:rPr lang="fr-CH" sz="2400" dirty="0" smtClean="0"/>
              <a:t> </a:t>
            </a:r>
            <a:r>
              <a:rPr lang="fr-CH" sz="2400" dirty="0" err="1"/>
              <a:t>impianti</a:t>
            </a:r>
            <a:r>
              <a:rPr lang="fr-CH" sz="2400" dirty="0"/>
              <a:t> </a:t>
            </a:r>
            <a:r>
              <a:rPr lang="fr-CH" sz="2400" dirty="0" err="1"/>
              <a:t>esistenti</a:t>
            </a:r>
            <a:r>
              <a:rPr lang="fr-CH" sz="2400" dirty="0"/>
              <a:t> (</a:t>
            </a:r>
            <a:r>
              <a:rPr lang="fr-CH" sz="2400" dirty="0" smtClean="0"/>
              <a:t>upgrade, </a:t>
            </a:r>
            <a:r>
              <a:rPr lang="fr-CH" sz="2400" dirty="0" err="1" smtClean="0"/>
              <a:t>ristrutturazione</a:t>
            </a:r>
            <a:r>
              <a:rPr lang="fr-CH" sz="2400" dirty="0" smtClean="0"/>
              <a:t>):</a:t>
            </a:r>
          </a:p>
          <a:p>
            <a:pPr marL="446088" lvl="1" indent="11113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CH" sz="2000" i="1" dirty="0" err="1" smtClean="0"/>
              <a:t>progettazione</a:t>
            </a:r>
            <a:r>
              <a:rPr lang="fr-CH" sz="2000" i="1" dirty="0" smtClean="0"/>
              <a:t> di </a:t>
            </a:r>
            <a:r>
              <a:rPr lang="fr-CH" sz="2000" i="1" dirty="0" err="1" smtClean="0"/>
              <a:t>dettaglio</a:t>
            </a:r>
            <a:r>
              <a:rPr lang="fr-CH" sz="2000" i="1" dirty="0" smtClean="0"/>
              <a:t>, </a:t>
            </a:r>
            <a:r>
              <a:rPr lang="fr-CH" sz="2000" i="1" dirty="0" err="1" smtClean="0"/>
              <a:t>fornitura</a:t>
            </a:r>
            <a:r>
              <a:rPr lang="fr-CH" sz="2000" i="1" dirty="0" smtClean="0"/>
              <a:t> </a:t>
            </a:r>
            <a:r>
              <a:rPr lang="fr-CH" sz="2000" i="1" dirty="0" err="1" smtClean="0"/>
              <a:t>materiale</a:t>
            </a:r>
            <a:r>
              <a:rPr lang="fr-CH" sz="2000" i="1" dirty="0" smtClean="0"/>
              <a:t>, </a:t>
            </a:r>
            <a:r>
              <a:rPr lang="fr-CH" sz="2000" i="1" dirty="0" err="1" smtClean="0"/>
              <a:t>installazione</a:t>
            </a:r>
            <a:r>
              <a:rPr lang="fr-CH" sz="2000" i="1" dirty="0" smtClean="0"/>
              <a:t>, test, </a:t>
            </a:r>
            <a:r>
              <a:rPr lang="fr-CH" sz="2000" i="1" dirty="0" err="1" smtClean="0"/>
              <a:t>start</a:t>
            </a:r>
            <a:r>
              <a:rPr lang="fr-CH" sz="2000" i="1" dirty="0" smtClean="0"/>
              <a:t> up, </a:t>
            </a:r>
            <a:r>
              <a:rPr lang="fr-CH" sz="2000" i="1" dirty="0" err="1" smtClean="0"/>
              <a:t>redazione</a:t>
            </a:r>
            <a:r>
              <a:rPr lang="fr-CH" sz="2000" i="1" dirty="0" smtClean="0"/>
              <a:t> dossier </a:t>
            </a:r>
            <a:r>
              <a:rPr lang="fr-CH" sz="2000" i="1" dirty="0" err="1" smtClean="0"/>
              <a:t>tecnico</a:t>
            </a:r>
            <a:r>
              <a:rPr lang="fr-CH" sz="2000" i="1" dirty="0" smtClean="0"/>
              <a:t>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69723" y="3324708"/>
            <a:ext cx="8214331" cy="12780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446088" indent="1111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fr-CH" altLang="en-US" dirty="0" err="1">
                <a:latin typeface="Ubuntu"/>
              </a:rPr>
              <a:t>Modifica</a:t>
            </a:r>
            <a:r>
              <a:rPr lang="fr-CH" altLang="en-US" dirty="0">
                <a:latin typeface="Ubuntu"/>
              </a:rPr>
              <a:t> </a:t>
            </a:r>
            <a:r>
              <a:rPr lang="fr-CH" altLang="en-US" dirty="0" err="1">
                <a:latin typeface="Ubuntu"/>
              </a:rPr>
              <a:t>parziale</a:t>
            </a:r>
            <a:r>
              <a:rPr lang="fr-CH" altLang="en-US" dirty="0">
                <a:latin typeface="Ubuntu"/>
              </a:rPr>
              <a:t> di </a:t>
            </a:r>
            <a:r>
              <a:rPr lang="fr-CH" altLang="en-US" dirty="0" err="1">
                <a:latin typeface="Ubuntu"/>
              </a:rPr>
              <a:t>impianti</a:t>
            </a:r>
            <a:r>
              <a:rPr lang="fr-CH" altLang="en-US" dirty="0">
                <a:latin typeface="Ubuntu"/>
              </a:rPr>
              <a:t> (</a:t>
            </a:r>
            <a:r>
              <a:rPr lang="fr-CH" altLang="en-US" dirty="0" err="1">
                <a:latin typeface="Ubuntu"/>
              </a:rPr>
              <a:t>ampliamenti</a:t>
            </a:r>
            <a:r>
              <a:rPr lang="fr-CH" altLang="en-US" dirty="0">
                <a:latin typeface="Ubuntu"/>
              </a:rPr>
              <a:t>, </a:t>
            </a:r>
            <a:r>
              <a:rPr lang="fr-CH" altLang="en-US" dirty="0" err="1">
                <a:latin typeface="Ubuntu"/>
              </a:rPr>
              <a:t>nuove</a:t>
            </a:r>
            <a:r>
              <a:rPr lang="fr-CH" altLang="en-US" dirty="0">
                <a:latin typeface="Ubuntu"/>
              </a:rPr>
              <a:t> </a:t>
            </a:r>
            <a:r>
              <a:rPr lang="fr-CH" altLang="en-US" dirty="0" err="1">
                <a:latin typeface="Ubuntu"/>
              </a:rPr>
              <a:t>utenze</a:t>
            </a:r>
            <a:r>
              <a:rPr lang="fr-CH" altLang="en-US" dirty="0">
                <a:latin typeface="Ubuntu"/>
              </a:rPr>
              <a:t>..): </a:t>
            </a:r>
          </a:p>
          <a:p>
            <a:pPr lvl="1" algn="just"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fr-CH" altLang="en-US" sz="2000" i="1" dirty="0" err="1">
                <a:latin typeface="Ubuntu"/>
              </a:rPr>
              <a:t>fornitura</a:t>
            </a:r>
            <a:r>
              <a:rPr lang="fr-CH" altLang="en-US" sz="2000" i="1" dirty="0">
                <a:latin typeface="Ubuntu"/>
              </a:rPr>
              <a:t> </a:t>
            </a:r>
            <a:r>
              <a:rPr lang="fr-CH" altLang="en-US" sz="2000" i="1" dirty="0" err="1">
                <a:latin typeface="Ubuntu"/>
              </a:rPr>
              <a:t>materiale</a:t>
            </a:r>
            <a:r>
              <a:rPr lang="fr-CH" altLang="en-US" sz="2000" i="1" dirty="0">
                <a:latin typeface="Ubuntu"/>
              </a:rPr>
              <a:t>, </a:t>
            </a:r>
            <a:r>
              <a:rPr lang="fr-CH" altLang="en-US" sz="2000" i="1" dirty="0" err="1">
                <a:latin typeface="Ubuntu"/>
              </a:rPr>
              <a:t>installazione</a:t>
            </a:r>
            <a:r>
              <a:rPr lang="fr-CH" altLang="en-US" sz="2000" i="1" dirty="0">
                <a:latin typeface="Ubuntu"/>
              </a:rPr>
              <a:t>, test, </a:t>
            </a:r>
            <a:r>
              <a:rPr lang="fr-CH" altLang="en-US" sz="2000" i="1" dirty="0" err="1">
                <a:latin typeface="Ubuntu"/>
              </a:rPr>
              <a:t>redazione</a:t>
            </a:r>
            <a:r>
              <a:rPr lang="fr-CH" altLang="en-US" sz="2000" i="1" dirty="0">
                <a:latin typeface="Ubuntu"/>
              </a:rPr>
              <a:t> dossier </a:t>
            </a:r>
            <a:r>
              <a:rPr lang="fr-CH" altLang="en-US" sz="2000" i="1" dirty="0" err="1">
                <a:latin typeface="Ubuntu"/>
              </a:rPr>
              <a:t>tecnico</a:t>
            </a:r>
            <a:r>
              <a:rPr lang="fr-CH" altLang="en-US" sz="2000" i="1" dirty="0">
                <a:latin typeface="Ubuntu"/>
              </a:rPr>
              <a:t>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5130798"/>
            <a:ext cx="8214330" cy="80954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anchor="ctr"/>
          <a:lstStyle/>
          <a:p>
            <a:pPr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CH" sz="2400" dirty="0" err="1">
                <a:latin typeface="Ubuntu"/>
              </a:rPr>
              <a:t>Fornitura</a:t>
            </a:r>
            <a:r>
              <a:rPr lang="fr-CH" sz="2400" dirty="0">
                <a:latin typeface="Ubuntu"/>
              </a:rPr>
              <a:t> </a:t>
            </a:r>
            <a:r>
              <a:rPr lang="fr-CH" sz="2400" dirty="0" err="1">
                <a:latin typeface="Ubuntu"/>
              </a:rPr>
              <a:t>materiale</a:t>
            </a:r>
            <a:r>
              <a:rPr lang="fr-CH" sz="2400" dirty="0">
                <a:latin typeface="Ubuntu"/>
              </a:rPr>
              <a:t>, </a:t>
            </a:r>
            <a:r>
              <a:rPr lang="fr-CH" sz="2400" dirty="0" err="1">
                <a:latin typeface="Ubuntu"/>
              </a:rPr>
              <a:t>pezzi</a:t>
            </a:r>
            <a:r>
              <a:rPr lang="fr-CH" sz="2400" dirty="0">
                <a:latin typeface="Ubuntu"/>
              </a:rPr>
              <a:t> </a:t>
            </a:r>
            <a:r>
              <a:rPr lang="fr-CH" sz="2400" dirty="0" err="1">
                <a:latin typeface="Ubuntu"/>
              </a:rPr>
              <a:t>ricambio</a:t>
            </a:r>
            <a:r>
              <a:rPr lang="fr-CH" sz="2400" dirty="0">
                <a:latin typeface="Ubuntu"/>
              </a:rPr>
              <a:t>, </a:t>
            </a:r>
            <a:r>
              <a:rPr lang="fr-CH" sz="2400" dirty="0" err="1">
                <a:latin typeface="Ubuntu"/>
              </a:rPr>
              <a:t>componenti</a:t>
            </a:r>
            <a:r>
              <a:rPr lang="fr-CH" sz="2400" dirty="0">
                <a:latin typeface="Ubuntu"/>
              </a:rPr>
              <a:t> </a:t>
            </a:r>
            <a:r>
              <a:rPr lang="fr-CH" sz="2400" dirty="0" err="1">
                <a:latin typeface="Ubuntu"/>
              </a:rPr>
              <a:t>specifici</a:t>
            </a:r>
            <a:endParaRPr lang="fr-CH" sz="2400" i="1" dirty="0">
              <a:latin typeface="Ubuntu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Nonis - CERN EN/CV - ILO Day Napoli, 6-7 Giugno 2019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397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3600" dirty="0" err="1" smtClean="0"/>
              <a:t>Qualche</a:t>
            </a:r>
            <a:r>
              <a:rPr lang="fr-CH" sz="3600" dirty="0" smtClean="0"/>
              <a:t> </a:t>
            </a:r>
            <a:r>
              <a:rPr lang="fr-CH" sz="3600" dirty="0" err="1" smtClean="0"/>
              <a:t>esempio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17660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altLang="en-US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fr-CH" altLang="en-US" dirty="0" err="1" smtClean="0">
                <a:cs typeface="Arial" panose="020B0604020202020204" pitchFamily="34" charset="0"/>
              </a:rPr>
              <a:t>Edificio</a:t>
            </a:r>
            <a:r>
              <a:rPr lang="fr-CH" altLang="en-US" dirty="0" smtClean="0">
                <a:cs typeface="Arial" panose="020B0604020202020204" pitchFamily="34" charset="0"/>
              </a:rPr>
              <a:t> 311: </a:t>
            </a:r>
            <a:r>
              <a:rPr lang="fr-CH" altLang="en-US" dirty="0" smtClean="0">
                <a:latin typeface="+mn-lt"/>
                <a:cs typeface="Arial" panose="020B0604020202020204" pitchFamily="34" charset="0"/>
              </a:rPr>
              <a:t>Test </a:t>
            </a:r>
            <a:r>
              <a:rPr lang="fr-CH" altLang="en-US" dirty="0" err="1" smtClean="0">
                <a:latin typeface="+mn-lt"/>
                <a:cs typeface="Arial" panose="020B0604020202020204" pitchFamily="34" charset="0"/>
              </a:rPr>
              <a:t>magneti</a:t>
            </a:r>
            <a:r>
              <a:rPr lang="fr-CH" altLang="en-US" dirty="0" smtClean="0">
                <a:latin typeface="+mn-lt"/>
                <a:cs typeface="Arial" panose="020B0604020202020204" pitchFamily="34" charset="0"/>
              </a:rPr>
              <a:t> (900 </a:t>
            </a:r>
            <a:r>
              <a:rPr lang="fr-CH" altLang="en-US" dirty="0" err="1" smtClean="0">
                <a:latin typeface="+mn-lt"/>
                <a:cs typeface="Arial" panose="020B0604020202020204" pitchFamily="34" charset="0"/>
              </a:rPr>
              <a:t>kEUR</a:t>
            </a:r>
            <a:r>
              <a:rPr lang="fr-CH" altLang="en-US" dirty="0" smtClean="0">
                <a:latin typeface="+mn-lt"/>
                <a:cs typeface="Arial" panose="020B0604020202020204" pitchFamily="34" charset="0"/>
              </a:rPr>
              <a:t>)</a:t>
            </a:r>
            <a:endParaRPr lang="en-GB" altLang="en-US" dirty="0" smtClean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3738282" y="3131174"/>
            <a:ext cx="5190565" cy="315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68275" indent="-168275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rgbClr val="0C377B"/>
                </a:solidFill>
                <a:latin typeface="+mn-lt"/>
                <a:ea typeface="Ubuntu Light"/>
                <a:cs typeface="Ubuntu Light"/>
              </a:defRPr>
            </a:lvl1pPr>
            <a:lvl2pPr marL="344488" indent="-171450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100" kern="1200" baseline="0">
                <a:solidFill>
                  <a:srgbClr val="0C377B"/>
                </a:solidFill>
                <a:latin typeface="+mn-lt"/>
                <a:ea typeface="Ubuntu Light"/>
                <a:cs typeface="Ubuntu Light"/>
              </a:defRPr>
            </a:lvl2pPr>
            <a:lvl3pPr marL="514350" indent="-168275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950" kern="1200">
                <a:solidFill>
                  <a:srgbClr val="0C377B"/>
                </a:solidFill>
                <a:latin typeface="+mn-lt"/>
                <a:ea typeface="Ubuntu Light"/>
                <a:cs typeface="Ubuntu Light"/>
              </a:defRPr>
            </a:lvl3pPr>
            <a:lvl4pPr marL="681038" indent="-166688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rgbClr val="4F9A06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rgbClr val="0C377B"/>
                </a:solidFill>
                <a:latin typeface="+mn-lt"/>
                <a:ea typeface="Ubuntu Light"/>
                <a:cs typeface="Ubuntu Light"/>
              </a:defRPr>
            </a:lvl4pPr>
            <a:lvl5pPr marL="858838" indent="-176213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rgbClr val="0C377B"/>
                </a:solidFill>
                <a:latin typeface="+mn-lt"/>
                <a:ea typeface="Ubuntu Light"/>
                <a:cs typeface="Ubuntu Light"/>
              </a:defRPr>
            </a:lvl5pPr>
            <a:lvl6pPr marL="1275588" indent="-13716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180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4772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48790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CH" altLang="en-US" sz="1600" b="1" dirty="0" err="1" smtClean="0">
                <a:latin typeface="Ubuntu Light"/>
                <a:cs typeface="Arial" panose="020B0604020202020204" pitchFamily="34" charset="0"/>
              </a:rPr>
              <a:t>Raffreddamento</a:t>
            </a:r>
            <a:r>
              <a:rPr lang="fr-CH" altLang="en-US" sz="1600" b="1" dirty="0" smtClean="0">
                <a:latin typeface="Ubuntu Light"/>
                <a:cs typeface="Arial" panose="020B0604020202020204" pitchFamily="34" charset="0"/>
              </a:rPr>
              <a:t> </a:t>
            </a:r>
            <a:r>
              <a:rPr lang="fr-CH" altLang="en-US" sz="1600" b="1" dirty="0" err="1" smtClean="0">
                <a:latin typeface="Ubuntu Light"/>
                <a:cs typeface="Arial" panose="020B0604020202020204" pitchFamily="34" charset="0"/>
              </a:rPr>
              <a:t>magneti</a:t>
            </a:r>
            <a:r>
              <a:rPr lang="fr-CH" altLang="en-US" sz="1600" b="1" dirty="0" smtClean="0">
                <a:latin typeface="Ubuntu Light"/>
                <a:cs typeface="Arial" panose="020B0604020202020204" pitchFamily="34" charset="0"/>
              </a:rPr>
              <a:t> e </a:t>
            </a:r>
            <a:r>
              <a:rPr lang="fr-CH" altLang="en-US" sz="1600" b="1" dirty="0" err="1" smtClean="0">
                <a:latin typeface="Ubuntu Light"/>
                <a:cs typeface="Arial" panose="020B0604020202020204" pitchFamily="34" charset="0"/>
              </a:rPr>
              <a:t>convertitori</a:t>
            </a:r>
            <a:r>
              <a:rPr lang="fr-CH" altLang="en-US" sz="1600" b="1" dirty="0" smtClean="0">
                <a:latin typeface="Ubuntu Light"/>
                <a:cs typeface="Arial" panose="020B0604020202020204" pitchFamily="34" charset="0"/>
              </a:rPr>
              <a:t> di </a:t>
            </a:r>
            <a:r>
              <a:rPr lang="fr-CH" altLang="en-US" sz="1600" b="1" dirty="0" err="1" smtClean="0">
                <a:latin typeface="Ubuntu Light"/>
                <a:cs typeface="Arial" panose="020B0604020202020204" pitchFamily="34" charset="0"/>
              </a:rPr>
              <a:t>potenza</a:t>
            </a:r>
            <a:r>
              <a:rPr lang="fr-CH" altLang="en-US" sz="1600" b="1" dirty="0" smtClean="0">
                <a:latin typeface="Ubuntu Light"/>
                <a:cs typeface="Arial" panose="020B0604020202020204" pitchFamily="34" charset="0"/>
              </a:rPr>
              <a:t>: </a:t>
            </a:r>
          </a:p>
          <a:p>
            <a:pPr>
              <a:defRPr/>
            </a:pPr>
            <a:r>
              <a:rPr lang="fr-CH" altLang="en-US" sz="1800" dirty="0" err="1" smtClean="0">
                <a:latin typeface="Ubuntu Light"/>
                <a:cs typeface="Arial" panose="020B0604020202020204" pitchFamily="34" charset="0"/>
              </a:rPr>
              <a:t>Acqua</a:t>
            </a:r>
            <a:r>
              <a:rPr lang="fr-CH" altLang="en-US" sz="1800" dirty="0" smtClean="0">
                <a:latin typeface="Ubuntu Light"/>
                <a:cs typeface="Arial" panose="020B0604020202020204" pitchFamily="34" charset="0"/>
              </a:rPr>
              <a:t> </a:t>
            </a:r>
            <a:r>
              <a:rPr lang="fr-CH" altLang="en-US" sz="1800" dirty="0" err="1" smtClean="0">
                <a:latin typeface="Ubuntu Light"/>
                <a:cs typeface="Arial" panose="020B0604020202020204" pitchFamily="34" charset="0"/>
              </a:rPr>
              <a:t>demineralizzata</a:t>
            </a:r>
            <a:r>
              <a:rPr lang="fr-CH" altLang="en-US" sz="1800" dirty="0" smtClean="0">
                <a:latin typeface="Ubuntu Light"/>
                <a:cs typeface="Arial" panose="020B0604020202020204" pitchFamily="34" charset="0"/>
              </a:rPr>
              <a:t> (&lt; </a:t>
            </a:r>
            <a:r>
              <a:rPr lang="en-GB" altLang="en-US" sz="1800" dirty="0">
                <a:latin typeface="Ubuntu Light"/>
                <a:cs typeface="Arial" panose="020B0604020202020204" pitchFamily="34" charset="0"/>
              </a:rPr>
              <a:t>0.5 </a:t>
            </a:r>
            <a:r>
              <a:rPr lang="en-GB" altLang="en-US" sz="1800" dirty="0" smtClean="0">
                <a:latin typeface="Ubuntu Light"/>
                <a:cs typeface="Arial" panose="020B0604020202020204" pitchFamily="34" charset="0"/>
              </a:rPr>
              <a:t>µS/cm)</a:t>
            </a:r>
            <a:endParaRPr lang="en-GB" altLang="en-US" sz="1800" dirty="0">
              <a:latin typeface="Ubuntu Light"/>
              <a:cs typeface="Arial" panose="020B0604020202020204" pitchFamily="34" charset="0"/>
            </a:endParaRPr>
          </a:p>
          <a:p>
            <a:pPr>
              <a:defRPr/>
            </a:pPr>
            <a:r>
              <a:rPr lang="fr-CH" altLang="en-US" sz="1800" dirty="0" smtClean="0">
                <a:latin typeface="Ubuntu Light"/>
                <a:cs typeface="Arial" panose="020B0604020202020204" pitchFamily="34" charset="0"/>
              </a:rPr>
              <a:t>26°C / 51°C</a:t>
            </a:r>
          </a:p>
          <a:p>
            <a:pPr>
              <a:defRPr/>
            </a:pPr>
            <a:r>
              <a:rPr lang="fr-CH" altLang="en-US" sz="1800" dirty="0" err="1" smtClean="0">
                <a:latin typeface="Ubuntu Light"/>
                <a:cs typeface="Arial" panose="020B0604020202020204" pitchFamily="34" charset="0"/>
              </a:rPr>
              <a:t>Scambiatori</a:t>
            </a:r>
            <a:r>
              <a:rPr lang="fr-CH" altLang="en-US" sz="1800" dirty="0" smtClean="0">
                <a:latin typeface="Ubuntu Light"/>
                <a:cs typeface="Arial" panose="020B0604020202020204" pitchFamily="34" charset="0"/>
              </a:rPr>
              <a:t> piastre 315 kW + 85 kW</a:t>
            </a:r>
          </a:p>
          <a:p>
            <a:pPr>
              <a:defRPr/>
            </a:pPr>
            <a:r>
              <a:rPr lang="en-GB" altLang="en-US" sz="1800" dirty="0" err="1" smtClean="0">
                <a:latin typeface="Ubuntu Light"/>
                <a:cs typeface="Arial" panose="020B0604020202020204" pitchFamily="34" charset="0"/>
              </a:rPr>
              <a:t>Pompa</a:t>
            </a:r>
            <a:r>
              <a:rPr lang="en-GB" altLang="en-US" sz="1800" dirty="0" smtClean="0">
                <a:latin typeface="Ubuntu Light"/>
                <a:cs typeface="Arial" panose="020B0604020202020204" pitchFamily="34" charset="0"/>
              </a:rPr>
              <a:t> </a:t>
            </a:r>
            <a:r>
              <a:rPr lang="en-GB" altLang="en-US" sz="1800" dirty="0" err="1" smtClean="0">
                <a:latin typeface="Ubuntu Light"/>
                <a:cs typeface="Arial" panose="020B0604020202020204" pitchFamily="34" charset="0"/>
              </a:rPr>
              <a:t>circuito</a:t>
            </a:r>
            <a:r>
              <a:rPr lang="en-GB" altLang="en-US" sz="1800" dirty="0" smtClean="0">
                <a:latin typeface="Ubuntu Light"/>
                <a:cs typeface="Arial" panose="020B0604020202020204" pitchFamily="34" charset="0"/>
              </a:rPr>
              <a:t> </a:t>
            </a:r>
            <a:r>
              <a:rPr lang="en-GB" altLang="en-US" sz="1800" dirty="0" err="1" smtClean="0">
                <a:latin typeface="Ubuntu Light"/>
                <a:cs typeface="Arial" panose="020B0604020202020204" pitchFamily="34" charset="0"/>
              </a:rPr>
              <a:t>magneti</a:t>
            </a:r>
            <a:r>
              <a:rPr lang="en-GB" altLang="en-US" sz="1800" dirty="0" smtClean="0">
                <a:latin typeface="Ubuntu Light"/>
                <a:cs typeface="Arial" panose="020B0604020202020204" pitchFamily="34" charset="0"/>
              </a:rPr>
              <a:t> 13 m</a:t>
            </a:r>
            <a:r>
              <a:rPr lang="en-GB" altLang="en-US" sz="1800" baseline="30000" dirty="0" smtClean="0">
                <a:latin typeface="Ubuntu Light"/>
                <a:cs typeface="Arial" panose="020B0604020202020204" pitchFamily="34" charset="0"/>
              </a:rPr>
              <a:t>3</a:t>
            </a:r>
            <a:r>
              <a:rPr lang="en-GB" altLang="en-US" sz="1800" dirty="0" smtClean="0">
                <a:latin typeface="Ubuntu Light"/>
                <a:cs typeface="Arial" panose="020B0604020202020204" pitchFamily="34" charset="0"/>
              </a:rPr>
              <a:t>/h @ 220 m</a:t>
            </a:r>
          </a:p>
          <a:p>
            <a:pPr>
              <a:defRPr/>
            </a:pPr>
            <a:r>
              <a:rPr lang="fr-CH" altLang="en-US" sz="1800" dirty="0" err="1" smtClean="0">
                <a:latin typeface="Ubuntu Light"/>
                <a:cs typeface="Arial" panose="020B0604020202020204" pitchFamily="34" charset="0"/>
              </a:rPr>
              <a:t>Filtri</a:t>
            </a:r>
            <a:r>
              <a:rPr lang="fr-CH" altLang="en-US" sz="1800" dirty="0" smtClean="0">
                <a:latin typeface="Ubuntu Light"/>
                <a:cs typeface="Arial" panose="020B0604020202020204" pitchFamily="34" charset="0"/>
              </a:rPr>
              <a:t> 100 </a:t>
            </a:r>
            <a:r>
              <a:rPr lang="en-GB" altLang="en-US" sz="1800" dirty="0" smtClean="0">
                <a:latin typeface="Ubuntu Light"/>
                <a:cs typeface="Arial" panose="020B0604020202020204" pitchFamily="34" charset="0"/>
              </a:rPr>
              <a:t>µm</a:t>
            </a:r>
          </a:p>
          <a:p>
            <a:pPr marL="177800" indent="-177800" algn="just">
              <a:defRPr/>
            </a:pPr>
            <a:r>
              <a:rPr lang="fr-CH" altLang="en-US" sz="1800" dirty="0" err="1" smtClean="0">
                <a:latin typeface="Ubuntu Light"/>
                <a:cs typeface="Arial" panose="020B0604020202020204" pitchFamily="34" charset="0"/>
              </a:rPr>
              <a:t>Armadio</a:t>
            </a:r>
            <a:r>
              <a:rPr lang="fr-CH" altLang="en-US" sz="1800" dirty="0" smtClean="0">
                <a:latin typeface="Ubuntu Light"/>
                <a:cs typeface="Arial" panose="020B0604020202020204" pitchFamily="34" charset="0"/>
              </a:rPr>
              <a:t> </a:t>
            </a:r>
            <a:r>
              <a:rPr lang="fr-CH" altLang="en-US" sz="1800" dirty="0" err="1" smtClean="0">
                <a:latin typeface="Ubuntu Light"/>
                <a:cs typeface="Arial" panose="020B0604020202020204" pitchFamily="34" charset="0"/>
              </a:rPr>
              <a:t>controllo</a:t>
            </a:r>
            <a:r>
              <a:rPr lang="fr-CH" altLang="en-US" sz="1800" dirty="0" smtClean="0">
                <a:latin typeface="Ubuntu Light"/>
                <a:cs typeface="Arial" panose="020B0604020202020204" pitchFamily="34" charset="0"/>
              </a:rPr>
              <a:t>/</a:t>
            </a:r>
            <a:r>
              <a:rPr lang="fr-CH" altLang="en-US" sz="1800" dirty="0" err="1" smtClean="0">
                <a:latin typeface="Ubuntu Light"/>
                <a:cs typeface="Arial" panose="020B0604020202020204" pitchFamily="34" charset="0"/>
              </a:rPr>
              <a:t>potenza</a:t>
            </a:r>
            <a:r>
              <a:rPr lang="fr-CH" altLang="en-US" sz="1800" dirty="0" smtClean="0">
                <a:latin typeface="Ubuntu Light"/>
                <a:cs typeface="Arial" panose="020B0604020202020204" pitchFamily="34" charset="0"/>
              </a:rPr>
              <a:t> - VFD</a:t>
            </a:r>
            <a:endParaRPr lang="fr-CH" altLang="en-US" sz="1800" dirty="0">
              <a:latin typeface="Ubuntu Light"/>
              <a:cs typeface="Arial" panose="020B0604020202020204" pitchFamily="34" charset="0"/>
            </a:endParaRPr>
          </a:p>
          <a:p>
            <a:pPr marL="177800" indent="-177800" algn="just">
              <a:defRPr/>
            </a:pPr>
            <a:r>
              <a:rPr lang="fr-CH" altLang="en-US" sz="1800" dirty="0" err="1">
                <a:latin typeface="Ubuntu Light"/>
                <a:cs typeface="Arial" panose="020B0604020202020204" pitchFamily="34" charset="0"/>
              </a:rPr>
              <a:t>Strumentazione</a:t>
            </a:r>
            <a:r>
              <a:rPr lang="fr-CH" altLang="en-US" sz="1800" dirty="0">
                <a:latin typeface="Ubuntu Light"/>
                <a:cs typeface="Arial" panose="020B0604020202020204" pitchFamily="34" charset="0"/>
              </a:rPr>
              <a:t> (</a:t>
            </a:r>
            <a:r>
              <a:rPr lang="fr-CH" altLang="en-US" sz="1800" dirty="0" err="1">
                <a:latin typeface="Ubuntu Light"/>
                <a:cs typeface="Arial" panose="020B0604020202020204" pitchFamily="34" charset="0"/>
              </a:rPr>
              <a:t>portata</a:t>
            </a:r>
            <a:r>
              <a:rPr lang="fr-CH" altLang="en-US" sz="1800" dirty="0">
                <a:latin typeface="Ubuntu Light"/>
                <a:cs typeface="Arial" panose="020B0604020202020204" pitchFamily="34" charset="0"/>
              </a:rPr>
              <a:t>, </a:t>
            </a:r>
            <a:r>
              <a:rPr lang="fr-CH" altLang="en-US" sz="1800" dirty="0" err="1" smtClean="0">
                <a:latin typeface="Ubuntu Light"/>
                <a:cs typeface="Arial" panose="020B0604020202020204" pitchFamily="34" charset="0"/>
              </a:rPr>
              <a:t>temp</a:t>
            </a:r>
            <a:r>
              <a:rPr lang="fr-CH" altLang="en-US" sz="1800" dirty="0" smtClean="0">
                <a:latin typeface="Ubuntu Light"/>
                <a:cs typeface="Arial" panose="020B0604020202020204" pitchFamily="34" charset="0"/>
              </a:rPr>
              <a:t>., </a:t>
            </a:r>
            <a:r>
              <a:rPr lang="fr-CH" altLang="en-US" sz="1800" dirty="0" err="1" smtClean="0">
                <a:latin typeface="Ubuntu Light"/>
                <a:cs typeface="Arial" panose="020B0604020202020204" pitchFamily="34" charset="0"/>
              </a:rPr>
              <a:t>conducibilitá</a:t>
            </a:r>
            <a:r>
              <a:rPr lang="fr-CH" altLang="en-US" sz="1800" dirty="0" smtClean="0">
                <a:latin typeface="Ubuntu Light"/>
                <a:cs typeface="Arial" panose="020B0604020202020204" pitchFamily="34" charset="0"/>
              </a:rPr>
              <a:t>, </a:t>
            </a:r>
            <a:r>
              <a:rPr lang="fr-CH" altLang="en-US" sz="1800" dirty="0" err="1" smtClean="0">
                <a:latin typeface="Ubuntu Light"/>
                <a:cs typeface="Arial" panose="020B0604020202020204" pitchFamily="34" charset="0"/>
              </a:rPr>
              <a:t>pressione</a:t>
            </a:r>
            <a:r>
              <a:rPr lang="fr-CH" altLang="en-US" sz="1800" dirty="0" smtClean="0">
                <a:latin typeface="Ubuntu Light"/>
                <a:cs typeface="Arial" panose="020B0604020202020204" pitchFamily="34" charset="0"/>
              </a:rPr>
              <a:t>) </a:t>
            </a:r>
            <a:endParaRPr lang="en-GB" altLang="en-US" sz="1800" dirty="0">
              <a:latin typeface="Ubuntu Light"/>
              <a:cs typeface="Arial" panose="020B0604020202020204" pitchFamily="34" charset="0"/>
            </a:endParaRPr>
          </a:p>
          <a:p>
            <a:pPr marL="285750" indent="-285750">
              <a:defRPr/>
            </a:pPr>
            <a:endParaRPr lang="en-GB" altLang="en-US" sz="2000" dirty="0" smtClean="0">
              <a:latin typeface="Ubuntu Light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84" y="1353786"/>
            <a:ext cx="2571464" cy="19285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17" y="3826736"/>
            <a:ext cx="3231002" cy="2423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Content Placeholder 3"/>
          <p:cNvSpPr txBox="1">
            <a:spLocks/>
          </p:cNvSpPr>
          <p:nvPr/>
        </p:nvSpPr>
        <p:spPr bwMode="auto">
          <a:xfrm>
            <a:off x="2274515" y="972263"/>
            <a:ext cx="6170238" cy="158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68275" indent="-168275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rgbClr val="0C377B"/>
                </a:solidFill>
                <a:latin typeface="+mn-lt"/>
                <a:ea typeface="Ubuntu Light"/>
                <a:cs typeface="Ubuntu Light"/>
              </a:defRPr>
            </a:lvl1pPr>
            <a:lvl2pPr marL="344488" indent="-171450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100" kern="1200" baseline="0">
                <a:solidFill>
                  <a:srgbClr val="0C377B"/>
                </a:solidFill>
                <a:latin typeface="+mn-lt"/>
                <a:ea typeface="Ubuntu Light"/>
                <a:cs typeface="Ubuntu Light"/>
              </a:defRPr>
            </a:lvl2pPr>
            <a:lvl3pPr marL="514350" indent="-168275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950" kern="1200">
                <a:solidFill>
                  <a:srgbClr val="0C377B"/>
                </a:solidFill>
                <a:latin typeface="+mn-lt"/>
                <a:ea typeface="Ubuntu Light"/>
                <a:cs typeface="Ubuntu Light"/>
              </a:defRPr>
            </a:lvl3pPr>
            <a:lvl4pPr marL="681038" indent="-166688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rgbClr val="4F9A06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rgbClr val="0C377B"/>
                </a:solidFill>
                <a:latin typeface="+mn-lt"/>
                <a:ea typeface="Ubuntu Light"/>
                <a:cs typeface="Ubuntu Light"/>
              </a:defRPr>
            </a:lvl4pPr>
            <a:lvl5pPr marL="858838" indent="-176213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rgbClr val="0C377B"/>
                </a:solidFill>
                <a:latin typeface="+mn-lt"/>
                <a:ea typeface="Ubuntu Light"/>
                <a:cs typeface="Ubuntu Light"/>
              </a:defRPr>
            </a:lvl5pPr>
            <a:lvl6pPr marL="1275588" indent="-13716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180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4772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48790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  <a:defRPr/>
            </a:pPr>
            <a:r>
              <a:rPr lang="fr-CH" altLang="en-US" sz="1800" b="1" dirty="0" err="1" smtClean="0">
                <a:latin typeface="Ubuntu Light"/>
                <a:cs typeface="Arial" panose="020B0604020202020204" pitchFamily="34" charset="0"/>
              </a:rPr>
              <a:t>Condizionamento</a:t>
            </a:r>
            <a:r>
              <a:rPr lang="fr-CH" altLang="en-US" sz="1800" b="1" dirty="0" smtClean="0">
                <a:latin typeface="Ubuntu Light"/>
                <a:cs typeface="Arial" panose="020B0604020202020204" pitchFamily="34" charset="0"/>
              </a:rPr>
              <a:t> </a:t>
            </a:r>
            <a:r>
              <a:rPr lang="fr-CH" altLang="en-US" sz="1800" b="1" dirty="0" err="1" smtClean="0">
                <a:latin typeface="Ubuntu Light"/>
                <a:cs typeface="Arial" panose="020B0604020202020204" pitchFamily="34" charset="0"/>
              </a:rPr>
              <a:t>della</a:t>
            </a:r>
            <a:r>
              <a:rPr lang="fr-CH" altLang="en-US" sz="1800" b="1" dirty="0" smtClean="0">
                <a:latin typeface="Ubuntu Light"/>
                <a:cs typeface="Arial" panose="020B0604020202020204" pitchFamily="34" charset="0"/>
              </a:rPr>
              <a:t> Hall </a:t>
            </a:r>
            <a:r>
              <a:rPr lang="fr-CH" altLang="en-US" sz="1800" b="1" dirty="0" err="1" smtClean="0">
                <a:latin typeface="Ubuntu Light"/>
                <a:cs typeface="Arial" panose="020B0604020202020204" pitchFamily="34" charset="0"/>
              </a:rPr>
              <a:t>sperimentale</a:t>
            </a:r>
            <a:endParaRPr lang="fr-CH" altLang="en-US" sz="1800" b="1" dirty="0" smtClean="0">
              <a:latin typeface="Ubuntu Light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fr-CH" altLang="en-US" sz="1800" dirty="0" err="1" smtClean="0">
                <a:latin typeface="Ubuntu Light"/>
                <a:cs typeface="Arial" panose="020B0604020202020204" pitchFamily="34" charset="0"/>
              </a:rPr>
              <a:t>Unitá</a:t>
            </a:r>
            <a:r>
              <a:rPr lang="fr-CH" altLang="en-US" sz="1800" dirty="0" smtClean="0">
                <a:latin typeface="Ubuntu Light"/>
                <a:cs typeface="Arial" panose="020B0604020202020204" pitchFamily="34" charset="0"/>
              </a:rPr>
              <a:t> </a:t>
            </a:r>
            <a:r>
              <a:rPr lang="fr-CH" altLang="en-US" sz="1800" dirty="0" err="1" smtClean="0">
                <a:latin typeface="Ubuntu Light"/>
                <a:cs typeface="Arial" panose="020B0604020202020204" pitchFamily="34" charset="0"/>
              </a:rPr>
              <a:t>trattamento</a:t>
            </a:r>
            <a:r>
              <a:rPr lang="fr-CH" altLang="en-US" sz="1800" dirty="0" smtClean="0">
                <a:latin typeface="Ubuntu Light"/>
                <a:cs typeface="Arial" panose="020B0604020202020204" pitchFamily="34" charset="0"/>
              </a:rPr>
              <a:t> aria 25’000 m</a:t>
            </a:r>
            <a:r>
              <a:rPr lang="fr-CH" altLang="en-US" sz="1800" baseline="30000" dirty="0" smtClean="0">
                <a:latin typeface="Ubuntu Light"/>
                <a:cs typeface="Arial" panose="020B0604020202020204" pitchFamily="34" charset="0"/>
              </a:rPr>
              <a:t>3</a:t>
            </a:r>
            <a:r>
              <a:rPr lang="fr-CH" altLang="en-US" sz="1800" dirty="0" smtClean="0">
                <a:latin typeface="Ubuntu Light"/>
                <a:cs typeface="Arial" panose="020B0604020202020204" pitchFamily="34" charset="0"/>
              </a:rPr>
              <a:t>/h</a:t>
            </a:r>
            <a:endParaRPr lang="fr-CH" altLang="en-US" sz="1800" dirty="0">
              <a:latin typeface="Ubuntu Light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fr-CH" altLang="en-US" sz="1800" dirty="0" smtClean="0">
                <a:latin typeface="Ubuntu Light"/>
                <a:cs typeface="Arial" panose="020B0604020202020204" pitchFamily="34" charset="0"/>
              </a:rPr>
              <a:t>21</a:t>
            </a:r>
            <a:r>
              <a:rPr lang="fr-CH" altLang="en-US" sz="1800" dirty="0" smtClean="0">
                <a:latin typeface="Ubuntu Light"/>
                <a:cs typeface="Calibri" panose="020F0502020204030204" pitchFamily="34" charset="0"/>
              </a:rPr>
              <a:t>±</a:t>
            </a:r>
            <a:r>
              <a:rPr lang="fr-CH" altLang="en-US" sz="1800" dirty="0" smtClean="0">
                <a:latin typeface="Ubuntu Light"/>
                <a:cs typeface="Arial" panose="020B0604020202020204" pitchFamily="34" charset="0"/>
              </a:rPr>
              <a:t>1.5°C </a:t>
            </a:r>
            <a:r>
              <a:rPr lang="fr-CH" altLang="en-US" sz="1800" dirty="0" err="1" smtClean="0">
                <a:latin typeface="Ubuntu Light"/>
                <a:cs typeface="Arial" panose="020B0604020202020204" pitchFamily="34" charset="0"/>
              </a:rPr>
              <a:t>tutto</a:t>
            </a:r>
            <a:r>
              <a:rPr lang="fr-CH" altLang="en-US" sz="1800" dirty="0" smtClean="0">
                <a:latin typeface="Ubuntu Light"/>
                <a:cs typeface="Arial" panose="020B0604020202020204" pitchFamily="34" charset="0"/>
              </a:rPr>
              <a:t> l’</a:t>
            </a:r>
            <a:r>
              <a:rPr lang="fr-CH" altLang="en-US" sz="1800" dirty="0" err="1" smtClean="0">
                <a:latin typeface="Ubuntu Light"/>
                <a:cs typeface="Arial" panose="020B0604020202020204" pitchFamily="34" charset="0"/>
              </a:rPr>
              <a:t>anno</a:t>
            </a:r>
            <a:endParaRPr lang="fr-CH" altLang="en-US" sz="1800" dirty="0" smtClean="0">
              <a:latin typeface="Ubuntu Light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fr-CH" altLang="en-US" sz="1800" dirty="0" err="1" smtClean="0">
                <a:latin typeface="Ubuntu Light"/>
                <a:cs typeface="Arial" panose="020B0604020202020204" pitchFamily="34" charset="0"/>
              </a:rPr>
              <a:t>Umiditá</a:t>
            </a:r>
            <a:r>
              <a:rPr lang="fr-CH" altLang="en-US" sz="1800" dirty="0" smtClean="0">
                <a:latin typeface="Ubuntu Light"/>
                <a:cs typeface="Arial" panose="020B0604020202020204" pitchFamily="34" charset="0"/>
              </a:rPr>
              <a:t> </a:t>
            </a:r>
            <a:r>
              <a:rPr lang="fr-CH" altLang="en-US" sz="1800" dirty="0" err="1" smtClean="0">
                <a:latin typeface="Ubuntu Light"/>
                <a:cs typeface="Arial" panose="020B0604020202020204" pitchFamily="34" charset="0"/>
              </a:rPr>
              <a:t>controllata</a:t>
            </a:r>
            <a:endParaRPr lang="fr-CH" altLang="en-US" sz="1800" dirty="0" smtClean="0">
              <a:latin typeface="Ubuntu Light"/>
              <a:cs typeface="Arial" panose="020B0604020202020204" pitchFamily="34" charset="0"/>
            </a:endParaRP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fr-CH" altLang="en-US" sz="1800" dirty="0" smtClean="0">
                <a:latin typeface="Ubuntu Light"/>
                <a:cs typeface="Arial" panose="020B0604020202020204" pitchFamily="34" charset="0"/>
              </a:rPr>
              <a:t> </a:t>
            </a:r>
            <a:endParaRPr lang="en-GB" altLang="en-US" sz="2000" dirty="0" smtClean="0">
              <a:latin typeface="Ubuntu Light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Nonis - CERN EN/CV - ILO Day Napoli, 6-7 Giugno 2019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11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33493"/>
            <a:ext cx="8364071" cy="715840"/>
          </a:xfrm>
        </p:spPr>
        <p:txBody>
          <a:bodyPr>
            <a:normAutofit/>
          </a:bodyPr>
          <a:lstStyle/>
          <a:p>
            <a:r>
              <a:rPr lang="en-US" sz="3500" dirty="0" err="1" smtClean="0"/>
              <a:t>Edificio</a:t>
            </a:r>
            <a:r>
              <a:rPr lang="en-US" sz="3500" dirty="0" smtClean="0"/>
              <a:t> 107: Atelier </a:t>
            </a:r>
            <a:r>
              <a:rPr lang="en-US" sz="3500" dirty="0" err="1" smtClean="0"/>
              <a:t>chimico</a:t>
            </a:r>
            <a:r>
              <a:rPr lang="en-US" sz="3500" dirty="0" smtClean="0"/>
              <a:t> (6’000 </a:t>
            </a:r>
            <a:r>
              <a:rPr lang="fr-CH" altLang="en-US" sz="3500" dirty="0" err="1">
                <a:cs typeface="Arial" panose="020B0604020202020204" pitchFamily="34" charset="0"/>
              </a:rPr>
              <a:t>kEUR</a:t>
            </a:r>
            <a:r>
              <a:rPr lang="fr-CH" altLang="en-US" sz="3500" dirty="0">
                <a:cs typeface="Arial" panose="020B0604020202020204" pitchFamily="34" charset="0"/>
              </a:rPr>
              <a:t>)</a:t>
            </a:r>
            <a:endParaRPr lang="en-US" sz="3500" dirty="0"/>
          </a:p>
        </p:txBody>
      </p:sp>
      <p:sp>
        <p:nvSpPr>
          <p:cNvPr id="17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971125"/>
            <a:ext cx="6409267" cy="5226942"/>
          </a:xfrm>
        </p:spPr>
        <p:txBody>
          <a:bodyPr>
            <a:normAutofit/>
          </a:bodyPr>
          <a:lstStyle/>
          <a:p>
            <a:pPr lvl="0">
              <a:spcBef>
                <a:spcPts val="960"/>
              </a:spcBef>
              <a:buFont typeface="Arial" panose="020B0604020202020204" pitchFamily="34" charset="0"/>
              <a:buChar char="•"/>
            </a:pPr>
            <a:r>
              <a:rPr lang="it-IT" sz="1800" b="1" dirty="0" smtClean="0"/>
              <a:t>HVAC</a:t>
            </a:r>
            <a:endParaRPr lang="it-IT" sz="1600" b="1" dirty="0" smtClean="0"/>
          </a:p>
          <a:p>
            <a:pPr lvl="1">
              <a:spcBef>
                <a:spcPts val="960"/>
              </a:spcBef>
              <a:buFont typeface="Arial" panose="020B0604020202020204" pitchFamily="34" charset="0"/>
              <a:buChar char="•"/>
            </a:pPr>
            <a:r>
              <a:rPr lang="it-IT" sz="1600" dirty="0" smtClean="0"/>
              <a:t>8 unitá di trattamento aria, 150’000 m</a:t>
            </a:r>
            <a:r>
              <a:rPr lang="it-IT" sz="1600" baseline="30000" dirty="0" smtClean="0"/>
              <a:t>3</a:t>
            </a:r>
            <a:r>
              <a:rPr lang="it-IT" sz="1600" dirty="0" smtClean="0"/>
              <a:t>/h</a:t>
            </a:r>
          </a:p>
          <a:p>
            <a:pPr lvl="1">
              <a:spcBef>
                <a:spcPts val="960"/>
              </a:spcBef>
              <a:buFont typeface="Arial" panose="020B0604020202020204" pitchFamily="34" charset="0"/>
              <a:buChar char="•"/>
            </a:pPr>
            <a:r>
              <a:rPr lang="it-IT" sz="1600" dirty="0" smtClean="0"/>
              <a:t>Produzione e distribuzione acqua refrigerata 6/12</a:t>
            </a:r>
            <a:r>
              <a:rPr lang="it-I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it-IT" sz="1600" dirty="0" smtClean="0"/>
              <a:t>C (1’100 kW)</a:t>
            </a:r>
          </a:p>
          <a:p>
            <a:pPr lvl="1">
              <a:spcBef>
                <a:spcPts val="960"/>
              </a:spcBef>
              <a:buFont typeface="Arial" panose="020B0604020202020204" pitchFamily="34" charset="0"/>
              <a:buChar char="•"/>
            </a:pPr>
            <a:r>
              <a:rPr lang="it-IT" sz="1600" dirty="0"/>
              <a:t>Produzione e distribuzione </a:t>
            </a:r>
            <a:r>
              <a:rPr lang="it-IT" sz="1600" dirty="0" smtClean="0"/>
              <a:t>acqua calda 37/45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it-IT" sz="1600" dirty="0"/>
              <a:t>C </a:t>
            </a:r>
            <a:r>
              <a:rPr lang="it-IT" sz="1600" dirty="0" smtClean="0"/>
              <a:t>(2’100 </a:t>
            </a:r>
            <a:r>
              <a:rPr lang="it-IT" sz="1600" dirty="0"/>
              <a:t>kW)</a:t>
            </a:r>
          </a:p>
          <a:p>
            <a:pPr lvl="0">
              <a:spcBef>
                <a:spcPts val="960"/>
              </a:spcBef>
              <a:buFont typeface="Arial" panose="020B0604020202020204" pitchFamily="34" charset="0"/>
              <a:buChar char="•"/>
            </a:pPr>
            <a:r>
              <a:rPr lang="it-IT" sz="1800" b="1" dirty="0" smtClean="0"/>
              <a:t>Estrazione e trattamento aria di processo</a:t>
            </a:r>
          </a:p>
          <a:p>
            <a:pPr lvl="1">
              <a:spcBef>
                <a:spcPts val="960"/>
              </a:spcBef>
              <a:buFont typeface="Arial" panose="020B0604020202020204" pitchFamily="34" charset="0"/>
              <a:buChar char="•"/>
            </a:pPr>
            <a:r>
              <a:rPr lang="it-IT" sz="1600" dirty="0" smtClean="0"/>
              <a:t>4 circuiti di estrazione (cianuri, acidi/alcalini, solventi, generali)</a:t>
            </a:r>
          </a:p>
          <a:p>
            <a:pPr lvl="1">
              <a:spcBef>
                <a:spcPts val="960"/>
              </a:spcBef>
              <a:buFont typeface="Arial" panose="020B0604020202020204" pitchFamily="34" charset="0"/>
              <a:buChar char="•"/>
            </a:pPr>
            <a:r>
              <a:rPr lang="it-IT" sz="1600" dirty="0" smtClean="0"/>
              <a:t>Prevalenze fino a 2’200 Pa</a:t>
            </a:r>
          </a:p>
          <a:p>
            <a:pPr lvl="1">
              <a:spcBef>
                <a:spcPts val="960"/>
              </a:spcBef>
              <a:buFont typeface="Arial" panose="020B0604020202020204" pitchFamily="34" charset="0"/>
              <a:buChar char="•"/>
            </a:pPr>
            <a:r>
              <a:rPr lang="it-IT" sz="1600" dirty="0" smtClean="0"/>
              <a:t>100’000 m</a:t>
            </a:r>
            <a:r>
              <a:rPr lang="it-IT" sz="1600" baseline="30000" dirty="0" smtClean="0"/>
              <a:t>3</a:t>
            </a:r>
            <a:r>
              <a:rPr lang="it-IT" sz="1600" dirty="0" smtClean="0"/>
              <a:t>/h di aria estratta (con recupero di calore)</a:t>
            </a:r>
          </a:p>
          <a:p>
            <a:pPr lvl="1">
              <a:spcBef>
                <a:spcPts val="960"/>
              </a:spcBef>
              <a:buFont typeface="Arial" panose="020B0604020202020204" pitchFamily="34" charset="0"/>
              <a:buChar char="•"/>
            </a:pPr>
            <a:r>
              <a:rPr lang="it-IT" sz="1600" dirty="0" smtClean="0"/>
              <a:t>2 scrubbers per estrazioni processo acidi/alcalini, 80’000 m</a:t>
            </a:r>
            <a:r>
              <a:rPr lang="it-IT" sz="1600" baseline="30000" dirty="0" smtClean="0"/>
              <a:t>3</a:t>
            </a:r>
            <a:r>
              <a:rPr lang="it-IT" sz="1600" dirty="0" smtClean="0"/>
              <a:t>/h</a:t>
            </a:r>
          </a:p>
          <a:p>
            <a:pPr lvl="1">
              <a:spcBef>
                <a:spcPts val="960"/>
              </a:spcBef>
              <a:buFont typeface="Arial" panose="020B0604020202020204" pitchFamily="34" charset="0"/>
              <a:buChar char="•"/>
            </a:pPr>
            <a:r>
              <a:rPr lang="it-IT" sz="1600" dirty="0" smtClean="0"/>
              <a:t>1 scrubber </a:t>
            </a:r>
            <a:r>
              <a:rPr lang="it-IT" sz="1600" dirty="0"/>
              <a:t>per estrazioni processo </a:t>
            </a:r>
            <a:r>
              <a:rPr lang="it-IT" sz="1600" dirty="0" smtClean="0"/>
              <a:t>cianuri, 9’000 m</a:t>
            </a:r>
            <a:r>
              <a:rPr lang="it-IT" sz="1600" baseline="30000" dirty="0" smtClean="0"/>
              <a:t>3</a:t>
            </a:r>
            <a:r>
              <a:rPr lang="it-IT" sz="1600" dirty="0" smtClean="0"/>
              <a:t>/h</a:t>
            </a:r>
          </a:p>
          <a:p>
            <a:pPr lvl="1">
              <a:spcBef>
                <a:spcPts val="960"/>
              </a:spcBef>
              <a:buFont typeface="Arial" panose="020B0604020202020204" pitchFamily="34" charset="0"/>
              <a:buChar char="•"/>
            </a:pPr>
            <a:r>
              <a:rPr lang="it-IT" sz="1600" dirty="0" smtClean="0"/>
              <a:t>Filtrazione carboni attivi per estrazioni processo solventi (ventilatori ATEX)</a:t>
            </a:r>
            <a:endParaRPr lang="it-IT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588" y="1051299"/>
            <a:ext cx="1870682" cy="24942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588" y="3703824"/>
            <a:ext cx="1870682" cy="24942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Nonis - CERN EN/CV - ILO Day Napoli, 6-7 Giugno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551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0375" y="2123523"/>
            <a:ext cx="8226425" cy="2093297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800"/>
              </a:spcBef>
            </a:pPr>
            <a:r>
              <a:rPr lang="it-IT" sz="2400" dirty="0" smtClean="0"/>
              <a:t>Gruppo Cooling and Ventilation del CERN</a:t>
            </a:r>
          </a:p>
          <a:p>
            <a:pPr>
              <a:spcBef>
                <a:spcPts val="1800"/>
              </a:spcBef>
            </a:pPr>
            <a:r>
              <a:rPr lang="it-IT" sz="2400" dirty="0" smtClean="0"/>
              <a:t>Strategia contrattuale del gruppo </a:t>
            </a:r>
          </a:p>
          <a:p>
            <a:pPr>
              <a:spcBef>
                <a:spcPts val="1800"/>
              </a:spcBef>
            </a:pPr>
            <a:r>
              <a:rPr lang="it-IT" sz="2400" dirty="0" smtClean="0"/>
              <a:t>Qualche esempio.</a:t>
            </a:r>
          </a:p>
          <a:p>
            <a:pPr>
              <a:spcBef>
                <a:spcPts val="1800"/>
              </a:spcBef>
            </a:pPr>
            <a:r>
              <a:rPr lang="it-IT" sz="2400" dirty="0" smtClean="0"/>
              <a:t>Possibili futuri </a:t>
            </a:r>
            <a:r>
              <a:rPr lang="it-IT" sz="2400" dirty="0" smtClean="0"/>
              <a:t>contratti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Nonis - CERN EN/CV - ILO Day Napoli, 6-7 Giugno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492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altLang="en-US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fr-CH" altLang="en-US" dirty="0" err="1" smtClean="0">
                <a:cs typeface="Arial" panose="020B0604020202020204" pitchFamily="34" charset="0"/>
              </a:rPr>
              <a:t>Stazione</a:t>
            </a:r>
            <a:r>
              <a:rPr lang="fr-CH" altLang="en-US" dirty="0" smtClean="0">
                <a:cs typeface="Arial" panose="020B0604020202020204" pitchFamily="34" charset="0"/>
              </a:rPr>
              <a:t> BAF3: </a:t>
            </a:r>
            <a:r>
              <a:rPr lang="fr-CH" altLang="en-US" dirty="0" smtClean="0">
                <a:latin typeface="+mn-lt"/>
                <a:cs typeface="Arial" panose="020B0604020202020204" pitchFamily="34" charset="0"/>
              </a:rPr>
              <a:t>850 kW (150 </a:t>
            </a:r>
            <a:r>
              <a:rPr lang="fr-CH" altLang="en-US" dirty="0" err="1" smtClean="0">
                <a:latin typeface="+mn-lt"/>
                <a:cs typeface="Arial" panose="020B0604020202020204" pitchFamily="34" charset="0"/>
              </a:rPr>
              <a:t>kEUR</a:t>
            </a:r>
            <a:r>
              <a:rPr lang="fr-CH" altLang="en-US" dirty="0" smtClean="0">
                <a:latin typeface="+mn-lt"/>
                <a:cs typeface="Arial" panose="020B0604020202020204" pitchFamily="34" charset="0"/>
              </a:rPr>
              <a:t>)</a:t>
            </a:r>
            <a:endParaRPr lang="en-GB" altLang="en-US" dirty="0" smtClean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4300538" y="1235075"/>
            <a:ext cx="4843462" cy="501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68275" indent="-168275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rgbClr val="0C377B"/>
                </a:solidFill>
                <a:latin typeface="+mn-lt"/>
                <a:ea typeface="Ubuntu Light"/>
                <a:cs typeface="Ubuntu Light"/>
              </a:defRPr>
            </a:lvl1pPr>
            <a:lvl2pPr marL="344488" indent="-171450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100" kern="1200" baseline="0">
                <a:solidFill>
                  <a:srgbClr val="0C377B"/>
                </a:solidFill>
                <a:latin typeface="+mn-lt"/>
                <a:ea typeface="Ubuntu Light"/>
                <a:cs typeface="Ubuntu Light"/>
              </a:defRPr>
            </a:lvl2pPr>
            <a:lvl3pPr marL="514350" indent="-168275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950" kern="1200">
                <a:solidFill>
                  <a:srgbClr val="0C377B"/>
                </a:solidFill>
                <a:latin typeface="+mn-lt"/>
                <a:ea typeface="Ubuntu Light"/>
                <a:cs typeface="Ubuntu Light"/>
              </a:defRPr>
            </a:lvl3pPr>
            <a:lvl4pPr marL="681038" indent="-166688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rgbClr val="4F9A06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rgbClr val="0C377B"/>
                </a:solidFill>
                <a:latin typeface="+mn-lt"/>
                <a:ea typeface="Ubuntu Light"/>
                <a:cs typeface="Ubuntu Light"/>
              </a:defRPr>
            </a:lvl4pPr>
            <a:lvl5pPr marL="858838" indent="-176213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rgbClr val="0C377B"/>
                </a:solidFill>
                <a:latin typeface="+mn-lt"/>
                <a:ea typeface="Ubuntu Light"/>
                <a:cs typeface="Ubuntu Light"/>
              </a:defRPr>
            </a:lvl5pPr>
            <a:lvl6pPr marL="1275588" indent="-13716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180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4772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48790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  <a:defRPr/>
            </a:pPr>
            <a:r>
              <a:rPr lang="fr-CH" altLang="en-US" sz="1800" b="1" dirty="0" err="1">
                <a:latin typeface="Ubuntu Light"/>
                <a:cs typeface="Arial" panose="020B0604020202020204" pitchFamily="34" charset="0"/>
              </a:rPr>
              <a:t>Primario</a:t>
            </a:r>
            <a:r>
              <a:rPr lang="fr-CH" altLang="en-US" sz="1800" b="1" dirty="0">
                <a:latin typeface="Ubuntu Light"/>
                <a:cs typeface="Arial" panose="020B0604020202020204" pitchFamily="34" charset="0"/>
              </a:rPr>
              <a:t>: </a:t>
            </a:r>
            <a:r>
              <a:rPr lang="fr-CH" altLang="en-US" sz="1800" dirty="0" err="1">
                <a:latin typeface="Ubuntu Light"/>
                <a:cs typeface="Arial" panose="020B0604020202020204" pitchFamily="34" charset="0"/>
              </a:rPr>
              <a:t>acqua</a:t>
            </a:r>
            <a:r>
              <a:rPr lang="fr-CH" altLang="en-US" sz="1800" dirty="0">
                <a:latin typeface="Ubuntu Light"/>
                <a:cs typeface="Arial" panose="020B0604020202020204" pitchFamily="34" charset="0"/>
              </a:rPr>
              <a:t> </a:t>
            </a:r>
            <a:r>
              <a:rPr lang="fr-CH" altLang="en-US" sz="1800" dirty="0" err="1" smtClean="0">
                <a:latin typeface="Ubuntu Light"/>
                <a:cs typeface="Arial" panose="020B0604020202020204" pitchFamily="34" charset="0"/>
              </a:rPr>
              <a:t>torri</a:t>
            </a:r>
            <a:r>
              <a:rPr lang="fr-CH" altLang="en-US" sz="1800" dirty="0" smtClean="0">
                <a:latin typeface="Ubuntu Light"/>
                <a:cs typeface="Arial" panose="020B0604020202020204" pitchFamily="34" charset="0"/>
              </a:rPr>
              <a:t> </a:t>
            </a:r>
            <a:endParaRPr lang="fr-CH" altLang="en-US" sz="1800" dirty="0">
              <a:latin typeface="Ubuntu Light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fr-CH" altLang="en-US" sz="1800" dirty="0" smtClean="0">
                <a:latin typeface="Ubuntu Light"/>
                <a:cs typeface="Arial" panose="020B0604020202020204" pitchFamily="34" charset="0"/>
              </a:rPr>
              <a:t>25°C / 35°C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fr-CH" altLang="en-US" sz="1800" dirty="0" smtClean="0">
                <a:latin typeface="Ubuntu Light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  <a:defRPr/>
            </a:pPr>
            <a:r>
              <a:rPr lang="fr-CH" altLang="en-US" sz="1800" b="1" dirty="0" err="1">
                <a:latin typeface="Ubuntu Light"/>
                <a:cs typeface="Arial" panose="020B0604020202020204" pitchFamily="34" charset="0"/>
              </a:rPr>
              <a:t>Secondario</a:t>
            </a:r>
            <a:r>
              <a:rPr lang="fr-CH" altLang="en-US" sz="1800" b="1" dirty="0">
                <a:latin typeface="Ubuntu Light"/>
                <a:cs typeface="Arial" panose="020B0604020202020204" pitchFamily="34" charset="0"/>
              </a:rPr>
              <a:t>: </a:t>
            </a:r>
            <a:r>
              <a:rPr lang="fr-CH" altLang="en-US" sz="1800" dirty="0" err="1">
                <a:latin typeface="Ubuntu Light"/>
                <a:cs typeface="Arial" panose="020B0604020202020204" pitchFamily="34" charset="0"/>
              </a:rPr>
              <a:t>acqua</a:t>
            </a:r>
            <a:r>
              <a:rPr lang="fr-CH" altLang="en-US" sz="1800" dirty="0">
                <a:latin typeface="Ubuntu Light"/>
                <a:cs typeface="Arial" panose="020B0604020202020204" pitchFamily="34" charset="0"/>
              </a:rPr>
              <a:t> </a:t>
            </a:r>
            <a:r>
              <a:rPr lang="fr-CH" altLang="en-US" sz="1800" dirty="0" err="1">
                <a:latin typeface="Ubuntu Light"/>
                <a:cs typeface="Arial" panose="020B0604020202020204" pitchFamily="34" charset="0"/>
              </a:rPr>
              <a:t>demineralizzata</a:t>
            </a:r>
            <a:endParaRPr lang="fr-CH" altLang="en-US" sz="1800" dirty="0">
              <a:latin typeface="Ubuntu Light"/>
              <a:cs typeface="Arial" panose="020B0604020202020204" pitchFamily="34" charset="0"/>
            </a:endParaRPr>
          </a:p>
          <a:p>
            <a:pPr marL="179388" indent="-179388">
              <a:defRPr/>
            </a:pPr>
            <a:r>
              <a:rPr lang="fr-CH" altLang="en-US" sz="1800" dirty="0" err="1">
                <a:latin typeface="Ubuntu Light"/>
                <a:cs typeface="Arial" panose="020B0604020202020204" pitchFamily="34" charset="0"/>
              </a:rPr>
              <a:t>Conduttività</a:t>
            </a:r>
            <a:r>
              <a:rPr lang="fr-CH" altLang="en-US" sz="1800" dirty="0">
                <a:latin typeface="Ubuntu Light"/>
                <a:cs typeface="Arial" panose="020B0604020202020204" pitchFamily="34" charset="0"/>
              </a:rPr>
              <a:t> &lt; </a:t>
            </a:r>
            <a:r>
              <a:rPr lang="en-GB" altLang="en-US" sz="1800" dirty="0">
                <a:latin typeface="Ubuntu Light"/>
                <a:cs typeface="Arial" panose="020B0604020202020204" pitchFamily="34" charset="0"/>
              </a:rPr>
              <a:t>0.5 </a:t>
            </a:r>
            <a:r>
              <a:rPr lang="en-GB" altLang="en-US" sz="1800" dirty="0" smtClean="0">
                <a:latin typeface="Ubuntu Light"/>
                <a:cs typeface="Arial" panose="020B0604020202020204" pitchFamily="34" charset="0"/>
              </a:rPr>
              <a:t>µS/cm</a:t>
            </a:r>
            <a:endParaRPr lang="en-GB" altLang="en-US" sz="1800" dirty="0">
              <a:latin typeface="Ubuntu Light"/>
              <a:cs typeface="Arial" panose="020B0604020202020204" pitchFamily="34" charset="0"/>
            </a:endParaRPr>
          </a:p>
          <a:p>
            <a:pPr>
              <a:defRPr/>
            </a:pPr>
            <a:r>
              <a:rPr lang="fr-CH" altLang="en-US" sz="1800" dirty="0" smtClean="0">
                <a:latin typeface="Ubuntu Light"/>
                <a:cs typeface="Arial" panose="020B0604020202020204" pitchFamily="34" charset="0"/>
              </a:rPr>
              <a:t>27°C / 37°C</a:t>
            </a:r>
          </a:p>
          <a:p>
            <a:pPr>
              <a:defRPr/>
            </a:pPr>
            <a:r>
              <a:rPr lang="fr-CH" altLang="en-US" sz="1800" dirty="0" err="1" smtClean="0">
                <a:latin typeface="Ubuntu Light"/>
                <a:cs typeface="Arial" panose="020B0604020202020204" pitchFamily="34" charset="0"/>
              </a:rPr>
              <a:t>Scambiatore</a:t>
            </a:r>
            <a:r>
              <a:rPr lang="fr-CH" altLang="en-US" sz="1800" dirty="0" smtClean="0">
                <a:latin typeface="Ubuntu Light"/>
                <a:cs typeface="Arial" panose="020B0604020202020204" pitchFamily="34" charset="0"/>
              </a:rPr>
              <a:t> piastre 850 kW</a:t>
            </a:r>
            <a:endParaRPr lang="en-GB" altLang="en-US" sz="1800" dirty="0">
              <a:latin typeface="Ubuntu Light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altLang="en-US" sz="1800" dirty="0" err="1" smtClean="0">
                <a:latin typeface="Ubuntu Light"/>
                <a:cs typeface="Arial" panose="020B0604020202020204" pitchFamily="34" charset="0"/>
              </a:rPr>
              <a:t>Pompa</a:t>
            </a:r>
            <a:r>
              <a:rPr lang="en-GB" altLang="en-US" sz="1800" dirty="0" smtClean="0">
                <a:latin typeface="Ubuntu Light"/>
                <a:cs typeface="Arial" panose="020B0604020202020204" pitchFamily="34" charset="0"/>
              </a:rPr>
              <a:t> 90 m</a:t>
            </a:r>
            <a:r>
              <a:rPr lang="en-GB" altLang="en-US" sz="1800" baseline="30000" dirty="0" smtClean="0">
                <a:latin typeface="Ubuntu Light"/>
                <a:cs typeface="Arial" panose="020B0604020202020204" pitchFamily="34" charset="0"/>
              </a:rPr>
              <a:t>3</a:t>
            </a:r>
            <a:r>
              <a:rPr lang="en-GB" altLang="en-US" sz="1800" dirty="0" smtClean="0">
                <a:latin typeface="Ubuntu Light"/>
                <a:cs typeface="Arial" panose="020B0604020202020204" pitchFamily="34" charset="0"/>
              </a:rPr>
              <a:t>/h @ 65 m</a:t>
            </a:r>
          </a:p>
          <a:p>
            <a:pPr>
              <a:defRPr/>
            </a:pPr>
            <a:r>
              <a:rPr lang="fr-CH" altLang="en-US" sz="1800" dirty="0" err="1" smtClean="0">
                <a:latin typeface="Ubuntu Light"/>
                <a:cs typeface="Arial" panose="020B0604020202020204" pitchFamily="34" charset="0"/>
              </a:rPr>
              <a:t>Motore</a:t>
            </a:r>
            <a:r>
              <a:rPr lang="fr-CH" altLang="en-US" sz="1800" dirty="0" smtClean="0">
                <a:latin typeface="Ubuntu Light"/>
                <a:cs typeface="Arial" panose="020B0604020202020204" pitchFamily="34" charset="0"/>
              </a:rPr>
              <a:t> 22 kW @ 3000 </a:t>
            </a:r>
            <a:r>
              <a:rPr lang="fr-CH" altLang="en-US" sz="1800" dirty="0" err="1" smtClean="0">
                <a:latin typeface="Ubuntu Light"/>
                <a:cs typeface="Arial" panose="020B0604020202020204" pitchFamily="34" charset="0"/>
              </a:rPr>
              <a:t>rpm</a:t>
            </a:r>
            <a:endParaRPr lang="en-GB" altLang="en-US" sz="1800" dirty="0" smtClean="0">
              <a:latin typeface="Ubuntu Light"/>
              <a:cs typeface="Arial" panose="020B0604020202020204" pitchFamily="34" charset="0"/>
            </a:endParaRPr>
          </a:p>
          <a:p>
            <a:pPr>
              <a:defRPr/>
            </a:pPr>
            <a:r>
              <a:rPr lang="fr-CH" altLang="en-US" sz="1800" dirty="0" err="1" smtClean="0">
                <a:latin typeface="Ubuntu Light"/>
                <a:cs typeface="Arial" panose="020B0604020202020204" pitchFamily="34" charset="0"/>
              </a:rPr>
              <a:t>Filtro</a:t>
            </a:r>
            <a:r>
              <a:rPr lang="fr-CH" altLang="en-US" sz="1800" dirty="0" smtClean="0">
                <a:latin typeface="Ubuntu Light"/>
                <a:cs typeface="Arial" panose="020B0604020202020204" pitchFamily="34" charset="0"/>
              </a:rPr>
              <a:t> 100 </a:t>
            </a:r>
            <a:r>
              <a:rPr lang="en-GB" altLang="en-US" sz="1800" dirty="0" smtClean="0">
                <a:latin typeface="Ubuntu Light"/>
                <a:cs typeface="Arial" panose="020B0604020202020204" pitchFamily="34" charset="0"/>
              </a:rPr>
              <a:t>µm</a:t>
            </a:r>
          </a:p>
          <a:p>
            <a:pPr>
              <a:defRPr/>
            </a:pPr>
            <a:r>
              <a:rPr lang="fr-CH" altLang="en-US" sz="1800" dirty="0" err="1" smtClean="0">
                <a:latin typeface="Ubuntu Light"/>
                <a:cs typeface="Arial" panose="020B0604020202020204" pitchFamily="34" charset="0"/>
              </a:rPr>
              <a:t>Valvole</a:t>
            </a:r>
            <a:r>
              <a:rPr lang="fr-CH" altLang="en-US" sz="1800" dirty="0" smtClean="0">
                <a:latin typeface="Ubuntu Light"/>
                <a:cs typeface="Arial" panose="020B0604020202020204" pitchFamily="34" charset="0"/>
              </a:rPr>
              <a:t> </a:t>
            </a:r>
            <a:r>
              <a:rPr lang="fr-CH" altLang="en-US" sz="1800" dirty="0" err="1" smtClean="0">
                <a:latin typeface="Ubuntu Light"/>
                <a:cs typeface="Arial" panose="020B0604020202020204" pitchFamily="34" charset="0"/>
              </a:rPr>
              <a:t>pneumatiche</a:t>
            </a:r>
            <a:endParaRPr lang="fr-CH" altLang="en-US" sz="1800" dirty="0" smtClean="0">
              <a:latin typeface="Ubuntu Light"/>
              <a:cs typeface="Arial" panose="020B0604020202020204" pitchFamily="34" charset="0"/>
            </a:endParaRPr>
          </a:p>
          <a:p>
            <a:pPr marL="177800" indent="-177800" algn="just">
              <a:defRPr/>
            </a:pPr>
            <a:r>
              <a:rPr lang="fr-CH" altLang="en-US" sz="1800" dirty="0" err="1">
                <a:latin typeface="Ubuntu Light"/>
                <a:cs typeface="Arial" panose="020B0604020202020204" pitchFamily="34" charset="0"/>
              </a:rPr>
              <a:t>Armadio</a:t>
            </a:r>
            <a:r>
              <a:rPr lang="fr-CH" altLang="en-US" sz="1800" dirty="0">
                <a:latin typeface="Ubuntu Light"/>
                <a:cs typeface="Arial" panose="020B0604020202020204" pitchFamily="34" charset="0"/>
              </a:rPr>
              <a:t> </a:t>
            </a:r>
            <a:r>
              <a:rPr lang="fr-CH" altLang="en-US" sz="1800" dirty="0" err="1" smtClean="0">
                <a:latin typeface="Ubuntu Light"/>
                <a:cs typeface="Arial" panose="020B0604020202020204" pitchFamily="34" charset="0"/>
              </a:rPr>
              <a:t>controllo</a:t>
            </a:r>
            <a:r>
              <a:rPr lang="fr-CH" altLang="en-US" sz="1800" dirty="0" smtClean="0">
                <a:latin typeface="Ubuntu Light"/>
                <a:cs typeface="Arial" panose="020B0604020202020204" pitchFamily="34" charset="0"/>
              </a:rPr>
              <a:t>/</a:t>
            </a:r>
            <a:r>
              <a:rPr lang="fr-CH" altLang="en-US" sz="1800" dirty="0" err="1" smtClean="0">
                <a:latin typeface="Ubuntu Light"/>
                <a:cs typeface="Arial" panose="020B0604020202020204" pitchFamily="34" charset="0"/>
              </a:rPr>
              <a:t>potenza</a:t>
            </a:r>
            <a:r>
              <a:rPr lang="fr-CH" altLang="en-US" sz="1800" dirty="0" smtClean="0">
                <a:latin typeface="Ubuntu Light"/>
                <a:cs typeface="Arial" panose="020B0604020202020204" pitchFamily="34" charset="0"/>
              </a:rPr>
              <a:t> - VFD</a:t>
            </a:r>
            <a:endParaRPr lang="fr-CH" altLang="en-US" sz="1800" dirty="0">
              <a:latin typeface="Ubuntu Light"/>
              <a:cs typeface="Arial" panose="020B0604020202020204" pitchFamily="34" charset="0"/>
            </a:endParaRPr>
          </a:p>
          <a:p>
            <a:pPr marL="177800" indent="-177800" algn="just">
              <a:defRPr/>
            </a:pPr>
            <a:r>
              <a:rPr lang="fr-CH" altLang="en-US" sz="1800" dirty="0" err="1">
                <a:latin typeface="Ubuntu Light"/>
                <a:cs typeface="Arial" panose="020B0604020202020204" pitchFamily="34" charset="0"/>
              </a:rPr>
              <a:t>Strumentazione</a:t>
            </a:r>
            <a:r>
              <a:rPr lang="fr-CH" altLang="en-US" sz="1800" dirty="0">
                <a:latin typeface="Ubuntu Light"/>
                <a:cs typeface="Arial" panose="020B0604020202020204" pitchFamily="34" charset="0"/>
              </a:rPr>
              <a:t> (</a:t>
            </a:r>
            <a:r>
              <a:rPr lang="fr-CH" altLang="en-US" sz="1800" dirty="0" err="1">
                <a:latin typeface="Ubuntu Light"/>
                <a:cs typeface="Arial" panose="020B0604020202020204" pitchFamily="34" charset="0"/>
              </a:rPr>
              <a:t>portata</a:t>
            </a:r>
            <a:r>
              <a:rPr lang="fr-CH" altLang="en-US" sz="1800" dirty="0">
                <a:latin typeface="Ubuntu Light"/>
                <a:cs typeface="Arial" panose="020B0604020202020204" pitchFamily="34" charset="0"/>
              </a:rPr>
              <a:t>, </a:t>
            </a:r>
            <a:r>
              <a:rPr lang="fr-CH" altLang="en-US" sz="1800" dirty="0" err="1">
                <a:latin typeface="Ubuntu Light"/>
                <a:cs typeface="Arial" panose="020B0604020202020204" pitchFamily="34" charset="0"/>
              </a:rPr>
              <a:t>temp</a:t>
            </a:r>
            <a:r>
              <a:rPr lang="fr-CH" altLang="en-US" sz="1800" dirty="0">
                <a:latin typeface="Ubuntu Light"/>
                <a:cs typeface="Arial" panose="020B0604020202020204" pitchFamily="34" charset="0"/>
              </a:rPr>
              <a:t>., </a:t>
            </a:r>
            <a:r>
              <a:rPr lang="fr-CH" altLang="en-US" sz="1800" dirty="0" err="1">
                <a:latin typeface="Ubuntu Light"/>
                <a:cs typeface="Arial" panose="020B0604020202020204" pitchFamily="34" charset="0"/>
              </a:rPr>
              <a:t>pressione</a:t>
            </a:r>
            <a:r>
              <a:rPr lang="fr-CH" altLang="en-US" sz="1800" dirty="0">
                <a:latin typeface="Ubuntu Light"/>
                <a:cs typeface="Arial" panose="020B0604020202020204" pitchFamily="34" charset="0"/>
              </a:rPr>
              <a:t> ) </a:t>
            </a:r>
            <a:endParaRPr lang="en-GB" altLang="en-US" sz="1800" dirty="0">
              <a:latin typeface="Ubuntu Light"/>
              <a:cs typeface="Arial" panose="020B0604020202020204" pitchFamily="34" charset="0"/>
            </a:endParaRPr>
          </a:p>
          <a:p>
            <a:pPr marL="285750" indent="-285750">
              <a:defRPr/>
            </a:pPr>
            <a:endParaRPr lang="en-GB" altLang="en-US" sz="2000" dirty="0" smtClean="0">
              <a:latin typeface="Ubuntu Light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17" y="3802380"/>
            <a:ext cx="3851274" cy="216634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17" y="1442224"/>
            <a:ext cx="3851274" cy="216634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Nonis - CERN EN/CV - ILO Day Napoli, 6-7 Giugno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800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Fornitura</a:t>
            </a:r>
            <a:r>
              <a:rPr lang="en-US" dirty="0" smtClean="0"/>
              <a:t> </a:t>
            </a:r>
            <a:r>
              <a:rPr lang="en-US" dirty="0" err="1" smtClean="0"/>
              <a:t>condensatore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971125"/>
            <a:ext cx="8226425" cy="5016068"/>
          </a:xfrm>
        </p:spPr>
        <p:txBody>
          <a:bodyPr>
            <a:normAutofit/>
          </a:bodyPr>
          <a:lstStyle/>
          <a:p>
            <a:pPr lvl="0">
              <a:spcBef>
                <a:spcPts val="960"/>
              </a:spcBef>
              <a:buFont typeface="Arial" panose="020B0604020202020204" pitchFamily="34" charset="0"/>
              <a:buChar char="•"/>
            </a:pPr>
            <a:r>
              <a:rPr lang="it-IT" sz="1800" dirty="0" smtClean="0"/>
              <a:t>Condensatore a fascio tubiero per C</a:t>
            </a:r>
            <a:r>
              <a:rPr lang="it-IT" sz="1800" baseline="-25000" dirty="0" smtClean="0"/>
              <a:t>3</a:t>
            </a:r>
            <a:r>
              <a:rPr lang="it-IT" sz="1800" dirty="0" smtClean="0"/>
              <a:t>F</a:t>
            </a:r>
            <a:r>
              <a:rPr lang="it-IT" sz="1800" baseline="-25000" dirty="0" smtClean="0"/>
              <a:t>8</a:t>
            </a:r>
            <a:r>
              <a:rPr lang="it-IT" sz="1800" dirty="0" smtClean="0"/>
              <a:t>: -80°C – PN25 – 200 kW</a:t>
            </a:r>
            <a:endParaRPr lang="it-IT" sz="1600" dirty="0" smtClean="0"/>
          </a:p>
          <a:p>
            <a:pPr lvl="1">
              <a:spcBef>
                <a:spcPts val="960"/>
              </a:spcBef>
              <a:buFont typeface="Arial" panose="020B0604020202020204" pitchFamily="34" charset="0"/>
              <a:buChar char="•"/>
            </a:pPr>
            <a:r>
              <a:rPr lang="it-IT" sz="1400" dirty="0" smtClean="0"/>
              <a:t>7 m lunghezza – </a:t>
            </a:r>
            <a:r>
              <a:rPr lang="it-IT" sz="1400" dirty="0" err="1" smtClean="0"/>
              <a:t>Φ</a:t>
            </a:r>
            <a:r>
              <a:rPr lang="it-IT" sz="1400" dirty="0" smtClean="0"/>
              <a:t> 850 mm</a:t>
            </a:r>
          </a:p>
          <a:p>
            <a:pPr lvl="1">
              <a:spcBef>
                <a:spcPts val="960"/>
              </a:spcBef>
              <a:buFont typeface="Arial" panose="020B0604020202020204" pitchFamily="34" charset="0"/>
              <a:buChar char="•"/>
            </a:pPr>
            <a:r>
              <a:rPr lang="it-IT" sz="1400" dirty="0" smtClean="0"/>
              <a:t>5.500 kg di AISI 304L</a:t>
            </a:r>
          </a:p>
          <a:p>
            <a:pPr lvl="0">
              <a:spcBef>
                <a:spcPts val="960"/>
              </a:spcBef>
              <a:buFont typeface="Arial" panose="020B0604020202020204" pitchFamily="34" charset="0"/>
              <a:buChar char="•"/>
            </a:pPr>
            <a:r>
              <a:rPr lang="it-IT" sz="1800" dirty="0" smtClean="0"/>
              <a:t>Un fornitore principale  + Certificazione APAVE (Fr)</a:t>
            </a:r>
          </a:p>
          <a:p>
            <a:pPr lvl="1">
              <a:spcBef>
                <a:spcPts val="960"/>
              </a:spcBef>
              <a:buFont typeface="Arial" panose="020B0604020202020204" pitchFamily="34" charset="0"/>
              <a:buChar char="•"/>
            </a:pPr>
            <a:r>
              <a:rPr lang="it-IT" sz="1400" dirty="0" smtClean="0"/>
              <a:t>140 kEuro </a:t>
            </a:r>
          </a:p>
          <a:p>
            <a:pPr lvl="1">
              <a:spcBef>
                <a:spcPts val="960"/>
              </a:spcBef>
              <a:buFont typeface="Arial" panose="020B0604020202020204" pitchFamily="34" charset="0"/>
              <a:buChar char="•"/>
            </a:pPr>
            <a:r>
              <a:rPr lang="it-IT" sz="1400" dirty="0" smtClean="0"/>
              <a:t>Contratto Settembre 2011 -&gt; consegna Marzo 2013</a:t>
            </a:r>
          </a:p>
        </p:txBody>
      </p:sp>
      <p:pic>
        <p:nvPicPr>
          <p:cNvPr id="3" name="Picture 2" descr="Screen Shot 2014-07-04 at 00.49.08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9159"/>
            <a:ext cx="9144000" cy="2326105"/>
          </a:xfrm>
          <a:prstGeom prst="rect">
            <a:avLst/>
          </a:prstGeom>
        </p:spPr>
      </p:pic>
      <p:pic>
        <p:nvPicPr>
          <p:cNvPr id="4" name="Picture 3" descr="IMG_001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043" y="2719665"/>
            <a:ext cx="2614757" cy="349996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Condenser_20121112_6.jpe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64795"/>
            <a:ext cx="4223823" cy="31548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Nonis - CERN EN/CV - ILO Day Napoli, 6-7 Giugno 2019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746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err="1" smtClean="0"/>
              <a:t>Fornitura</a:t>
            </a:r>
            <a:r>
              <a:rPr lang="en-US" altLang="en-US" dirty="0" smtClean="0"/>
              <a:t> </a:t>
            </a:r>
            <a:r>
              <a:rPr lang="en-US" altLang="en-US" dirty="0" err="1"/>
              <a:t>armadi</a:t>
            </a:r>
            <a:r>
              <a:rPr lang="en-US" altLang="en-US" dirty="0"/>
              <a:t> </a:t>
            </a:r>
            <a:r>
              <a:rPr lang="en-US" altLang="en-US" dirty="0" err="1"/>
              <a:t>elettrici</a:t>
            </a:r>
            <a:r>
              <a:rPr lang="en-US" altLang="en-US" dirty="0"/>
              <a:t/>
            </a:r>
            <a:br>
              <a:rPr lang="en-US" altLang="en-US" dirty="0"/>
            </a:b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40000" lnSpcReduction="20000"/>
          </a:bodyPr>
          <a:lstStyle/>
          <a:p>
            <a:r>
              <a:rPr lang="fr-FR" altLang="en-US" sz="4000" b="1" u="sng" dirty="0" err="1"/>
              <a:t>Armadi</a:t>
            </a:r>
            <a:r>
              <a:rPr lang="fr-FR" altLang="en-US" sz="4000" b="1" u="sng" dirty="0"/>
              <a:t> </a:t>
            </a:r>
            <a:r>
              <a:rPr lang="fr-FR" altLang="en-US" sz="4000" b="1" u="sng" dirty="0" err="1"/>
              <a:t>potenza</a:t>
            </a:r>
            <a:r>
              <a:rPr lang="fr-FR" altLang="en-US" sz="4000" b="1" u="sng" dirty="0"/>
              <a:t>:</a:t>
            </a:r>
          </a:p>
          <a:p>
            <a:pPr lvl="1">
              <a:lnSpc>
                <a:spcPct val="150000"/>
              </a:lnSpc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fr-FR" altLang="en-US" sz="3500" dirty="0" err="1"/>
              <a:t>Corrente</a:t>
            </a:r>
            <a:r>
              <a:rPr lang="fr-FR" altLang="en-US" sz="3500" dirty="0"/>
              <a:t> nominale: 630 </a:t>
            </a:r>
            <a:r>
              <a:rPr lang="fr-FR" altLang="en-US" sz="3500" dirty="0" smtClean="0"/>
              <a:t>A</a:t>
            </a:r>
            <a:endParaRPr lang="fr-FR" altLang="en-US" sz="3500" dirty="0"/>
          </a:p>
          <a:p>
            <a:pPr lvl="1">
              <a:lnSpc>
                <a:spcPct val="150000"/>
              </a:lnSpc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fr-FR" altLang="en-US" sz="3500" dirty="0"/>
              <a:t>Pompe </a:t>
            </a:r>
            <a:r>
              <a:rPr lang="fr-FR" altLang="en-US" sz="3500" dirty="0" err="1"/>
              <a:t>distribuzione</a:t>
            </a:r>
            <a:r>
              <a:rPr lang="fr-FR" altLang="en-US" sz="3500" dirty="0"/>
              <a:t> con soft starters: 2*132 </a:t>
            </a:r>
            <a:r>
              <a:rPr lang="fr-FR" altLang="en-US" sz="3500" dirty="0" smtClean="0"/>
              <a:t>kW</a:t>
            </a:r>
            <a:endParaRPr lang="fr-FR" altLang="en-US" sz="3500" dirty="0"/>
          </a:p>
          <a:p>
            <a:pPr lvl="1">
              <a:lnSpc>
                <a:spcPct val="150000"/>
              </a:lnSpc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fr-FR" altLang="en-US" sz="3500" dirty="0" err="1"/>
              <a:t>Ventilatori</a:t>
            </a:r>
            <a:r>
              <a:rPr lang="fr-FR" altLang="en-US" sz="3500" dirty="0"/>
              <a:t> </a:t>
            </a:r>
            <a:r>
              <a:rPr lang="fr-FR" altLang="en-US" sz="3500" dirty="0" err="1"/>
              <a:t>torri</a:t>
            </a:r>
            <a:r>
              <a:rPr lang="fr-FR" altLang="en-US" sz="3500" dirty="0"/>
              <a:t> con 2 VFD 2*30 </a:t>
            </a:r>
            <a:r>
              <a:rPr lang="fr-FR" altLang="en-US" sz="3500" dirty="0" smtClean="0"/>
              <a:t>kW</a:t>
            </a:r>
            <a:endParaRPr lang="fr-FR" altLang="en-US" sz="3500" dirty="0"/>
          </a:p>
          <a:p>
            <a:pPr lvl="1">
              <a:lnSpc>
                <a:spcPct val="150000"/>
              </a:lnSpc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fr-FR" altLang="en-US" sz="3500" dirty="0"/>
              <a:t>Circuits for </a:t>
            </a:r>
            <a:r>
              <a:rPr lang="fr-FR" altLang="en-US" sz="3500" dirty="0" err="1" smtClean="0"/>
              <a:t>auxiliaries</a:t>
            </a:r>
            <a:endParaRPr lang="fr-FR" altLang="en-US" sz="3500" dirty="0"/>
          </a:p>
          <a:p>
            <a:pPr lvl="1">
              <a:lnSpc>
                <a:spcPct val="150000"/>
              </a:lnSpc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fr-FR" altLang="en-US" sz="3500" dirty="0" err="1"/>
              <a:t>Costo</a:t>
            </a:r>
            <a:r>
              <a:rPr lang="fr-FR" altLang="en-US" sz="3500" dirty="0"/>
              <a:t> 30 </a:t>
            </a:r>
            <a:r>
              <a:rPr lang="fr-FR" altLang="en-US" sz="3500" dirty="0" err="1" smtClean="0"/>
              <a:t>kEUR</a:t>
            </a:r>
            <a:endParaRPr lang="fr-FR" altLang="en-US" sz="3500" dirty="0"/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fr-FR" altLang="en-US" sz="1300" dirty="0"/>
          </a:p>
          <a:p>
            <a:pPr>
              <a:lnSpc>
                <a:spcPct val="150000"/>
              </a:lnSpc>
              <a:buClr>
                <a:srgbClr val="0070C0"/>
              </a:buClr>
            </a:pPr>
            <a:r>
              <a:rPr lang="fr-FR" altLang="en-US" sz="4000" b="1" u="sng" dirty="0" err="1"/>
              <a:t>Armadi</a:t>
            </a:r>
            <a:r>
              <a:rPr lang="fr-FR" altLang="en-US" sz="4000" b="1" u="sng" dirty="0"/>
              <a:t> </a:t>
            </a:r>
            <a:r>
              <a:rPr lang="fr-FR" altLang="en-US" sz="4000" b="1" u="sng" dirty="0" err="1"/>
              <a:t>controllo</a:t>
            </a:r>
            <a:r>
              <a:rPr lang="fr-FR" altLang="en-US" sz="4000" b="1" u="sng" dirty="0"/>
              <a:t>:</a:t>
            </a:r>
          </a:p>
          <a:p>
            <a:pPr lvl="1">
              <a:lnSpc>
                <a:spcPct val="150000"/>
              </a:lnSpc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fr-FR" altLang="en-US" sz="3500" dirty="0"/>
              <a:t>Siemens S7-300 PLC - 160 </a:t>
            </a:r>
            <a:r>
              <a:rPr lang="fr-FR" altLang="en-US" sz="3500" dirty="0" smtClean="0"/>
              <a:t>I/</a:t>
            </a:r>
            <a:r>
              <a:rPr lang="fr-FR" altLang="en-US" sz="3500" dirty="0" err="1" smtClean="0"/>
              <a:t>O’s</a:t>
            </a:r>
            <a:endParaRPr lang="fr-FR" altLang="en-US" sz="3500" dirty="0"/>
          </a:p>
          <a:p>
            <a:pPr lvl="1">
              <a:lnSpc>
                <a:spcPct val="150000"/>
              </a:lnSpc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fr-FR" altLang="en-US" sz="3500" dirty="0"/>
              <a:t>Siemens </a:t>
            </a:r>
            <a:r>
              <a:rPr lang="fr-FR" altLang="en-US" sz="3500" dirty="0" err="1"/>
              <a:t>Sitop</a:t>
            </a:r>
            <a:r>
              <a:rPr lang="fr-FR" altLang="en-US" sz="3500" dirty="0"/>
              <a:t> UPS power </a:t>
            </a:r>
            <a:r>
              <a:rPr lang="fr-FR" altLang="en-US" sz="3500" dirty="0" err="1" smtClean="0"/>
              <a:t>supply</a:t>
            </a:r>
            <a:endParaRPr lang="fr-FR" altLang="en-US" sz="3500" dirty="0"/>
          </a:p>
          <a:p>
            <a:pPr lvl="1">
              <a:lnSpc>
                <a:spcPct val="150000"/>
              </a:lnSpc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fr-FR" altLang="en-US" sz="3500" dirty="0"/>
              <a:t>Siemens HMI </a:t>
            </a:r>
            <a:r>
              <a:rPr lang="fr-FR" altLang="en-US" sz="3500" dirty="0" err="1"/>
              <a:t>touch</a:t>
            </a:r>
            <a:r>
              <a:rPr lang="fr-FR" altLang="en-US" sz="3500" dirty="0"/>
              <a:t> </a:t>
            </a:r>
            <a:r>
              <a:rPr lang="fr-FR" altLang="en-US" sz="3500" dirty="0" smtClean="0"/>
              <a:t>panel</a:t>
            </a:r>
            <a:endParaRPr lang="fr-FR" altLang="en-US" sz="3500" dirty="0"/>
          </a:p>
          <a:p>
            <a:pPr lvl="1">
              <a:lnSpc>
                <a:spcPct val="150000"/>
              </a:lnSpc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fr-FR" altLang="en-US" sz="3500" dirty="0" err="1"/>
              <a:t>Isolazione</a:t>
            </a:r>
            <a:r>
              <a:rPr lang="fr-FR" altLang="en-US" sz="3500" dirty="0"/>
              <a:t> </a:t>
            </a:r>
            <a:r>
              <a:rPr lang="fr-FR" altLang="en-US" sz="3500" dirty="0" err="1"/>
              <a:t>galvanica</a:t>
            </a:r>
            <a:r>
              <a:rPr lang="fr-FR" altLang="en-US" sz="3500" dirty="0"/>
              <a:t> + </a:t>
            </a:r>
            <a:r>
              <a:rPr lang="fr-FR" altLang="en-US" sz="3500" dirty="0" err="1"/>
              <a:t>protezione</a:t>
            </a:r>
            <a:r>
              <a:rPr lang="fr-FR" altLang="en-US" sz="3500" dirty="0"/>
              <a:t> </a:t>
            </a:r>
            <a:r>
              <a:rPr lang="fr-FR" altLang="en-US" sz="3500" dirty="0" err="1"/>
              <a:t>fusibili</a:t>
            </a:r>
            <a:r>
              <a:rPr lang="fr-FR" altLang="en-US" sz="3500" dirty="0"/>
              <a:t> per I/</a:t>
            </a:r>
            <a:r>
              <a:rPr lang="fr-FR" altLang="en-US" sz="3500" dirty="0" err="1"/>
              <a:t>O’s</a:t>
            </a:r>
            <a:r>
              <a:rPr lang="fr-FR" altLang="en-US" sz="3500" dirty="0"/>
              <a:t> </a:t>
            </a:r>
            <a:r>
              <a:rPr lang="fr-FR" altLang="en-US" sz="3500" dirty="0" err="1"/>
              <a:t>circuiti</a:t>
            </a:r>
            <a:r>
              <a:rPr lang="fr-FR" altLang="en-US" sz="3500" dirty="0"/>
              <a:t> </a:t>
            </a:r>
            <a:r>
              <a:rPr lang="fr-FR" altLang="en-US" sz="3500" dirty="0" err="1" smtClean="0"/>
              <a:t>controllo</a:t>
            </a:r>
            <a:endParaRPr lang="fr-FR" altLang="en-US" sz="3500" dirty="0"/>
          </a:p>
          <a:p>
            <a:pPr lvl="1">
              <a:lnSpc>
                <a:spcPct val="150000"/>
              </a:lnSpc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fr-FR" altLang="en-US" sz="3500" dirty="0" err="1"/>
              <a:t>Costo</a:t>
            </a:r>
            <a:r>
              <a:rPr lang="fr-FR" altLang="en-US" sz="3500" dirty="0"/>
              <a:t> 30 </a:t>
            </a:r>
            <a:r>
              <a:rPr lang="fr-FR" altLang="en-US" sz="3500" dirty="0" err="1" smtClean="0"/>
              <a:t>kEUR</a:t>
            </a:r>
            <a:endParaRPr lang="fr-FR" altLang="en-US" sz="3500" dirty="0"/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r="6688"/>
          <a:stretch/>
        </p:blipFill>
        <p:spPr>
          <a:xfrm flipH="1">
            <a:off x="5186935" y="846936"/>
            <a:ext cx="3496689" cy="217188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2" t="5596" r="13304" b="4806"/>
          <a:stretch/>
        </p:blipFill>
        <p:spPr>
          <a:xfrm>
            <a:off x="5186935" y="3099105"/>
            <a:ext cx="3496690" cy="228355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Nonis - CERN EN/CV - ILO Day Napoli, 6-7 Giugno 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874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3600" dirty="0" err="1" smtClean="0"/>
              <a:t>Possibili</a:t>
            </a:r>
            <a:r>
              <a:rPr lang="fr-CH" sz="3600" dirty="0" smtClean="0"/>
              <a:t> </a:t>
            </a:r>
            <a:r>
              <a:rPr lang="fr-CH" sz="3600" dirty="0" err="1" smtClean="0"/>
              <a:t>futuri</a:t>
            </a:r>
            <a:r>
              <a:rPr lang="fr-CH" sz="3600" dirty="0" smtClean="0"/>
              <a:t> </a:t>
            </a:r>
            <a:r>
              <a:rPr lang="fr-CH" sz="3600" dirty="0" err="1" smtClean="0"/>
              <a:t>contratti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06177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3200" dirty="0" err="1" smtClean="0">
                <a:latin typeface="Corbel" panose="020B0503020204020204" pitchFamily="34" charset="0"/>
              </a:rPr>
              <a:t>Stazione</a:t>
            </a:r>
            <a:r>
              <a:rPr lang="fr-CH" sz="3200" dirty="0" smtClean="0">
                <a:latin typeface="Corbel" panose="020B0503020204020204" pitchFamily="34" charset="0"/>
              </a:rPr>
              <a:t> </a:t>
            </a:r>
            <a:r>
              <a:rPr lang="fr-CH" sz="3200" dirty="0" err="1" smtClean="0">
                <a:latin typeface="Corbel" panose="020B0503020204020204" pitchFamily="34" charset="0"/>
              </a:rPr>
              <a:t>produzione</a:t>
            </a:r>
            <a:r>
              <a:rPr lang="fr-CH" sz="3200" dirty="0" smtClean="0">
                <a:latin typeface="Corbel" panose="020B0503020204020204" pitchFamily="34" charset="0"/>
              </a:rPr>
              <a:t> </a:t>
            </a:r>
            <a:r>
              <a:rPr lang="fr-CH" sz="3200" dirty="0" err="1" smtClean="0">
                <a:latin typeface="Corbel" panose="020B0503020204020204" pitchFamily="34" charset="0"/>
              </a:rPr>
              <a:t>acqua</a:t>
            </a:r>
            <a:r>
              <a:rPr lang="fr-CH" sz="3200" dirty="0" smtClean="0">
                <a:latin typeface="Corbel" panose="020B0503020204020204" pitchFamily="34" charset="0"/>
              </a:rPr>
              <a:t> </a:t>
            </a:r>
            <a:r>
              <a:rPr lang="fr-CH" sz="3200" dirty="0" err="1" smtClean="0">
                <a:latin typeface="Corbel" panose="020B0503020204020204" pitchFamily="34" charset="0"/>
              </a:rPr>
              <a:t>demineralizzata</a:t>
            </a:r>
            <a:endParaRPr lang="en-US" sz="3200" dirty="0">
              <a:latin typeface="Corbel" panose="020B0503020204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378824" y="1171971"/>
            <a:ext cx="8305231" cy="2257029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just"/>
            <a:r>
              <a:rPr lang="fr-CH" sz="2200" dirty="0" err="1" smtClean="0"/>
              <a:t>Progettazione</a:t>
            </a:r>
            <a:r>
              <a:rPr lang="fr-CH" sz="2200" dirty="0" smtClean="0"/>
              <a:t>, </a:t>
            </a:r>
            <a:r>
              <a:rPr lang="fr-CH" sz="2200" dirty="0" err="1" smtClean="0"/>
              <a:t>fornitura</a:t>
            </a:r>
            <a:r>
              <a:rPr lang="fr-CH" sz="2200" dirty="0" smtClean="0"/>
              <a:t>, </a:t>
            </a:r>
            <a:r>
              <a:rPr lang="fr-CH" sz="2200" dirty="0" err="1" smtClean="0"/>
              <a:t>installazione</a:t>
            </a:r>
            <a:r>
              <a:rPr lang="fr-CH" sz="2200" dirty="0" smtClean="0"/>
              <a:t> e </a:t>
            </a:r>
            <a:r>
              <a:rPr lang="fr-CH" sz="2200" dirty="0" err="1" smtClean="0"/>
              <a:t>avvio</a:t>
            </a:r>
            <a:r>
              <a:rPr lang="fr-CH" sz="2200" dirty="0" smtClean="0"/>
              <a:t> di </a:t>
            </a:r>
            <a:r>
              <a:rPr lang="fr-CH" sz="2200" dirty="0" err="1" smtClean="0"/>
              <a:t>una</a:t>
            </a:r>
            <a:r>
              <a:rPr lang="fr-CH" sz="2200" dirty="0" smtClean="0"/>
              <a:t> </a:t>
            </a:r>
            <a:r>
              <a:rPr lang="fr-CH" sz="2200" dirty="0" err="1" smtClean="0"/>
              <a:t>stazione</a:t>
            </a:r>
            <a:r>
              <a:rPr lang="fr-CH" sz="2200" dirty="0" smtClean="0"/>
              <a:t> di </a:t>
            </a:r>
            <a:r>
              <a:rPr lang="fr-CH" sz="2200" dirty="0" err="1" smtClean="0"/>
              <a:t>produzione</a:t>
            </a:r>
            <a:r>
              <a:rPr lang="fr-CH" sz="2200" dirty="0" smtClean="0"/>
              <a:t> </a:t>
            </a:r>
            <a:r>
              <a:rPr lang="fr-CH" sz="2200" dirty="0" err="1" smtClean="0"/>
              <a:t>acqua</a:t>
            </a:r>
            <a:r>
              <a:rPr lang="fr-CH" sz="2200" dirty="0" smtClean="0"/>
              <a:t> </a:t>
            </a:r>
            <a:r>
              <a:rPr lang="fr-CH" sz="2200" dirty="0" err="1" smtClean="0"/>
              <a:t>demineralizzata</a:t>
            </a:r>
            <a:r>
              <a:rPr lang="fr-CH" sz="2200" dirty="0" smtClean="0"/>
              <a:t>:</a:t>
            </a:r>
          </a:p>
          <a:p>
            <a:pPr lvl="1" algn="just"/>
            <a:r>
              <a:rPr lang="fr-CH" sz="1600" dirty="0" err="1" smtClean="0"/>
              <a:t>Pre-trattamento</a:t>
            </a:r>
            <a:endParaRPr lang="fr-CH" sz="1600" dirty="0" smtClean="0"/>
          </a:p>
          <a:p>
            <a:pPr lvl="1" algn="just"/>
            <a:r>
              <a:rPr lang="fr-CH" sz="1600" dirty="0" smtClean="0"/>
              <a:t>Due </a:t>
            </a:r>
            <a:r>
              <a:rPr lang="fr-CH" sz="1600" dirty="0" err="1" smtClean="0"/>
              <a:t>linee</a:t>
            </a:r>
            <a:r>
              <a:rPr lang="fr-CH" sz="1600" dirty="0" smtClean="0"/>
              <a:t> di </a:t>
            </a:r>
            <a:r>
              <a:rPr lang="fr-CH" sz="1600" dirty="0" err="1" smtClean="0"/>
              <a:t>osmosi</a:t>
            </a:r>
            <a:r>
              <a:rPr lang="fr-CH" sz="1600" dirty="0" smtClean="0"/>
              <a:t> inversa</a:t>
            </a:r>
          </a:p>
          <a:p>
            <a:pPr lvl="1" algn="just"/>
            <a:r>
              <a:rPr lang="fr-CH" sz="1600" dirty="0" smtClean="0"/>
              <a:t>Port-</a:t>
            </a:r>
            <a:r>
              <a:rPr lang="fr-CH" sz="1600" dirty="0" err="1" smtClean="0"/>
              <a:t>trattamento</a:t>
            </a:r>
            <a:r>
              <a:rPr lang="fr-CH" sz="1600" dirty="0" smtClean="0"/>
              <a:t> </a:t>
            </a:r>
          </a:p>
          <a:p>
            <a:pPr lvl="1" algn="just"/>
            <a:r>
              <a:rPr lang="fr-CH" sz="1600" dirty="0" err="1" smtClean="0"/>
              <a:t>Distribuzione</a:t>
            </a:r>
            <a:endParaRPr lang="fr-CH" sz="1600" dirty="0" smtClean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4"/>
          </p:nvPr>
        </p:nvSpPr>
        <p:spPr>
          <a:xfrm>
            <a:off x="378823" y="3542733"/>
            <a:ext cx="8305231" cy="2612629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just"/>
            <a:r>
              <a:rPr lang="fr-CH" sz="2200" dirty="0" err="1" smtClean="0"/>
              <a:t>Competenze</a:t>
            </a:r>
            <a:r>
              <a:rPr lang="fr-CH" sz="2200" dirty="0" smtClean="0"/>
              <a:t>/</a:t>
            </a:r>
            <a:r>
              <a:rPr lang="fr-CH" sz="2200" dirty="0" err="1" smtClean="0"/>
              <a:t>referenze</a:t>
            </a:r>
            <a:r>
              <a:rPr lang="fr-CH" sz="2200" dirty="0" smtClean="0"/>
              <a:t>: </a:t>
            </a:r>
            <a:r>
              <a:rPr lang="fr-CH" sz="2200" dirty="0" err="1" smtClean="0"/>
              <a:t>impianti</a:t>
            </a:r>
            <a:r>
              <a:rPr lang="fr-CH" sz="2200" dirty="0" smtClean="0"/>
              <a:t> </a:t>
            </a:r>
            <a:r>
              <a:rPr lang="fr-CH" sz="2200" dirty="0" err="1" smtClean="0"/>
              <a:t>osmosi</a:t>
            </a:r>
            <a:r>
              <a:rPr lang="fr-CH" sz="2200" dirty="0" smtClean="0"/>
              <a:t> inversa, </a:t>
            </a:r>
            <a:r>
              <a:rPr lang="fr-CH" sz="2200" dirty="0" err="1" smtClean="0"/>
              <a:t>sistemi</a:t>
            </a:r>
            <a:r>
              <a:rPr lang="fr-CH" sz="2200" dirty="0" smtClean="0"/>
              <a:t> di </a:t>
            </a:r>
            <a:r>
              <a:rPr lang="fr-CH" sz="2200" dirty="0" err="1" smtClean="0"/>
              <a:t>processo-controllo</a:t>
            </a:r>
            <a:r>
              <a:rPr lang="fr-CH" sz="2200" dirty="0" smtClean="0"/>
              <a:t>, </a:t>
            </a:r>
            <a:r>
              <a:rPr lang="fr-CH" sz="2200" dirty="0" smtClean="0"/>
              <a:t>alim. </a:t>
            </a:r>
            <a:r>
              <a:rPr lang="fr-CH" sz="2200" dirty="0" err="1" smtClean="0"/>
              <a:t>elettrica</a:t>
            </a:r>
            <a:r>
              <a:rPr lang="fr-CH" sz="2200" dirty="0" smtClean="0"/>
              <a:t>, </a:t>
            </a:r>
            <a:r>
              <a:rPr lang="fr-CH" sz="2200" dirty="0" err="1" smtClean="0"/>
              <a:t>sistemi</a:t>
            </a:r>
            <a:r>
              <a:rPr lang="fr-CH" sz="2200" dirty="0" smtClean="0"/>
              <a:t> </a:t>
            </a:r>
            <a:r>
              <a:rPr lang="fr-CH" sz="2200" dirty="0" err="1" smtClean="0"/>
              <a:t>idraulici</a:t>
            </a:r>
            <a:endParaRPr lang="fr-CH" sz="2200" dirty="0" smtClean="0"/>
          </a:p>
          <a:p>
            <a:pPr algn="just"/>
            <a:r>
              <a:rPr lang="fr-CH" sz="2200" dirty="0" smtClean="0"/>
              <a:t> </a:t>
            </a:r>
            <a:r>
              <a:rPr lang="fr-CH" sz="2200" dirty="0" err="1" smtClean="0"/>
              <a:t>Stima</a:t>
            </a:r>
            <a:r>
              <a:rPr lang="fr-CH" sz="2200" dirty="0" smtClean="0"/>
              <a:t>: </a:t>
            </a:r>
            <a:r>
              <a:rPr lang="fr-CH" sz="2200" dirty="0" err="1" smtClean="0"/>
              <a:t>intorno</a:t>
            </a:r>
            <a:r>
              <a:rPr lang="fr-CH" sz="2200" dirty="0" smtClean="0"/>
              <a:t> </a:t>
            </a:r>
            <a:r>
              <a:rPr lang="fr-CH" sz="2200" dirty="0"/>
              <a:t>500 </a:t>
            </a:r>
            <a:r>
              <a:rPr lang="fr-CH" sz="2200" dirty="0" err="1"/>
              <a:t>kCHF</a:t>
            </a:r>
            <a:endParaRPr lang="fr-CH" sz="2200" dirty="0"/>
          </a:p>
          <a:p>
            <a:pPr algn="just"/>
            <a:r>
              <a:rPr lang="fr-CH" sz="2200" dirty="0" err="1" smtClean="0"/>
              <a:t>Lavori</a:t>
            </a:r>
            <a:r>
              <a:rPr lang="fr-CH" sz="2200" dirty="0" smtClean="0"/>
              <a:t> </a:t>
            </a:r>
            <a:r>
              <a:rPr lang="fr-CH" sz="2200" dirty="0" err="1" smtClean="0"/>
              <a:t>installazione</a:t>
            </a:r>
            <a:r>
              <a:rPr lang="fr-CH" sz="2200" dirty="0" smtClean="0"/>
              <a:t>: fine 2019 - </a:t>
            </a:r>
            <a:r>
              <a:rPr lang="fr-CH" sz="2200" dirty="0" err="1" smtClean="0"/>
              <a:t>inizio</a:t>
            </a:r>
            <a:r>
              <a:rPr lang="fr-CH" sz="2200" dirty="0" smtClean="0"/>
              <a:t> 2020</a:t>
            </a:r>
          </a:p>
          <a:p>
            <a:pPr algn="just"/>
            <a:r>
              <a:rPr lang="fr-CH" sz="2200" b="1" dirty="0" err="1" smtClean="0">
                <a:solidFill>
                  <a:srgbClr val="FF0000"/>
                </a:solidFill>
              </a:rPr>
              <a:t>Ditte</a:t>
            </a:r>
            <a:r>
              <a:rPr lang="fr-CH" sz="2200" b="1" dirty="0" smtClean="0">
                <a:solidFill>
                  <a:srgbClr val="FF0000"/>
                </a:solidFill>
              </a:rPr>
              <a:t> </a:t>
            </a:r>
            <a:r>
              <a:rPr lang="fr-CH" sz="2200" b="1" dirty="0" err="1" smtClean="0">
                <a:solidFill>
                  <a:srgbClr val="FF0000"/>
                </a:solidFill>
              </a:rPr>
              <a:t>interessate</a:t>
            </a:r>
            <a:r>
              <a:rPr lang="fr-CH" sz="2200" b="1" dirty="0" smtClean="0">
                <a:solidFill>
                  <a:srgbClr val="FF0000"/>
                </a:solidFill>
              </a:rPr>
              <a:t>: </a:t>
            </a:r>
            <a:r>
              <a:rPr lang="fr-CH" sz="2200" b="1" dirty="0" err="1" smtClean="0">
                <a:solidFill>
                  <a:srgbClr val="FF0000"/>
                </a:solidFill>
              </a:rPr>
              <a:t>contattare</a:t>
            </a:r>
            <a:r>
              <a:rPr lang="fr-CH" sz="2200" b="1" dirty="0" smtClean="0">
                <a:solidFill>
                  <a:srgbClr val="FF0000"/>
                </a:solidFill>
              </a:rPr>
              <a:t> </a:t>
            </a:r>
            <a:r>
              <a:rPr lang="fr-CH" sz="2200" b="1" dirty="0" err="1" smtClean="0">
                <a:solidFill>
                  <a:srgbClr val="FF0000"/>
                </a:solidFill>
              </a:rPr>
              <a:t>urgentemente</a:t>
            </a:r>
            <a:r>
              <a:rPr lang="fr-CH" sz="2200" b="1" dirty="0" smtClean="0">
                <a:solidFill>
                  <a:srgbClr val="FF0000"/>
                </a:solidFill>
              </a:rPr>
              <a:t> </a:t>
            </a:r>
            <a:r>
              <a:rPr lang="fr-CH" sz="2200" b="1" dirty="0" err="1" smtClean="0">
                <a:solidFill>
                  <a:srgbClr val="FF0000"/>
                </a:solidFill>
              </a:rPr>
              <a:t>S.zio</a:t>
            </a:r>
            <a:r>
              <a:rPr lang="fr-CH" sz="2200" b="1" dirty="0" smtClean="0">
                <a:solidFill>
                  <a:srgbClr val="FF0000"/>
                </a:solidFill>
              </a:rPr>
              <a:t> </a:t>
            </a:r>
            <a:r>
              <a:rPr lang="fr-CH" sz="2200" b="1" dirty="0" err="1" smtClean="0">
                <a:solidFill>
                  <a:srgbClr val="FF0000"/>
                </a:solidFill>
              </a:rPr>
              <a:t>Acquisti</a:t>
            </a:r>
            <a:r>
              <a:rPr lang="fr-CH" sz="2200" b="1" dirty="0" smtClean="0">
                <a:solidFill>
                  <a:srgbClr val="FF0000"/>
                </a:solidFill>
              </a:rPr>
              <a:t> con </a:t>
            </a:r>
            <a:r>
              <a:rPr lang="fr-CH" sz="2200" b="1" dirty="0" err="1" smtClean="0">
                <a:solidFill>
                  <a:srgbClr val="FF0000"/>
                </a:solidFill>
              </a:rPr>
              <a:t>riferimento</a:t>
            </a:r>
            <a:r>
              <a:rPr lang="fr-CH" sz="2200" b="1" dirty="0" smtClean="0">
                <a:solidFill>
                  <a:srgbClr val="FF0000"/>
                </a:solidFill>
              </a:rPr>
              <a:t> al MS4445/EN  (MS </a:t>
            </a:r>
            <a:r>
              <a:rPr lang="fr-CH" sz="2200" b="1" dirty="0" err="1" smtClean="0">
                <a:solidFill>
                  <a:srgbClr val="FF0000"/>
                </a:solidFill>
              </a:rPr>
              <a:t>già</a:t>
            </a:r>
            <a:r>
              <a:rPr lang="fr-CH" sz="2200" b="1" dirty="0" smtClean="0">
                <a:solidFill>
                  <a:srgbClr val="FF0000"/>
                </a:solidFill>
              </a:rPr>
              <a:t> </a:t>
            </a:r>
            <a:r>
              <a:rPr lang="fr-CH" sz="2200" b="1" dirty="0" err="1" smtClean="0">
                <a:solidFill>
                  <a:srgbClr val="FF0000"/>
                </a:solidFill>
              </a:rPr>
              <a:t>inviato</a:t>
            </a:r>
            <a:r>
              <a:rPr lang="fr-CH" sz="2200" b="1" dirty="0" smtClean="0">
                <a:solidFill>
                  <a:srgbClr val="FF0000"/>
                </a:solidFill>
              </a:rPr>
              <a:t>)</a:t>
            </a:r>
            <a:r>
              <a:rPr lang="fr-CH" sz="2200" dirty="0" smtClean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M. Nonis - CERN EN/CV - ILO Day Napoli, 6-7 Giugno 2019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E9D198C8-7EA7-4D88-AD82-A071F2D9F2F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56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3200" dirty="0" err="1" smtClean="0">
                <a:latin typeface="Corbel" panose="020B0503020204020204" pitchFamily="34" charset="0"/>
              </a:rPr>
              <a:t>Stazione</a:t>
            </a:r>
            <a:r>
              <a:rPr lang="fr-CH" sz="3200" dirty="0" smtClean="0">
                <a:latin typeface="Corbel" panose="020B0503020204020204" pitchFamily="34" charset="0"/>
              </a:rPr>
              <a:t> </a:t>
            </a:r>
            <a:r>
              <a:rPr lang="fr-CH" sz="3200" dirty="0" err="1" smtClean="0">
                <a:latin typeface="Corbel" panose="020B0503020204020204" pitchFamily="34" charset="0"/>
              </a:rPr>
              <a:t>trattamento</a:t>
            </a:r>
            <a:r>
              <a:rPr lang="fr-CH" sz="3200" dirty="0" smtClean="0">
                <a:latin typeface="Corbel" panose="020B0503020204020204" pitchFamily="34" charset="0"/>
              </a:rPr>
              <a:t> </a:t>
            </a:r>
            <a:r>
              <a:rPr lang="fr-CH" sz="3200" dirty="0" err="1" smtClean="0">
                <a:latin typeface="Corbel" panose="020B0503020204020204" pitchFamily="34" charset="0"/>
              </a:rPr>
              <a:t>acque</a:t>
            </a:r>
            <a:r>
              <a:rPr lang="fr-CH" sz="3200" dirty="0" smtClean="0">
                <a:latin typeface="Corbel" panose="020B0503020204020204" pitchFamily="34" charset="0"/>
              </a:rPr>
              <a:t> </a:t>
            </a:r>
            <a:r>
              <a:rPr lang="fr-CH" sz="3200" dirty="0" err="1" smtClean="0">
                <a:latin typeface="Corbel" panose="020B0503020204020204" pitchFamily="34" charset="0"/>
              </a:rPr>
              <a:t>scarico</a:t>
            </a:r>
            <a:r>
              <a:rPr lang="fr-CH" sz="3200" dirty="0" smtClean="0">
                <a:latin typeface="Corbel" panose="020B0503020204020204" pitchFamily="34" charset="0"/>
              </a:rPr>
              <a:t> </a:t>
            </a:r>
            <a:r>
              <a:rPr lang="fr-CH" sz="3200" dirty="0" err="1" smtClean="0">
                <a:latin typeface="Corbel" panose="020B0503020204020204" pitchFamily="34" charset="0"/>
              </a:rPr>
              <a:t>torri</a:t>
            </a:r>
            <a:endParaRPr lang="en-US" sz="3200" dirty="0">
              <a:latin typeface="Corbel" panose="020B0503020204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57201" y="1388533"/>
            <a:ext cx="8383607" cy="2074334"/>
          </a:xfrm>
          <a:ln>
            <a:solidFill>
              <a:schemeClr val="accent1"/>
            </a:solidFill>
          </a:ln>
        </p:spPr>
        <p:txBody>
          <a:bodyPr anchor="ctr">
            <a:noAutofit/>
          </a:bodyPr>
          <a:lstStyle/>
          <a:p>
            <a:pPr algn="just"/>
            <a:r>
              <a:rPr lang="fr-CH" sz="2200" dirty="0" err="1"/>
              <a:t>Progettazione</a:t>
            </a:r>
            <a:r>
              <a:rPr lang="fr-CH" sz="2200" dirty="0"/>
              <a:t>, </a:t>
            </a:r>
            <a:r>
              <a:rPr lang="fr-CH" sz="2200" dirty="0" err="1"/>
              <a:t>fornitura</a:t>
            </a:r>
            <a:r>
              <a:rPr lang="fr-CH" sz="2200" dirty="0"/>
              <a:t>, </a:t>
            </a:r>
            <a:r>
              <a:rPr lang="fr-CH" sz="2200" dirty="0" err="1"/>
              <a:t>installazione</a:t>
            </a:r>
            <a:r>
              <a:rPr lang="fr-CH" sz="2200" dirty="0"/>
              <a:t> e </a:t>
            </a:r>
            <a:r>
              <a:rPr lang="fr-CH" sz="2200" dirty="0" err="1"/>
              <a:t>avvio</a:t>
            </a:r>
            <a:r>
              <a:rPr lang="fr-CH" sz="2200" dirty="0"/>
              <a:t> di </a:t>
            </a:r>
            <a:r>
              <a:rPr lang="fr-CH" sz="2200" dirty="0" err="1" smtClean="0"/>
              <a:t>impianto</a:t>
            </a:r>
            <a:r>
              <a:rPr lang="fr-CH" sz="2200" dirty="0" smtClean="0"/>
              <a:t> </a:t>
            </a:r>
            <a:r>
              <a:rPr lang="fr-CH" sz="2200" dirty="0" err="1" smtClean="0"/>
              <a:t>trattamento</a:t>
            </a:r>
            <a:r>
              <a:rPr lang="fr-CH" sz="2200" dirty="0" smtClean="0"/>
              <a:t> </a:t>
            </a:r>
            <a:r>
              <a:rPr lang="fr-CH" sz="2200" dirty="0" err="1" smtClean="0"/>
              <a:t>acque</a:t>
            </a:r>
            <a:r>
              <a:rPr lang="fr-CH" sz="2200" dirty="0" smtClean="0"/>
              <a:t> </a:t>
            </a:r>
            <a:r>
              <a:rPr lang="fr-CH" sz="2200" dirty="0" err="1" smtClean="0"/>
              <a:t>scarico</a:t>
            </a:r>
            <a:r>
              <a:rPr lang="fr-CH" sz="2200" dirty="0" smtClean="0"/>
              <a:t> </a:t>
            </a:r>
            <a:r>
              <a:rPr lang="fr-CH" sz="2200" dirty="0" err="1" smtClean="0"/>
              <a:t>torri</a:t>
            </a:r>
            <a:r>
              <a:rPr lang="fr-CH" sz="2200" dirty="0" smtClean="0"/>
              <a:t> di </a:t>
            </a:r>
            <a:r>
              <a:rPr lang="fr-CH" sz="2200" dirty="0" err="1" smtClean="0"/>
              <a:t>raffreddamento</a:t>
            </a:r>
            <a:r>
              <a:rPr lang="fr-CH" sz="2200" dirty="0" smtClean="0"/>
              <a:t>:</a:t>
            </a:r>
            <a:endParaRPr lang="fr-CH" sz="2200" dirty="0"/>
          </a:p>
          <a:p>
            <a:pPr lvl="1" algn="just"/>
            <a:r>
              <a:rPr lang="fr-CH" sz="1600" dirty="0" err="1" smtClean="0"/>
              <a:t>Filtrazione</a:t>
            </a:r>
            <a:r>
              <a:rPr lang="fr-CH" sz="1600" dirty="0" smtClean="0"/>
              <a:t> &amp; </a:t>
            </a:r>
            <a:r>
              <a:rPr lang="fr-CH" sz="1600" dirty="0" err="1" smtClean="0"/>
              <a:t>carboni</a:t>
            </a:r>
            <a:r>
              <a:rPr lang="fr-CH" sz="1600" dirty="0" smtClean="0"/>
              <a:t> </a:t>
            </a:r>
            <a:r>
              <a:rPr lang="fr-CH" sz="1600" dirty="0" err="1" smtClean="0"/>
              <a:t>attivi</a:t>
            </a:r>
            <a:endParaRPr lang="fr-CH" sz="1600" dirty="0"/>
          </a:p>
          <a:p>
            <a:pPr lvl="1" algn="just"/>
            <a:r>
              <a:rPr lang="fr-CH" sz="1600" dirty="0" err="1"/>
              <a:t>A</a:t>
            </a:r>
            <a:r>
              <a:rPr lang="fr-CH" sz="1600" dirty="0" err="1" smtClean="0"/>
              <a:t>ddolcitori</a:t>
            </a:r>
            <a:endParaRPr lang="fr-CH" sz="1600" dirty="0"/>
          </a:p>
          <a:p>
            <a:pPr lvl="1" algn="just"/>
            <a:r>
              <a:rPr lang="fr-CH" sz="1600" dirty="0" err="1" smtClean="0"/>
              <a:t>Osmosi</a:t>
            </a:r>
            <a:r>
              <a:rPr lang="fr-CH" sz="1600" dirty="0" smtClean="0"/>
              <a:t> </a:t>
            </a:r>
            <a:r>
              <a:rPr lang="fr-CH" sz="1600" dirty="0" smtClean="0"/>
              <a:t>inversa</a:t>
            </a:r>
            <a:endParaRPr lang="fr-CH" sz="1600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4"/>
          </p:nvPr>
        </p:nvSpPr>
        <p:spPr>
          <a:xfrm>
            <a:off x="457201" y="3632199"/>
            <a:ext cx="8383607" cy="2556933"/>
          </a:xfrm>
          <a:ln>
            <a:solidFill>
              <a:schemeClr val="accent1"/>
            </a:solidFill>
          </a:ln>
        </p:spPr>
        <p:txBody>
          <a:bodyPr anchor="ctr">
            <a:noAutofit/>
          </a:bodyPr>
          <a:lstStyle/>
          <a:p>
            <a:pPr algn="just"/>
            <a:r>
              <a:rPr lang="fr-CH" sz="2200" dirty="0" err="1" smtClean="0"/>
              <a:t>Competenze</a:t>
            </a:r>
            <a:r>
              <a:rPr lang="fr-CH" sz="2200" dirty="0" smtClean="0"/>
              <a:t>/</a:t>
            </a:r>
            <a:r>
              <a:rPr lang="fr-CH" sz="2200" dirty="0" err="1" smtClean="0"/>
              <a:t>referenze</a:t>
            </a:r>
            <a:r>
              <a:rPr lang="fr-CH" sz="2200" dirty="0"/>
              <a:t>: </a:t>
            </a:r>
            <a:r>
              <a:rPr lang="fr-CH" sz="2200" dirty="0" err="1"/>
              <a:t>impianti</a:t>
            </a:r>
            <a:r>
              <a:rPr lang="fr-CH" sz="2200" dirty="0"/>
              <a:t> </a:t>
            </a:r>
            <a:r>
              <a:rPr lang="fr-CH" sz="2200" dirty="0" err="1"/>
              <a:t>osmosi</a:t>
            </a:r>
            <a:r>
              <a:rPr lang="fr-CH" sz="2200" dirty="0"/>
              <a:t> inversa, </a:t>
            </a:r>
            <a:r>
              <a:rPr lang="fr-CH" sz="2200" dirty="0" err="1"/>
              <a:t>sistemi</a:t>
            </a:r>
            <a:r>
              <a:rPr lang="fr-CH" sz="2200" dirty="0"/>
              <a:t> di </a:t>
            </a:r>
            <a:r>
              <a:rPr lang="fr-CH" sz="2200" dirty="0" err="1"/>
              <a:t>processo-controllo</a:t>
            </a:r>
            <a:r>
              <a:rPr lang="fr-CH" sz="2200" dirty="0"/>
              <a:t>, </a:t>
            </a:r>
            <a:r>
              <a:rPr lang="fr-CH" sz="2200" dirty="0" err="1"/>
              <a:t>alimentazione</a:t>
            </a:r>
            <a:r>
              <a:rPr lang="fr-CH" sz="2200" dirty="0"/>
              <a:t> </a:t>
            </a:r>
            <a:r>
              <a:rPr lang="fr-CH" sz="2200" dirty="0" err="1"/>
              <a:t>elettrica</a:t>
            </a:r>
            <a:r>
              <a:rPr lang="fr-CH" sz="2200" dirty="0"/>
              <a:t>, </a:t>
            </a:r>
            <a:r>
              <a:rPr lang="fr-CH" sz="2200" dirty="0" err="1"/>
              <a:t>sistemi</a:t>
            </a:r>
            <a:r>
              <a:rPr lang="fr-CH" sz="2200" dirty="0"/>
              <a:t> </a:t>
            </a:r>
            <a:r>
              <a:rPr lang="fr-CH" sz="2200" dirty="0" err="1"/>
              <a:t>idraulici</a:t>
            </a:r>
            <a:endParaRPr lang="fr-CH" sz="2200" dirty="0"/>
          </a:p>
          <a:p>
            <a:pPr algn="just"/>
            <a:r>
              <a:rPr lang="fr-CH" sz="2200" dirty="0" err="1" smtClean="0"/>
              <a:t>Impianto</a:t>
            </a:r>
            <a:r>
              <a:rPr lang="fr-CH" sz="2200" dirty="0" smtClean="0"/>
              <a:t> 1:  </a:t>
            </a:r>
            <a:r>
              <a:rPr lang="fr-CH" sz="2200" dirty="0" err="1"/>
              <a:t>importo</a:t>
            </a:r>
            <a:r>
              <a:rPr lang="fr-CH" sz="2200" dirty="0"/>
              <a:t> </a:t>
            </a:r>
            <a:r>
              <a:rPr lang="fr-CH" sz="2200" dirty="0" smtClean="0"/>
              <a:t>~ </a:t>
            </a:r>
            <a:r>
              <a:rPr lang="fr-CH" sz="2200" dirty="0"/>
              <a:t>500 </a:t>
            </a:r>
            <a:r>
              <a:rPr lang="fr-CH" sz="2200" dirty="0" err="1"/>
              <a:t>kCHF</a:t>
            </a:r>
            <a:endParaRPr lang="fr-CH" sz="2200" dirty="0"/>
          </a:p>
          <a:p>
            <a:pPr marL="1770063" indent="0" algn="just">
              <a:buNone/>
            </a:pPr>
            <a:r>
              <a:rPr lang="fr-CH" sz="2200" dirty="0" err="1"/>
              <a:t>Lavori</a:t>
            </a:r>
            <a:r>
              <a:rPr lang="fr-CH" sz="2200" dirty="0"/>
              <a:t> </a:t>
            </a:r>
            <a:r>
              <a:rPr lang="fr-CH" sz="2200" dirty="0" err="1"/>
              <a:t>installazione</a:t>
            </a:r>
            <a:r>
              <a:rPr lang="fr-CH" sz="2200" dirty="0"/>
              <a:t>: </a:t>
            </a:r>
            <a:r>
              <a:rPr lang="fr-CH" sz="2200" b="1" dirty="0"/>
              <a:t>fine </a:t>
            </a:r>
            <a:r>
              <a:rPr lang="fr-CH" sz="2200" b="1" dirty="0" smtClean="0"/>
              <a:t>2020 </a:t>
            </a:r>
            <a:r>
              <a:rPr lang="fr-CH" sz="2200" b="1" dirty="0"/>
              <a:t>- </a:t>
            </a:r>
            <a:r>
              <a:rPr lang="fr-CH" sz="2200" b="1" dirty="0" err="1"/>
              <a:t>inizio</a:t>
            </a:r>
            <a:r>
              <a:rPr lang="fr-CH" sz="2200" b="1" dirty="0"/>
              <a:t> </a:t>
            </a:r>
            <a:r>
              <a:rPr lang="fr-CH" sz="2200" b="1" dirty="0" smtClean="0"/>
              <a:t>2021</a:t>
            </a:r>
          </a:p>
          <a:p>
            <a:pPr algn="just"/>
            <a:r>
              <a:rPr lang="fr-CH" sz="2200" dirty="0" err="1"/>
              <a:t>Impianto</a:t>
            </a:r>
            <a:r>
              <a:rPr lang="fr-CH" sz="2200" dirty="0"/>
              <a:t> 2:  </a:t>
            </a:r>
            <a:r>
              <a:rPr lang="fr-CH" sz="2200" dirty="0" err="1"/>
              <a:t>importo</a:t>
            </a:r>
            <a:r>
              <a:rPr lang="fr-CH" sz="2200" dirty="0"/>
              <a:t> </a:t>
            </a:r>
            <a:r>
              <a:rPr lang="fr-CH" sz="2200" dirty="0" smtClean="0"/>
              <a:t>4 MCHF</a:t>
            </a:r>
            <a:endParaRPr lang="fr-CH" sz="2200" dirty="0"/>
          </a:p>
          <a:p>
            <a:pPr marL="1770063" indent="0" algn="just">
              <a:buFont typeface="Arial"/>
              <a:buNone/>
            </a:pPr>
            <a:r>
              <a:rPr lang="fr-CH" sz="2200" dirty="0" err="1"/>
              <a:t>Lavori</a:t>
            </a:r>
            <a:r>
              <a:rPr lang="fr-CH" sz="2200" dirty="0"/>
              <a:t> </a:t>
            </a:r>
            <a:r>
              <a:rPr lang="fr-CH" sz="2200" dirty="0" err="1"/>
              <a:t>installazione</a:t>
            </a:r>
            <a:r>
              <a:rPr lang="fr-CH" sz="2200" dirty="0"/>
              <a:t>: </a:t>
            </a:r>
            <a:r>
              <a:rPr lang="fr-CH" sz="2200" b="1" dirty="0" smtClean="0"/>
              <a:t>2024-2025</a:t>
            </a:r>
            <a:endParaRPr lang="fr-CH" sz="2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M. Nonis - CERN EN/CV - ILO Day Napoli, 6-7 Giugno 2019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E9D198C8-7EA7-4D88-AD82-A071F2D9F2F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231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605" y="172920"/>
            <a:ext cx="8226854" cy="715840"/>
          </a:xfrm>
        </p:spPr>
        <p:txBody>
          <a:bodyPr/>
          <a:lstStyle/>
          <a:p>
            <a:pPr algn="r"/>
            <a:r>
              <a:rPr lang="en-US" dirty="0" err="1" smtClean="0"/>
              <a:t>Raffreddamento</a:t>
            </a:r>
            <a:r>
              <a:rPr lang="en-US" dirty="0" smtClean="0"/>
              <a:t> HL-LHC</a:t>
            </a:r>
            <a:endParaRPr lang="en-US" dirty="0"/>
          </a:p>
        </p:txBody>
      </p:sp>
      <p:grpSp>
        <p:nvGrpSpPr>
          <p:cNvPr id="133" name="Group 132"/>
          <p:cNvGrpSpPr/>
          <p:nvPr/>
        </p:nvGrpSpPr>
        <p:grpSpPr>
          <a:xfrm>
            <a:off x="942987" y="666464"/>
            <a:ext cx="2622435" cy="1800200"/>
            <a:chOff x="942987" y="764705"/>
            <a:chExt cx="2622435" cy="1800200"/>
          </a:xfrm>
        </p:grpSpPr>
        <p:sp>
          <p:nvSpPr>
            <p:cNvPr id="5" name="Rectangle 4"/>
            <p:cNvSpPr/>
            <p:nvPr/>
          </p:nvSpPr>
          <p:spPr>
            <a:xfrm>
              <a:off x="942987" y="764705"/>
              <a:ext cx="2622435" cy="18002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dirty="0" smtClean="0">
                  <a:solidFill>
                    <a:schemeClr val="tx1"/>
                  </a:solidFill>
                </a:rPr>
                <a:t>SF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 rot="10800000">
              <a:off x="1619673" y="1897052"/>
              <a:ext cx="216024" cy="211088"/>
              <a:chOff x="96" y="2736"/>
              <a:chExt cx="288" cy="288"/>
            </a:xfrm>
          </p:grpSpPr>
          <p:sp>
            <p:nvSpPr>
              <p:cNvPr id="25" name="Oval 6"/>
              <p:cNvSpPr>
                <a:spLocks noChangeArrowheads="1"/>
              </p:cNvSpPr>
              <p:nvPr/>
            </p:nvSpPr>
            <p:spPr bwMode="auto">
              <a:xfrm>
                <a:off x="96" y="2736"/>
                <a:ext cx="288" cy="288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33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AutoShape 7"/>
              <p:cNvSpPr>
                <a:spLocks noChangeArrowheads="1"/>
              </p:cNvSpPr>
              <p:nvPr/>
            </p:nvSpPr>
            <p:spPr bwMode="auto">
              <a:xfrm>
                <a:off x="112" y="2736"/>
                <a:ext cx="258" cy="210"/>
              </a:xfrm>
              <a:prstGeom prst="flowChartExtract">
                <a:avLst/>
              </a:prstGeom>
              <a:solidFill>
                <a:srgbClr val="FFFFFF"/>
              </a:solidFill>
              <a:ln w="19050">
                <a:solidFill>
                  <a:srgbClr val="33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cxnSp>
          <p:nvCxnSpPr>
            <p:cNvPr id="7" name="Straight Connector 97"/>
            <p:cNvCxnSpPr/>
            <p:nvPr/>
          </p:nvCxnSpPr>
          <p:spPr>
            <a:xfrm>
              <a:off x="1420628" y="1700202"/>
              <a:ext cx="1618280" cy="0"/>
            </a:xfrm>
            <a:prstGeom prst="straightConnector1">
              <a:avLst/>
            </a:prstGeom>
            <a:solidFill>
              <a:srgbClr val="FFFFFF"/>
            </a:solidFill>
            <a:ln w="19050">
              <a:solidFill>
                <a:srgbClr val="333399"/>
              </a:solidFill>
              <a:miter lim="800000"/>
              <a:headEnd/>
              <a:tailEnd/>
            </a:ln>
            <a:effectLst/>
          </p:spPr>
        </p:cxnSp>
        <p:grpSp>
          <p:nvGrpSpPr>
            <p:cNvPr id="8" name="Group 7"/>
            <p:cNvGrpSpPr/>
            <p:nvPr/>
          </p:nvGrpSpPr>
          <p:grpSpPr>
            <a:xfrm>
              <a:off x="1181263" y="830252"/>
              <a:ext cx="457200" cy="688975"/>
              <a:chOff x="1912007" y="1354138"/>
              <a:chExt cx="457200" cy="688975"/>
            </a:xfrm>
          </p:grpSpPr>
          <p:sp>
            <p:nvSpPr>
              <p:cNvPr id="23" name="Rectangle 11"/>
              <p:cNvSpPr>
                <a:spLocks noChangeArrowheads="1"/>
              </p:cNvSpPr>
              <p:nvPr/>
            </p:nvSpPr>
            <p:spPr bwMode="auto">
              <a:xfrm>
                <a:off x="1912007" y="1354138"/>
                <a:ext cx="457200" cy="688975"/>
              </a:xfrm>
              <a:custGeom>
                <a:avLst/>
                <a:gdLst>
                  <a:gd name="connsiteX0" fmla="*/ 0 w 457200"/>
                  <a:gd name="connsiteY0" fmla="*/ 0 h 685800"/>
                  <a:gd name="connsiteX1" fmla="*/ 457200 w 457200"/>
                  <a:gd name="connsiteY1" fmla="*/ 0 h 685800"/>
                  <a:gd name="connsiteX2" fmla="*/ 457200 w 457200"/>
                  <a:gd name="connsiteY2" fmla="*/ 685800 h 685800"/>
                  <a:gd name="connsiteX3" fmla="*/ 0 w 457200"/>
                  <a:gd name="connsiteY3" fmla="*/ 685800 h 685800"/>
                  <a:gd name="connsiteX4" fmla="*/ 0 w 457200"/>
                  <a:gd name="connsiteY4" fmla="*/ 0 h 685800"/>
                  <a:gd name="connsiteX0" fmla="*/ 657 w 457857"/>
                  <a:gd name="connsiteY0" fmla="*/ 0 h 685800"/>
                  <a:gd name="connsiteX1" fmla="*/ 457857 w 457857"/>
                  <a:gd name="connsiteY1" fmla="*/ 0 h 685800"/>
                  <a:gd name="connsiteX2" fmla="*/ 457857 w 457857"/>
                  <a:gd name="connsiteY2" fmla="*/ 685800 h 685800"/>
                  <a:gd name="connsiteX3" fmla="*/ 657 w 457857"/>
                  <a:gd name="connsiteY3" fmla="*/ 685800 h 685800"/>
                  <a:gd name="connsiteX4" fmla="*/ 0 w 457857"/>
                  <a:gd name="connsiteY4" fmla="*/ 350837 h 685800"/>
                  <a:gd name="connsiteX5" fmla="*/ 657 w 457857"/>
                  <a:gd name="connsiteY5" fmla="*/ 0 h 685800"/>
                  <a:gd name="connsiteX0" fmla="*/ 0 w 457200"/>
                  <a:gd name="connsiteY0" fmla="*/ 0 h 685800"/>
                  <a:gd name="connsiteX1" fmla="*/ 457200 w 457200"/>
                  <a:gd name="connsiteY1" fmla="*/ 0 h 685800"/>
                  <a:gd name="connsiteX2" fmla="*/ 457200 w 457200"/>
                  <a:gd name="connsiteY2" fmla="*/ 685800 h 685800"/>
                  <a:gd name="connsiteX3" fmla="*/ 0 w 457200"/>
                  <a:gd name="connsiteY3" fmla="*/ 685800 h 685800"/>
                  <a:gd name="connsiteX4" fmla="*/ 46968 w 457200"/>
                  <a:gd name="connsiteY4" fmla="*/ 347662 h 685800"/>
                  <a:gd name="connsiteX5" fmla="*/ 0 w 457200"/>
                  <a:gd name="connsiteY5" fmla="*/ 0 h 685800"/>
                  <a:gd name="connsiteX0" fmla="*/ 60325 w 457200"/>
                  <a:gd name="connsiteY0" fmla="*/ 0 h 704850"/>
                  <a:gd name="connsiteX1" fmla="*/ 457200 w 457200"/>
                  <a:gd name="connsiteY1" fmla="*/ 19050 h 704850"/>
                  <a:gd name="connsiteX2" fmla="*/ 457200 w 457200"/>
                  <a:gd name="connsiteY2" fmla="*/ 704850 h 704850"/>
                  <a:gd name="connsiteX3" fmla="*/ 0 w 457200"/>
                  <a:gd name="connsiteY3" fmla="*/ 704850 h 704850"/>
                  <a:gd name="connsiteX4" fmla="*/ 46968 w 457200"/>
                  <a:gd name="connsiteY4" fmla="*/ 366712 h 704850"/>
                  <a:gd name="connsiteX5" fmla="*/ 60325 w 457200"/>
                  <a:gd name="connsiteY5" fmla="*/ 0 h 704850"/>
                  <a:gd name="connsiteX0" fmla="*/ 53975 w 457200"/>
                  <a:gd name="connsiteY0" fmla="*/ 0 h 688975"/>
                  <a:gd name="connsiteX1" fmla="*/ 457200 w 457200"/>
                  <a:gd name="connsiteY1" fmla="*/ 3175 h 688975"/>
                  <a:gd name="connsiteX2" fmla="*/ 457200 w 457200"/>
                  <a:gd name="connsiteY2" fmla="*/ 688975 h 688975"/>
                  <a:gd name="connsiteX3" fmla="*/ 0 w 457200"/>
                  <a:gd name="connsiteY3" fmla="*/ 688975 h 688975"/>
                  <a:gd name="connsiteX4" fmla="*/ 46968 w 457200"/>
                  <a:gd name="connsiteY4" fmla="*/ 350837 h 688975"/>
                  <a:gd name="connsiteX5" fmla="*/ 53975 w 457200"/>
                  <a:gd name="connsiteY5" fmla="*/ 0 h 688975"/>
                  <a:gd name="connsiteX0" fmla="*/ 53975 w 457200"/>
                  <a:gd name="connsiteY0" fmla="*/ 0 h 688975"/>
                  <a:gd name="connsiteX1" fmla="*/ 393700 w 457200"/>
                  <a:gd name="connsiteY1" fmla="*/ 0 h 688975"/>
                  <a:gd name="connsiteX2" fmla="*/ 457200 w 457200"/>
                  <a:gd name="connsiteY2" fmla="*/ 688975 h 688975"/>
                  <a:gd name="connsiteX3" fmla="*/ 0 w 457200"/>
                  <a:gd name="connsiteY3" fmla="*/ 688975 h 688975"/>
                  <a:gd name="connsiteX4" fmla="*/ 46968 w 457200"/>
                  <a:gd name="connsiteY4" fmla="*/ 350837 h 688975"/>
                  <a:gd name="connsiteX5" fmla="*/ 53975 w 457200"/>
                  <a:gd name="connsiteY5" fmla="*/ 0 h 688975"/>
                  <a:gd name="connsiteX0" fmla="*/ 53975 w 457200"/>
                  <a:gd name="connsiteY0" fmla="*/ 0 h 688975"/>
                  <a:gd name="connsiteX1" fmla="*/ 393700 w 457200"/>
                  <a:gd name="connsiteY1" fmla="*/ 0 h 688975"/>
                  <a:gd name="connsiteX2" fmla="*/ 421618 w 457200"/>
                  <a:gd name="connsiteY2" fmla="*/ 350837 h 688975"/>
                  <a:gd name="connsiteX3" fmla="*/ 457200 w 457200"/>
                  <a:gd name="connsiteY3" fmla="*/ 688975 h 688975"/>
                  <a:gd name="connsiteX4" fmla="*/ 0 w 457200"/>
                  <a:gd name="connsiteY4" fmla="*/ 688975 h 688975"/>
                  <a:gd name="connsiteX5" fmla="*/ 46968 w 457200"/>
                  <a:gd name="connsiteY5" fmla="*/ 350837 h 688975"/>
                  <a:gd name="connsiteX6" fmla="*/ 53975 w 457200"/>
                  <a:gd name="connsiteY6" fmla="*/ 0 h 688975"/>
                  <a:gd name="connsiteX0" fmla="*/ 53975 w 457200"/>
                  <a:gd name="connsiteY0" fmla="*/ 0 h 688975"/>
                  <a:gd name="connsiteX1" fmla="*/ 393700 w 457200"/>
                  <a:gd name="connsiteY1" fmla="*/ 0 h 688975"/>
                  <a:gd name="connsiteX2" fmla="*/ 386693 w 457200"/>
                  <a:gd name="connsiteY2" fmla="*/ 350837 h 688975"/>
                  <a:gd name="connsiteX3" fmla="*/ 457200 w 457200"/>
                  <a:gd name="connsiteY3" fmla="*/ 688975 h 688975"/>
                  <a:gd name="connsiteX4" fmla="*/ 0 w 457200"/>
                  <a:gd name="connsiteY4" fmla="*/ 688975 h 688975"/>
                  <a:gd name="connsiteX5" fmla="*/ 46968 w 457200"/>
                  <a:gd name="connsiteY5" fmla="*/ 350837 h 688975"/>
                  <a:gd name="connsiteX6" fmla="*/ 53975 w 457200"/>
                  <a:gd name="connsiteY6" fmla="*/ 0 h 688975"/>
                  <a:gd name="connsiteX0" fmla="*/ 53975 w 457200"/>
                  <a:gd name="connsiteY0" fmla="*/ 0 h 688975"/>
                  <a:gd name="connsiteX1" fmla="*/ 393700 w 457200"/>
                  <a:gd name="connsiteY1" fmla="*/ 0 h 688975"/>
                  <a:gd name="connsiteX2" fmla="*/ 386693 w 457200"/>
                  <a:gd name="connsiteY2" fmla="*/ 350837 h 688975"/>
                  <a:gd name="connsiteX3" fmla="*/ 457200 w 457200"/>
                  <a:gd name="connsiteY3" fmla="*/ 688975 h 688975"/>
                  <a:gd name="connsiteX4" fmla="*/ 0 w 457200"/>
                  <a:gd name="connsiteY4" fmla="*/ 688975 h 688975"/>
                  <a:gd name="connsiteX5" fmla="*/ 62843 w 457200"/>
                  <a:gd name="connsiteY5" fmla="*/ 350837 h 688975"/>
                  <a:gd name="connsiteX6" fmla="*/ 53975 w 457200"/>
                  <a:gd name="connsiteY6" fmla="*/ 0 h 688975"/>
                  <a:gd name="connsiteX0" fmla="*/ 53975 w 457200"/>
                  <a:gd name="connsiteY0" fmla="*/ 0 h 688975"/>
                  <a:gd name="connsiteX1" fmla="*/ 393700 w 457200"/>
                  <a:gd name="connsiteY1" fmla="*/ 0 h 688975"/>
                  <a:gd name="connsiteX2" fmla="*/ 386693 w 457200"/>
                  <a:gd name="connsiteY2" fmla="*/ 350837 h 688975"/>
                  <a:gd name="connsiteX3" fmla="*/ 457200 w 457200"/>
                  <a:gd name="connsiteY3" fmla="*/ 688975 h 688975"/>
                  <a:gd name="connsiteX4" fmla="*/ 0 w 457200"/>
                  <a:gd name="connsiteY4" fmla="*/ 688975 h 688975"/>
                  <a:gd name="connsiteX5" fmla="*/ 62843 w 457200"/>
                  <a:gd name="connsiteY5" fmla="*/ 350837 h 688975"/>
                  <a:gd name="connsiteX6" fmla="*/ 53975 w 457200"/>
                  <a:gd name="connsiteY6" fmla="*/ 0 h 688975"/>
                  <a:gd name="connsiteX0" fmla="*/ 53975 w 457200"/>
                  <a:gd name="connsiteY0" fmla="*/ 0 h 688975"/>
                  <a:gd name="connsiteX1" fmla="*/ 393700 w 457200"/>
                  <a:gd name="connsiteY1" fmla="*/ 0 h 688975"/>
                  <a:gd name="connsiteX2" fmla="*/ 386693 w 457200"/>
                  <a:gd name="connsiteY2" fmla="*/ 350837 h 688975"/>
                  <a:gd name="connsiteX3" fmla="*/ 457200 w 457200"/>
                  <a:gd name="connsiteY3" fmla="*/ 688975 h 688975"/>
                  <a:gd name="connsiteX4" fmla="*/ 0 w 457200"/>
                  <a:gd name="connsiteY4" fmla="*/ 688975 h 688975"/>
                  <a:gd name="connsiteX5" fmla="*/ 62843 w 457200"/>
                  <a:gd name="connsiteY5" fmla="*/ 350837 h 688975"/>
                  <a:gd name="connsiteX6" fmla="*/ 53975 w 457200"/>
                  <a:gd name="connsiteY6" fmla="*/ 0 h 688975"/>
                  <a:gd name="connsiteX0" fmla="*/ 53975 w 457200"/>
                  <a:gd name="connsiteY0" fmla="*/ 0 h 688975"/>
                  <a:gd name="connsiteX1" fmla="*/ 393700 w 457200"/>
                  <a:gd name="connsiteY1" fmla="*/ 0 h 688975"/>
                  <a:gd name="connsiteX2" fmla="*/ 386693 w 457200"/>
                  <a:gd name="connsiteY2" fmla="*/ 350837 h 688975"/>
                  <a:gd name="connsiteX3" fmla="*/ 457200 w 457200"/>
                  <a:gd name="connsiteY3" fmla="*/ 688975 h 688975"/>
                  <a:gd name="connsiteX4" fmla="*/ 0 w 457200"/>
                  <a:gd name="connsiteY4" fmla="*/ 688975 h 688975"/>
                  <a:gd name="connsiteX5" fmla="*/ 62843 w 457200"/>
                  <a:gd name="connsiteY5" fmla="*/ 350837 h 688975"/>
                  <a:gd name="connsiteX6" fmla="*/ 53975 w 457200"/>
                  <a:gd name="connsiteY6" fmla="*/ 0 h 688975"/>
                  <a:gd name="connsiteX0" fmla="*/ 53975 w 457200"/>
                  <a:gd name="connsiteY0" fmla="*/ 0 h 688975"/>
                  <a:gd name="connsiteX1" fmla="*/ 393700 w 457200"/>
                  <a:gd name="connsiteY1" fmla="*/ 0 h 688975"/>
                  <a:gd name="connsiteX2" fmla="*/ 386693 w 457200"/>
                  <a:gd name="connsiteY2" fmla="*/ 350837 h 688975"/>
                  <a:gd name="connsiteX3" fmla="*/ 457200 w 457200"/>
                  <a:gd name="connsiteY3" fmla="*/ 688975 h 688975"/>
                  <a:gd name="connsiteX4" fmla="*/ 0 w 457200"/>
                  <a:gd name="connsiteY4" fmla="*/ 688975 h 688975"/>
                  <a:gd name="connsiteX5" fmla="*/ 62843 w 457200"/>
                  <a:gd name="connsiteY5" fmla="*/ 350837 h 688975"/>
                  <a:gd name="connsiteX6" fmla="*/ 53975 w 457200"/>
                  <a:gd name="connsiteY6" fmla="*/ 0 h 688975"/>
                  <a:gd name="connsiteX0" fmla="*/ 53975 w 457200"/>
                  <a:gd name="connsiteY0" fmla="*/ 0 h 688975"/>
                  <a:gd name="connsiteX1" fmla="*/ 393700 w 457200"/>
                  <a:gd name="connsiteY1" fmla="*/ 0 h 688975"/>
                  <a:gd name="connsiteX2" fmla="*/ 386693 w 457200"/>
                  <a:gd name="connsiteY2" fmla="*/ 350837 h 688975"/>
                  <a:gd name="connsiteX3" fmla="*/ 457200 w 457200"/>
                  <a:gd name="connsiteY3" fmla="*/ 688975 h 688975"/>
                  <a:gd name="connsiteX4" fmla="*/ 0 w 457200"/>
                  <a:gd name="connsiteY4" fmla="*/ 688975 h 688975"/>
                  <a:gd name="connsiteX5" fmla="*/ 62843 w 457200"/>
                  <a:gd name="connsiteY5" fmla="*/ 350837 h 688975"/>
                  <a:gd name="connsiteX6" fmla="*/ 53975 w 457200"/>
                  <a:gd name="connsiteY6" fmla="*/ 0 h 688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7200" h="688975">
                    <a:moveTo>
                      <a:pt x="53975" y="0"/>
                    </a:moveTo>
                    <a:lnTo>
                      <a:pt x="393700" y="0"/>
                    </a:lnTo>
                    <a:cubicBezTo>
                      <a:pt x="391364" y="116946"/>
                      <a:pt x="379504" y="78316"/>
                      <a:pt x="386693" y="350837"/>
                    </a:cubicBezTo>
                    <a:cubicBezTo>
                      <a:pt x="410195" y="609600"/>
                      <a:pt x="433698" y="576262"/>
                      <a:pt x="457200" y="688975"/>
                    </a:cubicBezTo>
                    <a:lnTo>
                      <a:pt x="0" y="688975"/>
                    </a:lnTo>
                    <a:cubicBezTo>
                      <a:pt x="20948" y="576262"/>
                      <a:pt x="35545" y="615950"/>
                      <a:pt x="62843" y="350837"/>
                    </a:cubicBezTo>
                    <a:cubicBezTo>
                      <a:pt x="66237" y="122766"/>
                      <a:pt x="56931" y="116946"/>
                      <a:pt x="53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33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Oval 105"/>
              <p:cNvSpPr/>
              <p:nvPr/>
            </p:nvSpPr>
            <p:spPr>
              <a:xfrm>
                <a:off x="1992412" y="1384300"/>
                <a:ext cx="288032" cy="54554"/>
              </a:xfrm>
              <a:custGeom>
                <a:avLst/>
                <a:gdLst>
                  <a:gd name="connsiteX0" fmla="*/ 0 w 495672"/>
                  <a:gd name="connsiteY0" fmla="*/ 49442 h 98884"/>
                  <a:gd name="connsiteX1" fmla="*/ 247836 w 495672"/>
                  <a:gd name="connsiteY1" fmla="*/ 0 h 98884"/>
                  <a:gd name="connsiteX2" fmla="*/ 495672 w 495672"/>
                  <a:gd name="connsiteY2" fmla="*/ 49442 h 98884"/>
                  <a:gd name="connsiteX3" fmla="*/ 247836 w 495672"/>
                  <a:gd name="connsiteY3" fmla="*/ 98884 h 98884"/>
                  <a:gd name="connsiteX4" fmla="*/ 0 w 495672"/>
                  <a:gd name="connsiteY4" fmla="*/ 49442 h 98884"/>
                  <a:gd name="connsiteX0" fmla="*/ 0 w 495672"/>
                  <a:gd name="connsiteY0" fmla="*/ 12626 h 62068"/>
                  <a:gd name="connsiteX1" fmla="*/ 247836 w 495672"/>
                  <a:gd name="connsiteY1" fmla="*/ 10809 h 62068"/>
                  <a:gd name="connsiteX2" fmla="*/ 495672 w 495672"/>
                  <a:gd name="connsiteY2" fmla="*/ 12626 h 62068"/>
                  <a:gd name="connsiteX3" fmla="*/ 247836 w 495672"/>
                  <a:gd name="connsiteY3" fmla="*/ 62068 h 62068"/>
                  <a:gd name="connsiteX4" fmla="*/ 0 w 495672"/>
                  <a:gd name="connsiteY4" fmla="*/ 12626 h 62068"/>
                  <a:gd name="connsiteX0" fmla="*/ 0 w 495672"/>
                  <a:gd name="connsiteY0" fmla="*/ 21664 h 71106"/>
                  <a:gd name="connsiteX1" fmla="*/ 247836 w 495672"/>
                  <a:gd name="connsiteY1" fmla="*/ 19847 h 71106"/>
                  <a:gd name="connsiteX2" fmla="*/ 495672 w 495672"/>
                  <a:gd name="connsiteY2" fmla="*/ 21664 h 71106"/>
                  <a:gd name="connsiteX3" fmla="*/ 247836 w 495672"/>
                  <a:gd name="connsiteY3" fmla="*/ 71106 h 71106"/>
                  <a:gd name="connsiteX4" fmla="*/ 0 w 495672"/>
                  <a:gd name="connsiteY4" fmla="*/ 21664 h 71106"/>
                  <a:gd name="connsiteX0" fmla="*/ 0 w 495672"/>
                  <a:gd name="connsiteY0" fmla="*/ 21904 h 71346"/>
                  <a:gd name="connsiteX1" fmla="*/ 247836 w 495672"/>
                  <a:gd name="connsiteY1" fmla="*/ 20087 h 71346"/>
                  <a:gd name="connsiteX2" fmla="*/ 495672 w 495672"/>
                  <a:gd name="connsiteY2" fmla="*/ 21904 h 71346"/>
                  <a:gd name="connsiteX3" fmla="*/ 247836 w 495672"/>
                  <a:gd name="connsiteY3" fmla="*/ 71346 h 71346"/>
                  <a:gd name="connsiteX4" fmla="*/ 0 w 495672"/>
                  <a:gd name="connsiteY4" fmla="*/ 21904 h 71346"/>
                  <a:gd name="connsiteX0" fmla="*/ 0 w 495672"/>
                  <a:gd name="connsiteY0" fmla="*/ 12626 h 62068"/>
                  <a:gd name="connsiteX1" fmla="*/ 247836 w 495672"/>
                  <a:gd name="connsiteY1" fmla="*/ 10809 h 62068"/>
                  <a:gd name="connsiteX2" fmla="*/ 495672 w 495672"/>
                  <a:gd name="connsiteY2" fmla="*/ 12626 h 62068"/>
                  <a:gd name="connsiteX3" fmla="*/ 247836 w 495672"/>
                  <a:gd name="connsiteY3" fmla="*/ 62068 h 62068"/>
                  <a:gd name="connsiteX4" fmla="*/ 0 w 495672"/>
                  <a:gd name="connsiteY4" fmla="*/ 12626 h 62068"/>
                  <a:gd name="connsiteX0" fmla="*/ 0 w 495672"/>
                  <a:gd name="connsiteY0" fmla="*/ 31038 h 80480"/>
                  <a:gd name="connsiteX1" fmla="*/ 247836 w 495672"/>
                  <a:gd name="connsiteY1" fmla="*/ 29221 h 80480"/>
                  <a:gd name="connsiteX2" fmla="*/ 495672 w 495672"/>
                  <a:gd name="connsiteY2" fmla="*/ 31038 h 80480"/>
                  <a:gd name="connsiteX3" fmla="*/ 247836 w 495672"/>
                  <a:gd name="connsiteY3" fmla="*/ 80480 h 80480"/>
                  <a:gd name="connsiteX4" fmla="*/ 0 w 495672"/>
                  <a:gd name="connsiteY4" fmla="*/ 31038 h 80480"/>
                  <a:gd name="connsiteX0" fmla="*/ 0 w 495672"/>
                  <a:gd name="connsiteY0" fmla="*/ 31038 h 52384"/>
                  <a:gd name="connsiteX1" fmla="*/ 247836 w 495672"/>
                  <a:gd name="connsiteY1" fmla="*/ 29221 h 52384"/>
                  <a:gd name="connsiteX2" fmla="*/ 495672 w 495672"/>
                  <a:gd name="connsiteY2" fmla="*/ 31038 h 52384"/>
                  <a:gd name="connsiteX3" fmla="*/ 247836 w 495672"/>
                  <a:gd name="connsiteY3" fmla="*/ 26505 h 52384"/>
                  <a:gd name="connsiteX4" fmla="*/ 0 w 495672"/>
                  <a:gd name="connsiteY4" fmla="*/ 31038 h 52384"/>
                  <a:gd name="connsiteX0" fmla="*/ 0 w 495672"/>
                  <a:gd name="connsiteY0" fmla="*/ 31038 h 53303"/>
                  <a:gd name="connsiteX1" fmla="*/ 247836 w 495672"/>
                  <a:gd name="connsiteY1" fmla="*/ 29221 h 53303"/>
                  <a:gd name="connsiteX2" fmla="*/ 495672 w 495672"/>
                  <a:gd name="connsiteY2" fmla="*/ 31038 h 53303"/>
                  <a:gd name="connsiteX3" fmla="*/ 247836 w 495672"/>
                  <a:gd name="connsiteY3" fmla="*/ 26505 h 53303"/>
                  <a:gd name="connsiteX4" fmla="*/ 0 w 495672"/>
                  <a:gd name="connsiteY4" fmla="*/ 31038 h 53303"/>
                  <a:gd name="connsiteX0" fmla="*/ 0 w 495672"/>
                  <a:gd name="connsiteY0" fmla="*/ 31038 h 60904"/>
                  <a:gd name="connsiteX1" fmla="*/ 247836 w 495672"/>
                  <a:gd name="connsiteY1" fmla="*/ 29221 h 60904"/>
                  <a:gd name="connsiteX2" fmla="*/ 495672 w 495672"/>
                  <a:gd name="connsiteY2" fmla="*/ 31038 h 60904"/>
                  <a:gd name="connsiteX3" fmla="*/ 247836 w 495672"/>
                  <a:gd name="connsiteY3" fmla="*/ 26505 h 60904"/>
                  <a:gd name="connsiteX4" fmla="*/ 0 w 495672"/>
                  <a:gd name="connsiteY4" fmla="*/ 31038 h 60904"/>
                  <a:gd name="connsiteX0" fmla="*/ 0 w 495672"/>
                  <a:gd name="connsiteY0" fmla="*/ 31038 h 60904"/>
                  <a:gd name="connsiteX1" fmla="*/ 247836 w 495672"/>
                  <a:gd name="connsiteY1" fmla="*/ 29221 h 60904"/>
                  <a:gd name="connsiteX2" fmla="*/ 495672 w 495672"/>
                  <a:gd name="connsiteY2" fmla="*/ 31038 h 60904"/>
                  <a:gd name="connsiteX3" fmla="*/ 247836 w 495672"/>
                  <a:gd name="connsiteY3" fmla="*/ 26505 h 60904"/>
                  <a:gd name="connsiteX4" fmla="*/ 0 w 495672"/>
                  <a:gd name="connsiteY4" fmla="*/ 31038 h 60904"/>
                  <a:gd name="connsiteX0" fmla="*/ 0 w 495672"/>
                  <a:gd name="connsiteY0" fmla="*/ 31038 h 60904"/>
                  <a:gd name="connsiteX1" fmla="*/ 247836 w 495672"/>
                  <a:gd name="connsiteY1" fmla="*/ 29221 h 60904"/>
                  <a:gd name="connsiteX2" fmla="*/ 495672 w 495672"/>
                  <a:gd name="connsiteY2" fmla="*/ 31038 h 60904"/>
                  <a:gd name="connsiteX3" fmla="*/ 247836 w 495672"/>
                  <a:gd name="connsiteY3" fmla="*/ 26505 h 60904"/>
                  <a:gd name="connsiteX4" fmla="*/ 0 w 495672"/>
                  <a:gd name="connsiteY4" fmla="*/ 31038 h 60904"/>
                  <a:gd name="connsiteX0" fmla="*/ 0 w 495672"/>
                  <a:gd name="connsiteY0" fmla="*/ 31038 h 60904"/>
                  <a:gd name="connsiteX1" fmla="*/ 247836 w 495672"/>
                  <a:gd name="connsiteY1" fmla="*/ 29221 h 60904"/>
                  <a:gd name="connsiteX2" fmla="*/ 495672 w 495672"/>
                  <a:gd name="connsiteY2" fmla="*/ 31038 h 60904"/>
                  <a:gd name="connsiteX3" fmla="*/ 247836 w 495672"/>
                  <a:gd name="connsiteY3" fmla="*/ 26505 h 60904"/>
                  <a:gd name="connsiteX4" fmla="*/ 0 w 495672"/>
                  <a:gd name="connsiteY4" fmla="*/ 31038 h 60904"/>
                  <a:gd name="connsiteX0" fmla="*/ 0 w 495672"/>
                  <a:gd name="connsiteY0" fmla="*/ 31038 h 60904"/>
                  <a:gd name="connsiteX1" fmla="*/ 247836 w 495672"/>
                  <a:gd name="connsiteY1" fmla="*/ 29221 h 60904"/>
                  <a:gd name="connsiteX2" fmla="*/ 495672 w 495672"/>
                  <a:gd name="connsiteY2" fmla="*/ 31038 h 60904"/>
                  <a:gd name="connsiteX3" fmla="*/ 247836 w 495672"/>
                  <a:gd name="connsiteY3" fmla="*/ 26505 h 60904"/>
                  <a:gd name="connsiteX4" fmla="*/ 0 w 495672"/>
                  <a:gd name="connsiteY4" fmla="*/ 31038 h 60904"/>
                  <a:gd name="connsiteX0" fmla="*/ 0 w 495672"/>
                  <a:gd name="connsiteY0" fmla="*/ 31038 h 60904"/>
                  <a:gd name="connsiteX1" fmla="*/ 247836 w 495672"/>
                  <a:gd name="connsiteY1" fmla="*/ 29221 h 60904"/>
                  <a:gd name="connsiteX2" fmla="*/ 495672 w 495672"/>
                  <a:gd name="connsiteY2" fmla="*/ 31038 h 60904"/>
                  <a:gd name="connsiteX3" fmla="*/ 247836 w 495672"/>
                  <a:gd name="connsiteY3" fmla="*/ 26505 h 60904"/>
                  <a:gd name="connsiteX4" fmla="*/ 0 w 495672"/>
                  <a:gd name="connsiteY4" fmla="*/ 31038 h 60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672" h="60904">
                    <a:moveTo>
                      <a:pt x="0" y="31038"/>
                    </a:moveTo>
                    <a:cubicBezTo>
                      <a:pt x="0" y="31491"/>
                      <a:pt x="139535" y="80021"/>
                      <a:pt x="247836" y="29221"/>
                    </a:cubicBezTo>
                    <a:cubicBezTo>
                      <a:pt x="356137" y="-21579"/>
                      <a:pt x="495672" y="3732"/>
                      <a:pt x="495672" y="31038"/>
                    </a:cubicBezTo>
                    <a:cubicBezTo>
                      <a:pt x="495672" y="58344"/>
                      <a:pt x="365662" y="83655"/>
                      <a:pt x="247836" y="26505"/>
                    </a:cubicBezTo>
                    <a:cubicBezTo>
                      <a:pt x="130010" y="-30645"/>
                      <a:pt x="0" y="30585"/>
                      <a:pt x="0" y="310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33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9" name="Straight Connector 97"/>
            <p:cNvCxnSpPr/>
            <p:nvPr/>
          </p:nvCxnSpPr>
          <p:spPr>
            <a:xfrm flipV="1">
              <a:off x="1420628" y="1519227"/>
              <a:ext cx="0" cy="180975"/>
            </a:xfrm>
            <a:prstGeom prst="straightConnector1">
              <a:avLst/>
            </a:prstGeom>
            <a:solidFill>
              <a:srgbClr val="FFFFFF"/>
            </a:solidFill>
            <a:ln w="19050">
              <a:solidFill>
                <a:srgbClr val="333399"/>
              </a:solidFill>
              <a:miter lim="800000"/>
              <a:headEnd/>
              <a:tailEnd/>
            </a:ln>
            <a:effectLst/>
          </p:spPr>
        </p:cxnSp>
        <p:grpSp>
          <p:nvGrpSpPr>
            <p:cNvPr id="10" name="Group 5"/>
            <p:cNvGrpSpPr>
              <a:grpSpLocks/>
            </p:cNvGrpSpPr>
            <p:nvPr/>
          </p:nvGrpSpPr>
          <p:grpSpPr bwMode="auto">
            <a:xfrm rot="10800000">
              <a:off x="2500748" y="1897053"/>
              <a:ext cx="216024" cy="211088"/>
              <a:chOff x="96" y="2736"/>
              <a:chExt cx="288" cy="288"/>
            </a:xfrm>
          </p:grpSpPr>
          <p:sp>
            <p:nvSpPr>
              <p:cNvPr id="21" name="Oval 6"/>
              <p:cNvSpPr>
                <a:spLocks noChangeArrowheads="1"/>
              </p:cNvSpPr>
              <p:nvPr/>
            </p:nvSpPr>
            <p:spPr bwMode="auto">
              <a:xfrm>
                <a:off x="96" y="2736"/>
                <a:ext cx="288" cy="288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33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AutoShape 7"/>
              <p:cNvSpPr>
                <a:spLocks noChangeArrowheads="1"/>
              </p:cNvSpPr>
              <p:nvPr/>
            </p:nvSpPr>
            <p:spPr bwMode="auto">
              <a:xfrm>
                <a:off x="112" y="2736"/>
                <a:ext cx="258" cy="210"/>
              </a:xfrm>
              <a:prstGeom prst="flowChartExtract">
                <a:avLst/>
              </a:prstGeom>
              <a:solidFill>
                <a:srgbClr val="FFFFFF"/>
              </a:solidFill>
              <a:ln w="19050">
                <a:solidFill>
                  <a:srgbClr val="33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5"/>
            <p:cNvGrpSpPr>
              <a:grpSpLocks/>
            </p:cNvGrpSpPr>
            <p:nvPr/>
          </p:nvGrpSpPr>
          <p:grpSpPr bwMode="auto">
            <a:xfrm rot="10800000">
              <a:off x="2932796" y="1897054"/>
              <a:ext cx="216024" cy="211088"/>
              <a:chOff x="96" y="2736"/>
              <a:chExt cx="288" cy="288"/>
            </a:xfrm>
          </p:grpSpPr>
          <p:sp>
            <p:nvSpPr>
              <p:cNvPr id="19" name="Oval 6"/>
              <p:cNvSpPr>
                <a:spLocks noChangeArrowheads="1"/>
              </p:cNvSpPr>
              <p:nvPr/>
            </p:nvSpPr>
            <p:spPr bwMode="auto">
              <a:xfrm>
                <a:off x="96" y="2736"/>
                <a:ext cx="288" cy="288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33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AutoShape 7"/>
              <p:cNvSpPr>
                <a:spLocks noChangeArrowheads="1"/>
              </p:cNvSpPr>
              <p:nvPr/>
            </p:nvSpPr>
            <p:spPr bwMode="auto">
              <a:xfrm>
                <a:off x="112" y="2736"/>
                <a:ext cx="258" cy="210"/>
              </a:xfrm>
              <a:prstGeom prst="flowChartExtract">
                <a:avLst/>
              </a:prstGeom>
              <a:solidFill>
                <a:srgbClr val="FFFFFF"/>
              </a:solidFill>
              <a:ln w="19050">
                <a:solidFill>
                  <a:srgbClr val="33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cxnSp>
          <p:nvCxnSpPr>
            <p:cNvPr id="12" name="Straight Connector 97"/>
            <p:cNvCxnSpPr/>
            <p:nvPr/>
          </p:nvCxnSpPr>
          <p:spPr>
            <a:xfrm flipV="1">
              <a:off x="2605075" y="1708091"/>
              <a:ext cx="0" cy="180975"/>
            </a:xfrm>
            <a:prstGeom prst="straightConnector1">
              <a:avLst/>
            </a:prstGeom>
            <a:solidFill>
              <a:srgbClr val="FFFFFF"/>
            </a:solidFill>
            <a:ln w="19050">
              <a:solidFill>
                <a:srgbClr val="333399"/>
              </a:solidFill>
              <a:miter lim="800000"/>
              <a:headEnd/>
              <a:tailEnd/>
            </a:ln>
            <a:effectLst/>
          </p:spPr>
        </p:cxnSp>
        <p:cxnSp>
          <p:nvCxnSpPr>
            <p:cNvPr id="13" name="Straight Connector 97"/>
            <p:cNvCxnSpPr/>
            <p:nvPr/>
          </p:nvCxnSpPr>
          <p:spPr>
            <a:xfrm flipV="1">
              <a:off x="3038908" y="1700202"/>
              <a:ext cx="0" cy="180975"/>
            </a:xfrm>
            <a:prstGeom prst="straightConnector1">
              <a:avLst/>
            </a:prstGeom>
            <a:solidFill>
              <a:srgbClr val="FFFFFF"/>
            </a:solidFill>
            <a:ln w="19050">
              <a:solidFill>
                <a:srgbClr val="333399"/>
              </a:solidFill>
              <a:miter lim="800000"/>
              <a:headEnd/>
              <a:tailEnd/>
            </a:ln>
            <a:effectLst/>
          </p:spPr>
        </p:cxnSp>
        <p:cxnSp>
          <p:nvCxnSpPr>
            <p:cNvPr id="14" name="Straight Connector 97"/>
            <p:cNvCxnSpPr/>
            <p:nvPr/>
          </p:nvCxnSpPr>
          <p:spPr>
            <a:xfrm flipV="1">
              <a:off x="1733529" y="1708091"/>
              <a:ext cx="0" cy="180975"/>
            </a:xfrm>
            <a:prstGeom prst="straightConnector1">
              <a:avLst/>
            </a:prstGeom>
            <a:solidFill>
              <a:srgbClr val="FFFFFF"/>
            </a:solidFill>
            <a:ln w="19050">
              <a:solidFill>
                <a:srgbClr val="333399"/>
              </a:solidFill>
              <a:miter lim="800000"/>
              <a:headEnd/>
              <a:tailEnd/>
            </a:ln>
            <a:effectLst/>
          </p:spPr>
        </p:cxnSp>
        <p:sp>
          <p:nvSpPr>
            <p:cNvPr id="15" name="Text Box 74"/>
            <p:cNvSpPr txBox="1">
              <a:spLocks noChangeArrowheads="1"/>
            </p:cNvSpPr>
            <p:nvPr/>
          </p:nvSpPr>
          <p:spPr bwMode="auto">
            <a:xfrm>
              <a:off x="967611" y="2204864"/>
              <a:ext cx="73609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000" b="1" dirty="0" smtClean="0">
                  <a:latin typeface="Verdana" charset="0"/>
                </a:rPr>
                <a:t>5.2 MW</a:t>
              </a:r>
              <a:endParaRPr lang="en-US" sz="1000" b="1" dirty="0">
                <a:latin typeface="Verdana" charset="0"/>
              </a:endParaRPr>
            </a:p>
          </p:txBody>
        </p:sp>
        <p:sp>
          <p:nvSpPr>
            <p:cNvPr id="16" name="Text Box 74"/>
            <p:cNvSpPr txBox="1">
              <a:spLocks noChangeArrowheads="1"/>
            </p:cNvSpPr>
            <p:nvPr/>
          </p:nvSpPr>
          <p:spPr bwMode="auto">
            <a:xfrm>
              <a:off x="1818710" y="2204864"/>
              <a:ext cx="73609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000" b="1" dirty="0" smtClean="0">
                  <a:latin typeface="Verdana" charset="0"/>
                </a:rPr>
                <a:t>6.2 MW</a:t>
              </a:r>
              <a:endParaRPr lang="en-US" sz="1000" b="1" dirty="0">
                <a:latin typeface="Verdana" charset="0"/>
              </a:endParaRPr>
            </a:p>
          </p:txBody>
        </p:sp>
        <p:sp>
          <p:nvSpPr>
            <p:cNvPr id="17" name="Text Box 74"/>
            <p:cNvSpPr txBox="1">
              <a:spLocks noChangeArrowheads="1"/>
            </p:cNvSpPr>
            <p:nvPr/>
          </p:nvSpPr>
          <p:spPr bwMode="auto">
            <a:xfrm>
              <a:off x="2829323" y="2204864"/>
              <a:ext cx="73609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000" b="1" dirty="0" smtClean="0">
                  <a:latin typeface="Verdana" charset="0"/>
                </a:rPr>
                <a:t>2.9 MW</a:t>
              </a:r>
              <a:endParaRPr lang="en-US" sz="1000" b="1" dirty="0">
                <a:latin typeface="Verdana" charset="0"/>
              </a:endParaRPr>
            </a:p>
          </p:txBody>
        </p:sp>
        <p:sp>
          <p:nvSpPr>
            <p:cNvPr id="18" name="Text Box 74"/>
            <p:cNvSpPr txBox="1">
              <a:spLocks noChangeArrowheads="1"/>
            </p:cNvSpPr>
            <p:nvPr/>
          </p:nvSpPr>
          <p:spPr bwMode="auto">
            <a:xfrm>
              <a:off x="1547422" y="1051075"/>
              <a:ext cx="86433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000" b="1" dirty="0" smtClean="0">
                  <a:latin typeface="Verdana" charset="0"/>
                </a:rPr>
                <a:t>3 x 8 MW</a:t>
              </a:r>
              <a:endParaRPr lang="en-US" sz="1000" b="1" dirty="0">
                <a:latin typeface="Verdana" charset="0"/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3046133" y="952834"/>
            <a:ext cx="5270283" cy="3040433"/>
            <a:chOff x="3046133" y="1051075"/>
            <a:chExt cx="5270283" cy="3040433"/>
          </a:xfrm>
        </p:grpSpPr>
        <p:sp>
          <p:nvSpPr>
            <p:cNvPr id="28" name="Rectangle 27"/>
            <p:cNvSpPr/>
            <p:nvPr/>
          </p:nvSpPr>
          <p:spPr>
            <a:xfrm>
              <a:off x="5263701" y="1222388"/>
              <a:ext cx="3052715" cy="28691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dirty="0">
                  <a:solidFill>
                    <a:schemeClr val="tx1"/>
                  </a:solidFill>
                </a:rPr>
                <a:t>SU</a:t>
              </a:r>
            </a:p>
          </p:txBody>
        </p:sp>
        <p:cxnSp>
          <p:nvCxnSpPr>
            <p:cNvPr id="29" name="Straight Connector 97"/>
            <p:cNvCxnSpPr/>
            <p:nvPr/>
          </p:nvCxnSpPr>
          <p:spPr>
            <a:xfrm flipV="1">
              <a:off x="3046133" y="2108142"/>
              <a:ext cx="0" cy="96720"/>
            </a:xfrm>
            <a:prstGeom prst="straightConnector1">
              <a:avLst/>
            </a:prstGeom>
            <a:solidFill>
              <a:srgbClr val="FFFFFF"/>
            </a:solidFill>
            <a:ln w="19050">
              <a:solidFill>
                <a:srgbClr val="333399"/>
              </a:solidFill>
              <a:miter lim="800000"/>
              <a:headEnd/>
              <a:tailEnd/>
            </a:ln>
            <a:effectLst/>
          </p:spPr>
        </p:cxnSp>
        <p:cxnSp>
          <p:nvCxnSpPr>
            <p:cNvPr id="30" name="Straight Connector 97"/>
            <p:cNvCxnSpPr/>
            <p:nvPr/>
          </p:nvCxnSpPr>
          <p:spPr>
            <a:xfrm>
              <a:off x="3046133" y="2208565"/>
              <a:ext cx="1335833" cy="0"/>
            </a:xfrm>
            <a:prstGeom prst="straightConnector1">
              <a:avLst/>
            </a:prstGeom>
            <a:solidFill>
              <a:srgbClr val="FFFFFF"/>
            </a:solidFill>
            <a:ln w="19050">
              <a:solidFill>
                <a:srgbClr val="333399"/>
              </a:solidFill>
              <a:miter lim="800000"/>
              <a:headEnd/>
              <a:tailEnd/>
            </a:ln>
            <a:effectLst/>
          </p:spPr>
        </p:cxnSp>
        <p:cxnSp>
          <p:nvCxnSpPr>
            <p:cNvPr id="31" name="Straight Connector 97"/>
            <p:cNvCxnSpPr/>
            <p:nvPr/>
          </p:nvCxnSpPr>
          <p:spPr>
            <a:xfrm flipV="1">
              <a:off x="4381966" y="1062726"/>
              <a:ext cx="0" cy="1142136"/>
            </a:xfrm>
            <a:prstGeom prst="straightConnector1">
              <a:avLst/>
            </a:prstGeom>
            <a:solidFill>
              <a:srgbClr val="FFFFFF"/>
            </a:solidFill>
            <a:ln w="19050">
              <a:solidFill>
                <a:srgbClr val="333399"/>
              </a:solidFill>
              <a:miter lim="800000"/>
              <a:headEnd/>
              <a:tailEnd/>
            </a:ln>
            <a:effectLst/>
          </p:spPr>
        </p:cxnSp>
        <p:grpSp>
          <p:nvGrpSpPr>
            <p:cNvPr id="32" name="Group 186"/>
            <p:cNvGrpSpPr>
              <a:grpSpLocks/>
            </p:cNvGrpSpPr>
            <p:nvPr/>
          </p:nvGrpSpPr>
          <p:grpSpPr bwMode="auto">
            <a:xfrm rot="5400000">
              <a:off x="5677768" y="1478957"/>
              <a:ext cx="304800" cy="304800"/>
              <a:chOff x="4800" y="528"/>
              <a:chExt cx="192" cy="192"/>
            </a:xfrm>
          </p:grpSpPr>
          <p:sp>
            <p:nvSpPr>
              <p:cNvPr id="54" name="Rectangle 187"/>
              <p:cNvSpPr>
                <a:spLocks noChangeArrowheads="1"/>
              </p:cNvSpPr>
              <p:nvPr/>
            </p:nvSpPr>
            <p:spPr bwMode="auto">
              <a:xfrm>
                <a:off x="4800" y="528"/>
                <a:ext cx="192" cy="192"/>
              </a:xfrm>
              <a:prstGeom prst="rect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Line 188"/>
              <p:cNvSpPr>
                <a:spLocks noChangeShapeType="1"/>
              </p:cNvSpPr>
              <p:nvPr/>
            </p:nvSpPr>
            <p:spPr bwMode="auto">
              <a:xfrm>
                <a:off x="4800" y="528"/>
                <a:ext cx="192" cy="192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3" name="Line 19"/>
            <p:cNvSpPr>
              <a:spLocks noChangeShapeType="1"/>
            </p:cNvSpPr>
            <p:nvPr/>
          </p:nvSpPr>
          <p:spPr bwMode="auto">
            <a:xfrm flipH="1" flipV="1">
              <a:off x="5830168" y="1783755"/>
              <a:ext cx="0" cy="421107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34" name="Straight Connector 97"/>
            <p:cNvCxnSpPr/>
            <p:nvPr/>
          </p:nvCxnSpPr>
          <p:spPr>
            <a:xfrm>
              <a:off x="5830168" y="1066429"/>
              <a:ext cx="0" cy="412967"/>
            </a:xfrm>
            <a:prstGeom prst="straightConnector1">
              <a:avLst/>
            </a:prstGeom>
            <a:solidFill>
              <a:srgbClr val="FFFFFF"/>
            </a:solidFill>
            <a:ln w="19050">
              <a:solidFill>
                <a:srgbClr val="333399"/>
              </a:solidFill>
              <a:miter lim="800000"/>
              <a:headEnd/>
              <a:tailEnd/>
            </a:ln>
            <a:effectLst/>
          </p:spPr>
        </p:cxnSp>
        <p:cxnSp>
          <p:nvCxnSpPr>
            <p:cNvPr id="35" name="Straight Connector 97"/>
            <p:cNvCxnSpPr/>
            <p:nvPr/>
          </p:nvCxnSpPr>
          <p:spPr>
            <a:xfrm flipV="1">
              <a:off x="4381966" y="1051075"/>
              <a:ext cx="3126138" cy="15356"/>
            </a:xfrm>
            <a:prstGeom prst="straightConnector1">
              <a:avLst/>
            </a:prstGeom>
            <a:solidFill>
              <a:srgbClr val="FFFFFF"/>
            </a:solidFill>
            <a:ln w="19050">
              <a:solidFill>
                <a:srgbClr val="333399"/>
              </a:solidFill>
              <a:miter lim="800000"/>
              <a:headEnd/>
              <a:tailEnd/>
            </a:ln>
            <a:effectLst/>
          </p:spPr>
        </p:cxnSp>
        <p:grpSp>
          <p:nvGrpSpPr>
            <p:cNvPr id="36" name="Group 186"/>
            <p:cNvGrpSpPr>
              <a:grpSpLocks/>
            </p:cNvGrpSpPr>
            <p:nvPr/>
          </p:nvGrpSpPr>
          <p:grpSpPr bwMode="auto">
            <a:xfrm rot="5400000">
              <a:off x="7341416" y="1463603"/>
              <a:ext cx="304800" cy="304800"/>
              <a:chOff x="4800" y="528"/>
              <a:chExt cx="192" cy="192"/>
            </a:xfrm>
          </p:grpSpPr>
          <p:sp>
            <p:nvSpPr>
              <p:cNvPr id="52" name="Rectangle 187"/>
              <p:cNvSpPr>
                <a:spLocks noChangeArrowheads="1"/>
              </p:cNvSpPr>
              <p:nvPr/>
            </p:nvSpPr>
            <p:spPr bwMode="auto">
              <a:xfrm>
                <a:off x="4800" y="528"/>
                <a:ext cx="192" cy="192"/>
              </a:xfrm>
              <a:prstGeom prst="rect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Line 188"/>
              <p:cNvSpPr>
                <a:spLocks noChangeShapeType="1"/>
              </p:cNvSpPr>
              <p:nvPr/>
            </p:nvSpPr>
            <p:spPr bwMode="auto">
              <a:xfrm>
                <a:off x="4800" y="528"/>
                <a:ext cx="192" cy="192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7" name="Line 19"/>
            <p:cNvSpPr>
              <a:spLocks noChangeShapeType="1"/>
            </p:cNvSpPr>
            <p:nvPr/>
          </p:nvSpPr>
          <p:spPr bwMode="auto">
            <a:xfrm flipH="1" flipV="1">
              <a:off x="7508104" y="1768402"/>
              <a:ext cx="0" cy="421107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38" name="Straight Connector 97"/>
            <p:cNvCxnSpPr/>
            <p:nvPr/>
          </p:nvCxnSpPr>
          <p:spPr>
            <a:xfrm>
              <a:off x="7493816" y="1051075"/>
              <a:ext cx="0" cy="412967"/>
            </a:xfrm>
            <a:prstGeom prst="straightConnector1">
              <a:avLst/>
            </a:prstGeom>
            <a:solidFill>
              <a:srgbClr val="FFFFFF"/>
            </a:solidFill>
            <a:ln w="19050">
              <a:solidFill>
                <a:srgbClr val="333399"/>
              </a:solidFill>
              <a:miter lim="800000"/>
              <a:headEnd/>
              <a:tailEnd/>
            </a:ln>
            <a:effectLst/>
          </p:spPr>
        </p:cxnSp>
        <p:grpSp>
          <p:nvGrpSpPr>
            <p:cNvPr id="39" name="Group 38"/>
            <p:cNvGrpSpPr/>
            <p:nvPr/>
          </p:nvGrpSpPr>
          <p:grpSpPr>
            <a:xfrm>
              <a:off x="5722156" y="1848680"/>
              <a:ext cx="216024" cy="211088"/>
              <a:chOff x="1655676" y="5085184"/>
              <a:chExt cx="216024" cy="211088"/>
            </a:xfrm>
          </p:grpSpPr>
          <p:sp>
            <p:nvSpPr>
              <p:cNvPr id="50" name="Oval 6"/>
              <p:cNvSpPr>
                <a:spLocks noChangeArrowheads="1"/>
              </p:cNvSpPr>
              <p:nvPr/>
            </p:nvSpPr>
            <p:spPr bwMode="auto">
              <a:xfrm rot="10800000">
                <a:off x="1655676" y="5085184"/>
                <a:ext cx="216024" cy="21108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8000"/>
                </a:solidFill>
                <a:round/>
                <a:headEnd type="none" w="med" len="med"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AutoShape 7"/>
              <p:cNvSpPr>
                <a:spLocks noChangeArrowheads="1"/>
              </p:cNvSpPr>
              <p:nvPr/>
            </p:nvSpPr>
            <p:spPr bwMode="auto">
              <a:xfrm rot="10800000">
                <a:off x="1666177" y="5142354"/>
                <a:ext cx="193522" cy="153918"/>
              </a:xfrm>
              <a:prstGeom prst="flowChartExtract">
                <a:avLst/>
              </a:prstGeom>
              <a:noFill/>
              <a:ln w="19050">
                <a:solidFill>
                  <a:srgbClr val="008000"/>
                </a:solidFill>
                <a:round/>
                <a:headEnd type="none" w="med" len="med"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7396828" y="1846559"/>
              <a:ext cx="216024" cy="211088"/>
              <a:chOff x="1655676" y="5085184"/>
              <a:chExt cx="216024" cy="211088"/>
            </a:xfrm>
          </p:grpSpPr>
          <p:sp>
            <p:nvSpPr>
              <p:cNvPr id="48" name="Oval 6"/>
              <p:cNvSpPr>
                <a:spLocks noChangeArrowheads="1"/>
              </p:cNvSpPr>
              <p:nvPr/>
            </p:nvSpPr>
            <p:spPr bwMode="auto">
              <a:xfrm rot="10800000">
                <a:off x="1655676" y="5085184"/>
                <a:ext cx="216024" cy="21108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8000"/>
                </a:solidFill>
                <a:round/>
                <a:headEnd type="none" w="med" len="med"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AutoShape 7"/>
              <p:cNvSpPr>
                <a:spLocks noChangeArrowheads="1"/>
              </p:cNvSpPr>
              <p:nvPr/>
            </p:nvSpPr>
            <p:spPr bwMode="auto">
              <a:xfrm rot="10800000">
                <a:off x="1666177" y="5142354"/>
                <a:ext cx="193522" cy="153918"/>
              </a:xfrm>
              <a:prstGeom prst="flowChartExtract">
                <a:avLst/>
              </a:prstGeom>
              <a:noFill/>
              <a:ln w="19050">
                <a:solidFill>
                  <a:srgbClr val="008000"/>
                </a:solidFill>
                <a:round/>
                <a:headEnd type="none" w="med" len="med"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5500640" y="2191630"/>
              <a:ext cx="659056" cy="1865182"/>
              <a:chOff x="5500640" y="2191630"/>
              <a:chExt cx="659056" cy="1865182"/>
            </a:xfrm>
          </p:grpSpPr>
          <p:sp>
            <p:nvSpPr>
              <p:cNvPr id="42" name="Rectangle 84"/>
              <p:cNvSpPr>
                <a:spLocks noChangeArrowheads="1"/>
              </p:cNvSpPr>
              <p:nvPr/>
            </p:nvSpPr>
            <p:spPr bwMode="auto">
              <a:xfrm>
                <a:off x="5500640" y="2191630"/>
                <a:ext cx="659056" cy="65905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square" lIns="0" tIns="0" rIns="0" bIns="0" anchor="t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000" dirty="0"/>
                  <a:t>Chilled Water</a:t>
                </a:r>
              </a:p>
              <a:p>
                <a:pPr algn="ctr"/>
                <a:endParaRPr lang="en-US" sz="1000" dirty="0"/>
              </a:p>
              <a:p>
                <a:pPr algn="ctr"/>
                <a:r>
                  <a:rPr lang="en-US" sz="1000" dirty="0" smtClean="0"/>
                  <a:t>350 </a:t>
                </a:r>
                <a:r>
                  <a:rPr lang="en-US" sz="1000" dirty="0"/>
                  <a:t>kW</a:t>
                </a:r>
              </a:p>
            </p:txBody>
          </p:sp>
          <p:sp>
            <p:nvSpPr>
              <p:cNvPr id="43" name="Line 19"/>
              <p:cNvSpPr>
                <a:spLocks noChangeShapeType="1"/>
              </p:cNvSpPr>
              <p:nvPr/>
            </p:nvSpPr>
            <p:spPr bwMode="auto">
              <a:xfrm flipH="1" flipV="1">
                <a:off x="5830168" y="2850685"/>
                <a:ext cx="0" cy="547069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 type="none" w="med" len="med"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84"/>
              <p:cNvSpPr>
                <a:spLocks noChangeArrowheads="1"/>
              </p:cNvSpPr>
              <p:nvPr/>
            </p:nvSpPr>
            <p:spPr bwMode="auto">
              <a:xfrm>
                <a:off x="5500640" y="3397756"/>
                <a:ext cx="659056" cy="65905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square" lIns="0" tIns="0" rIns="0" bIns="0" anchor="t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000" dirty="0"/>
                  <a:t>Ventilation</a:t>
                </a:r>
              </a:p>
              <a:p>
                <a:pPr algn="ctr"/>
                <a:r>
                  <a:rPr lang="en-US" sz="1000" dirty="0"/>
                  <a:t>Fresh air</a:t>
                </a:r>
              </a:p>
              <a:p>
                <a:pPr algn="ctr"/>
                <a:endParaRPr lang="en-US" sz="1000" dirty="0"/>
              </a:p>
              <a:p>
                <a:pPr algn="ctr"/>
                <a:r>
                  <a:rPr lang="en-US" sz="1000" dirty="0"/>
                  <a:t>285 kW</a:t>
                </a:r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>
                <a:off x="5722156" y="2950445"/>
                <a:ext cx="216024" cy="211088"/>
                <a:chOff x="1655676" y="5085184"/>
                <a:chExt cx="216024" cy="211088"/>
              </a:xfrm>
            </p:grpSpPr>
            <p:sp>
              <p:nvSpPr>
                <p:cNvPr id="46" name="Oval 6"/>
                <p:cNvSpPr>
                  <a:spLocks noChangeArrowheads="1"/>
                </p:cNvSpPr>
                <p:nvPr/>
              </p:nvSpPr>
              <p:spPr bwMode="auto">
                <a:xfrm rot="10800000">
                  <a:off x="1655676" y="5085184"/>
                  <a:ext cx="216024" cy="211088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008000"/>
                  </a:solidFill>
                  <a:round/>
                  <a:headEnd type="none" w="med" len="med"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" name="AutoShape 7"/>
                <p:cNvSpPr>
                  <a:spLocks noChangeArrowheads="1"/>
                </p:cNvSpPr>
                <p:nvPr/>
              </p:nvSpPr>
              <p:spPr bwMode="auto">
                <a:xfrm rot="10800000">
                  <a:off x="1666177" y="5142354"/>
                  <a:ext cx="193522" cy="153918"/>
                </a:xfrm>
                <a:prstGeom prst="flowChartExtract">
                  <a:avLst/>
                </a:prstGeom>
                <a:noFill/>
                <a:ln w="19050">
                  <a:solidFill>
                    <a:srgbClr val="008000"/>
                  </a:solidFill>
                  <a:round/>
                  <a:headEnd type="none" w="med" len="med"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56" name="Group 55"/>
          <p:cNvGrpSpPr/>
          <p:nvPr/>
        </p:nvGrpSpPr>
        <p:grpSpPr>
          <a:xfrm>
            <a:off x="55057" y="3690799"/>
            <a:ext cx="8476943" cy="614065"/>
            <a:chOff x="55057" y="3789040"/>
            <a:chExt cx="8476943" cy="614065"/>
          </a:xfrm>
        </p:grpSpPr>
        <p:sp>
          <p:nvSpPr>
            <p:cNvPr id="57" name="Line 78"/>
            <p:cNvSpPr>
              <a:spLocks noChangeShapeType="1"/>
            </p:cNvSpPr>
            <p:nvPr/>
          </p:nvSpPr>
          <p:spPr bwMode="auto">
            <a:xfrm>
              <a:off x="568832" y="4149080"/>
              <a:ext cx="79631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Text Box 74"/>
            <p:cNvSpPr txBox="1">
              <a:spLocks noChangeArrowheads="1"/>
            </p:cNvSpPr>
            <p:nvPr/>
          </p:nvSpPr>
          <p:spPr bwMode="auto">
            <a:xfrm>
              <a:off x="55057" y="3789040"/>
              <a:ext cx="73131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000" b="1" dirty="0" smtClean="0">
                  <a:latin typeface="Verdana" charset="0"/>
                </a:rPr>
                <a:t>Surface</a:t>
              </a:r>
              <a:endParaRPr lang="en-US" sz="1000" b="1" dirty="0">
                <a:latin typeface="Verdana" charset="0"/>
              </a:endParaRPr>
            </a:p>
          </p:txBody>
        </p:sp>
        <p:sp>
          <p:nvSpPr>
            <p:cNvPr id="59" name="Text Box 74"/>
            <p:cNvSpPr txBox="1">
              <a:spLocks noChangeArrowheads="1"/>
            </p:cNvSpPr>
            <p:nvPr/>
          </p:nvSpPr>
          <p:spPr bwMode="auto">
            <a:xfrm>
              <a:off x="55057" y="4156884"/>
              <a:ext cx="1132567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000" b="1" dirty="0" smtClean="0">
                  <a:latin typeface="Verdana" charset="0"/>
                </a:rPr>
                <a:t>Underground</a:t>
              </a:r>
              <a:endParaRPr lang="en-US" sz="1000" b="1" dirty="0">
                <a:latin typeface="Verdana" charset="0"/>
              </a:endParaRP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941461" y="2001308"/>
            <a:ext cx="3918571" cy="4256801"/>
            <a:chOff x="941461" y="2099549"/>
            <a:chExt cx="3918571" cy="4256801"/>
          </a:xfrm>
        </p:grpSpPr>
        <p:sp>
          <p:nvSpPr>
            <p:cNvPr id="61" name="Rectangle 60"/>
            <p:cNvSpPr/>
            <p:nvPr/>
          </p:nvSpPr>
          <p:spPr>
            <a:xfrm>
              <a:off x="941461" y="4451066"/>
              <a:ext cx="3918571" cy="190528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dirty="0">
                  <a:solidFill>
                    <a:schemeClr val="tx1"/>
                  </a:solidFill>
                </a:rPr>
                <a:t>UW/R</a:t>
              </a:r>
            </a:p>
          </p:txBody>
        </p:sp>
        <p:cxnSp>
          <p:nvCxnSpPr>
            <p:cNvPr id="62" name="Straight Connector 97"/>
            <p:cNvCxnSpPr/>
            <p:nvPr/>
          </p:nvCxnSpPr>
          <p:spPr>
            <a:xfrm flipH="1" flipV="1">
              <a:off x="1727685" y="2099549"/>
              <a:ext cx="5844" cy="2198545"/>
            </a:xfrm>
            <a:prstGeom prst="straightConnector1">
              <a:avLst/>
            </a:prstGeom>
            <a:solidFill>
              <a:srgbClr val="FFFFFF"/>
            </a:solidFill>
            <a:ln w="19050">
              <a:solidFill>
                <a:srgbClr val="333399"/>
              </a:solidFill>
              <a:miter lim="800000"/>
              <a:headEnd/>
              <a:tailEnd/>
            </a:ln>
            <a:effectLst/>
          </p:spPr>
        </p:cxnSp>
        <p:grpSp>
          <p:nvGrpSpPr>
            <p:cNvPr id="63" name="Group 186"/>
            <p:cNvGrpSpPr>
              <a:grpSpLocks/>
            </p:cNvGrpSpPr>
            <p:nvPr/>
          </p:nvGrpSpPr>
          <p:grpSpPr bwMode="auto">
            <a:xfrm rot="5400000">
              <a:off x="2511129" y="4546086"/>
              <a:ext cx="304800" cy="304800"/>
              <a:chOff x="4800" y="528"/>
              <a:chExt cx="192" cy="192"/>
            </a:xfrm>
          </p:grpSpPr>
          <p:sp>
            <p:nvSpPr>
              <p:cNvPr id="92" name="Rectangle 187"/>
              <p:cNvSpPr>
                <a:spLocks noChangeArrowheads="1"/>
              </p:cNvSpPr>
              <p:nvPr/>
            </p:nvSpPr>
            <p:spPr bwMode="auto">
              <a:xfrm>
                <a:off x="4800" y="528"/>
                <a:ext cx="192" cy="192"/>
              </a:xfrm>
              <a:prstGeom prst="rect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Line 188"/>
              <p:cNvSpPr>
                <a:spLocks noChangeShapeType="1"/>
              </p:cNvSpPr>
              <p:nvPr/>
            </p:nvSpPr>
            <p:spPr bwMode="auto">
              <a:xfrm>
                <a:off x="4800" y="528"/>
                <a:ext cx="192" cy="192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4" name="Line 19"/>
            <p:cNvSpPr>
              <a:spLocks noChangeShapeType="1"/>
            </p:cNvSpPr>
            <p:nvPr/>
          </p:nvSpPr>
          <p:spPr bwMode="auto">
            <a:xfrm flipH="1" flipV="1">
              <a:off x="2663529" y="4857184"/>
              <a:ext cx="0" cy="645639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65" name="Straight Connector 97"/>
            <p:cNvCxnSpPr/>
            <p:nvPr/>
          </p:nvCxnSpPr>
          <p:spPr>
            <a:xfrm>
              <a:off x="1417627" y="4306685"/>
              <a:ext cx="2447745" cy="0"/>
            </a:xfrm>
            <a:prstGeom prst="straightConnector1">
              <a:avLst/>
            </a:prstGeom>
            <a:solidFill>
              <a:srgbClr val="FFFFFF"/>
            </a:solidFill>
            <a:ln w="19050">
              <a:solidFill>
                <a:srgbClr val="333399"/>
              </a:solidFill>
              <a:miter lim="800000"/>
              <a:headEnd/>
              <a:tailEnd/>
            </a:ln>
            <a:effectLst/>
          </p:spPr>
        </p:cxnSp>
        <p:cxnSp>
          <p:nvCxnSpPr>
            <p:cNvPr id="66" name="Straight Connector 97"/>
            <p:cNvCxnSpPr>
              <a:stCxn id="90" idx="1"/>
            </p:cNvCxnSpPr>
            <p:nvPr/>
          </p:nvCxnSpPr>
          <p:spPr>
            <a:xfrm flipH="1" flipV="1">
              <a:off x="1417627" y="4306685"/>
              <a:ext cx="662" cy="239401"/>
            </a:xfrm>
            <a:prstGeom prst="straightConnector1">
              <a:avLst/>
            </a:prstGeom>
            <a:solidFill>
              <a:srgbClr val="FFFFFF"/>
            </a:solidFill>
            <a:ln w="19050">
              <a:solidFill>
                <a:srgbClr val="333399"/>
              </a:solidFill>
              <a:miter lim="800000"/>
              <a:headEnd/>
              <a:tailEnd/>
            </a:ln>
            <a:effectLst/>
          </p:spPr>
        </p:cxnSp>
        <p:grpSp>
          <p:nvGrpSpPr>
            <p:cNvPr id="67" name="Group 186"/>
            <p:cNvGrpSpPr>
              <a:grpSpLocks/>
            </p:cNvGrpSpPr>
            <p:nvPr/>
          </p:nvGrpSpPr>
          <p:grpSpPr bwMode="auto">
            <a:xfrm rot="5400000">
              <a:off x="1265889" y="4546086"/>
              <a:ext cx="304800" cy="304800"/>
              <a:chOff x="4800" y="528"/>
              <a:chExt cx="192" cy="192"/>
            </a:xfrm>
          </p:grpSpPr>
          <p:sp>
            <p:nvSpPr>
              <p:cNvPr id="90" name="Rectangle 187"/>
              <p:cNvSpPr>
                <a:spLocks noChangeArrowheads="1"/>
              </p:cNvSpPr>
              <p:nvPr/>
            </p:nvSpPr>
            <p:spPr bwMode="auto">
              <a:xfrm>
                <a:off x="4800" y="528"/>
                <a:ext cx="192" cy="192"/>
              </a:xfrm>
              <a:prstGeom prst="rect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Line 188"/>
              <p:cNvSpPr>
                <a:spLocks noChangeShapeType="1"/>
              </p:cNvSpPr>
              <p:nvPr/>
            </p:nvSpPr>
            <p:spPr bwMode="auto">
              <a:xfrm>
                <a:off x="4800" y="528"/>
                <a:ext cx="192" cy="192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8" name="Group 186"/>
            <p:cNvGrpSpPr>
              <a:grpSpLocks/>
            </p:cNvGrpSpPr>
            <p:nvPr/>
          </p:nvGrpSpPr>
          <p:grpSpPr bwMode="auto">
            <a:xfrm rot="5400000">
              <a:off x="3731648" y="4546086"/>
              <a:ext cx="304800" cy="304800"/>
              <a:chOff x="4800" y="528"/>
              <a:chExt cx="192" cy="192"/>
            </a:xfrm>
          </p:grpSpPr>
          <p:sp>
            <p:nvSpPr>
              <p:cNvPr id="88" name="Rectangle 187"/>
              <p:cNvSpPr>
                <a:spLocks noChangeArrowheads="1"/>
              </p:cNvSpPr>
              <p:nvPr/>
            </p:nvSpPr>
            <p:spPr bwMode="auto">
              <a:xfrm>
                <a:off x="4800" y="528"/>
                <a:ext cx="192" cy="192"/>
              </a:xfrm>
              <a:prstGeom prst="rect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Line 188"/>
              <p:cNvSpPr>
                <a:spLocks noChangeShapeType="1"/>
              </p:cNvSpPr>
              <p:nvPr/>
            </p:nvSpPr>
            <p:spPr bwMode="auto">
              <a:xfrm>
                <a:off x="4800" y="528"/>
                <a:ext cx="192" cy="192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cxnSp>
          <p:nvCxnSpPr>
            <p:cNvPr id="69" name="Straight Connector 97"/>
            <p:cNvCxnSpPr>
              <a:stCxn id="88" idx="1"/>
            </p:cNvCxnSpPr>
            <p:nvPr/>
          </p:nvCxnSpPr>
          <p:spPr>
            <a:xfrm flipV="1">
              <a:off x="3884048" y="4306685"/>
              <a:ext cx="0" cy="239401"/>
            </a:xfrm>
            <a:prstGeom prst="straightConnector1">
              <a:avLst/>
            </a:prstGeom>
            <a:solidFill>
              <a:srgbClr val="FFFFFF"/>
            </a:solidFill>
            <a:ln w="19050">
              <a:solidFill>
                <a:srgbClr val="333399"/>
              </a:solidFill>
              <a:miter lim="800000"/>
              <a:headEnd/>
              <a:tailEnd/>
            </a:ln>
            <a:effectLst/>
          </p:spPr>
        </p:cxnSp>
        <p:sp>
          <p:nvSpPr>
            <p:cNvPr id="70" name="Line 19"/>
            <p:cNvSpPr>
              <a:spLocks noChangeShapeType="1"/>
            </p:cNvSpPr>
            <p:nvPr/>
          </p:nvSpPr>
          <p:spPr bwMode="auto">
            <a:xfrm flipH="1" flipV="1">
              <a:off x="3894950" y="4851307"/>
              <a:ext cx="0" cy="651515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Line 19"/>
            <p:cNvSpPr>
              <a:spLocks noChangeShapeType="1"/>
            </p:cNvSpPr>
            <p:nvPr/>
          </p:nvSpPr>
          <p:spPr bwMode="auto">
            <a:xfrm flipH="1" flipV="1">
              <a:off x="1417627" y="4857183"/>
              <a:ext cx="662" cy="645641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1310277" y="5085184"/>
              <a:ext cx="216024" cy="211088"/>
              <a:chOff x="1655676" y="5085184"/>
              <a:chExt cx="216024" cy="211088"/>
            </a:xfrm>
          </p:grpSpPr>
          <p:sp>
            <p:nvSpPr>
              <p:cNvPr id="86" name="Oval 6"/>
              <p:cNvSpPr>
                <a:spLocks noChangeArrowheads="1"/>
              </p:cNvSpPr>
              <p:nvPr/>
            </p:nvSpPr>
            <p:spPr bwMode="auto">
              <a:xfrm rot="10800000">
                <a:off x="1655676" y="5085184"/>
                <a:ext cx="216024" cy="21108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8000"/>
                </a:solidFill>
                <a:round/>
                <a:headEnd type="none" w="med" len="med"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AutoShape 7"/>
              <p:cNvSpPr>
                <a:spLocks noChangeArrowheads="1"/>
              </p:cNvSpPr>
              <p:nvPr/>
            </p:nvSpPr>
            <p:spPr bwMode="auto">
              <a:xfrm rot="10800000">
                <a:off x="1666177" y="5142354"/>
                <a:ext cx="193522" cy="153918"/>
              </a:xfrm>
              <a:prstGeom prst="flowChartExtract">
                <a:avLst/>
              </a:prstGeom>
              <a:noFill/>
              <a:ln w="19050">
                <a:solidFill>
                  <a:srgbClr val="008000"/>
                </a:solidFill>
                <a:round/>
                <a:headEnd type="none" w="med" len="med"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2556023" y="5085184"/>
              <a:ext cx="216024" cy="211088"/>
              <a:chOff x="1655676" y="5085184"/>
              <a:chExt cx="216024" cy="211088"/>
            </a:xfrm>
          </p:grpSpPr>
          <p:sp>
            <p:nvSpPr>
              <p:cNvPr id="84" name="Oval 6"/>
              <p:cNvSpPr>
                <a:spLocks noChangeArrowheads="1"/>
              </p:cNvSpPr>
              <p:nvPr/>
            </p:nvSpPr>
            <p:spPr bwMode="auto">
              <a:xfrm rot="10800000">
                <a:off x="1655676" y="5085184"/>
                <a:ext cx="216024" cy="21108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8000"/>
                </a:solidFill>
                <a:round/>
                <a:headEnd type="none" w="med" len="med"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AutoShape 7"/>
              <p:cNvSpPr>
                <a:spLocks noChangeArrowheads="1"/>
              </p:cNvSpPr>
              <p:nvPr/>
            </p:nvSpPr>
            <p:spPr bwMode="auto">
              <a:xfrm rot="10800000">
                <a:off x="1666177" y="5142354"/>
                <a:ext cx="193522" cy="153918"/>
              </a:xfrm>
              <a:prstGeom prst="flowChartExtract">
                <a:avLst/>
              </a:prstGeom>
              <a:noFill/>
              <a:ln w="19050">
                <a:solidFill>
                  <a:srgbClr val="008000"/>
                </a:solidFill>
                <a:round/>
                <a:headEnd type="none" w="med" len="med"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3786938" y="5085184"/>
              <a:ext cx="216024" cy="211088"/>
              <a:chOff x="1655676" y="5085184"/>
              <a:chExt cx="216024" cy="211088"/>
            </a:xfrm>
          </p:grpSpPr>
          <p:sp>
            <p:nvSpPr>
              <p:cNvPr id="82" name="Oval 6"/>
              <p:cNvSpPr>
                <a:spLocks noChangeArrowheads="1"/>
              </p:cNvSpPr>
              <p:nvPr/>
            </p:nvSpPr>
            <p:spPr bwMode="auto">
              <a:xfrm rot="10800000">
                <a:off x="1655676" y="5085184"/>
                <a:ext cx="216024" cy="21108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8000"/>
                </a:solidFill>
                <a:round/>
                <a:headEnd type="none" w="med" len="med"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AutoShape 7"/>
              <p:cNvSpPr>
                <a:spLocks noChangeArrowheads="1"/>
              </p:cNvSpPr>
              <p:nvPr/>
            </p:nvSpPr>
            <p:spPr bwMode="auto">
              <a:xfrm rot="10800000">
                <a:off x="1666177" y="5142354"/>
                <a:ext cx="193522" cy="153918"/>
              </a:xfrm>
              <a:prstGeom prst="flowChartExtract">
                <a:avLst/>
              </a:prstGeom>
              <a:noFill/>
              <a:ln w="19050">
                <a:solidFill>
                  <a:srgbClr val="008000"/>
                </a:solidFill>
                <a:round/>
                <a:headEnd type="none" w="med" len="med"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cxnSp>
          <p:nvCxnSpPr>
            <p:cNvPr id="75" name="Straight Connector 97"/>
            <p:cNvCxnSpPr/>
            <p:nvPr/>
          </p:nvCxnSpPr>
          <p:spPr>
            <a:xfrm flipV="1">
              <a:off x="2659897" y="4306685"/>
              <a:ext cx="0" cy="239401"/>
            </a:xfrm>
            <a:prstGeom prst="straightConnector1">
              <a:avLst/>
            </a:prstGeom>
            <a:solidFill>
              <a:srgbClr val="FFFFFF"/>
            </a:solidFill>
            <a:ln w="19050">
              <a:solidFill>
                <a:srgbClr val="333399"/>
              </a:solidFill>
              <a:miter lim="800000"/>
              <a:headEnd/>
              <a:tailEnd/>
            </a:ln>
            <a:effectLst/>
          </p:spPr>
        </p:cxnSp>
        <p:sp>
          <p:nvSpPr>
            <p:cNvPr id="76" name="Rectangle 84"/>
            <p:cNvSpPr>
              <a:spLocks noChangeArrowheads="1"/>
            </p:cNvSpPr>
            <p:nvPr/>
          </p:nvSpPr>
          <p:spPr bwMode="auto">
            <a:xfrm>
              <a:off x="1088099" y="5502821"/>
              <a:ext cx="659056" cy="659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lIns="0" tIns="0" rIns="0" bIns="0" anchor="t">
              <a:prstTxWarp prst="textNoShape">
                <a:avLst/>
              </a:prstTxWarp>
            </a:bodyPr>
            <a:lstStyle/>
            <a:p>
              <a:pPr algn="ctr"/>
              <a:r>
                <a:rPr lang="en-US" sz="1000" dirty="0" smtClean="0"/>
                <a:t>Power</a:t>
              </a:r>
            </a:p>
            <a:p>
              <a:pPr algn="ctr"/>
              <a:r>
                <a:rPr lang="en-US" sz="1000" dirty="0" smtClean="0"/>
                <a:t>Converters</a:t>
              </a:r>
            </a:p>
            <a:p>
              <a:pPr algn="ctr"/>
              <a:r>
                <a:rPr lang="en-US" sz="1000" dirty="0" smtClean="0"/>
                <a:t>+WCC+EE</a:t>
              </a:r>
            </a:p>
            <a:p>
              <a:pPr algn="ctr"/>
              <a:r>
                <a:rPr lang="en-US" sz="1000" dirty="0" smtClean="0"/>
                <a:t>1260 kW</a:t>
              </a:r>
              <a:endParaRPr lang="en-US" sz="1000" dirty="0"/>
            </a:p>
          </p:txBody>
        </p:sp>
        <p:sp>
          <p:nvSpPr>
            <p:cNvPr id="77" name="Rectangle 84"/>
            <p:cNvSpPr>
              <a:spLocks noChangeArrowheads="1"/>
            </p:cNvSpPr>
            <p:nvPr/>
          </p:nvSpPr>
          <p:spPr bwMode="auto">
            <a:xfrm>
              <a:off x="2327249" y="5513288"/>
              <a:ext cx="659056" cy="659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lIns="0" tIns="0" rIns="0" bIns="0" anchor="t">
              <a:prstTxWarp prst="textNoShape">
                <a:avLst/>
              </a:prstTxWarp>
            </a:bodyPr>
            <a:lstStyle/>
            <a:p>
              <a:pPr algn="ctr"/>
              <a:r>
                <a:rPr lang="en-US" sz="1000" dirty="0"/>
                <a:t>RF </a:t>
              </a:r>
              <a:r>
                <a:rPr lang="en-US" sz="1000" dirty="0" err="1"/>
                <a:t>ampli</a:t>
              </a:r>
              <a:endParaRPr lang="en-US" sz="1000" dirty="0"/>
            </a:p>
            <a:p>
              <a:pPr algn="ctr"/>
              <a:endParaRPr lang="en-US" sz="1000" dirty="0"/>
            </a:p>
            <a:p>
              <a:pPr algn="ctr"/>
              <a:endParaRPr lang="en-US" sz="1000" dirty="0"/>
            </a:p>
            <a:p>
              <a:pPr algn="ctr"/>
              <a:r>
                <a:rPr lang="en-US" sz="1000" dirty="0" smtClean="0"/>
                <a:t>3140 </a:t>
              </a:r>
              <a:r>
                <a:rPr lang="en-US" sz="1000" dirty="0"/>
                <a:t>kW</a:t>
              </a:r>
            </a:p>
          </p:txBody>
        </p:sp>
        <p:sp>
          <p:nvSpPr>
            <p:cNvPr id="78" name="Rectangle 84"/>
            <p:cNvSpPr>
              <a:spLocks noChangeArrowheads="1"/>
            </p:cNvSpPr>
            <p:nvPr/>
          </p:nvSpPr>
          <p:spPr bwMode="auto">
            <a:xfrm>
              <a:off x="3565422" y="5502821"/>
              <a:ext cx="659056" cy="659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lIns="0" tIns="0" rIns="0" bIns="0" anchor="t">
              <a:prstTxWarp prst="textNoShape">
                <a:avLst/>
              </a:prstTxWarp>
            </a:bodyPr>
            <a:lstStyle/>
            <a:p>
              <a:pPr algn="ctr"/>
              <a:r>
                <a:rPr lang="en-US" sz="1000" dirty="0" err="1"/>
                <a:t>Cryo</a:t>
              </a:r>
              <a:endParaRPr lang="en-US" sz="1000" dirty="0"/>
            </a:p>
            <a:p>
              <a:pPr algn="ctr"/>
              <a:endParaRPr lang="en-US" sz="1000" dirty="0"/>
            </a:p>
            <a:p>
              <a:pPr algn="ctr"/>
              <a:endParaRPr lang="en-US" sz="1000" dirty="0"/>
            </a:p>
            <a:p>
              <a:pPr algn="ctr"/>
              <a:r>
                <a:rPr lang="en-US" sz="1000" dirty="0"/>
                <a:t>7</a:t>
              </a:r>
              <a:r>
                <a:rPr lang="en-US" sz="1000" dirty="0" smtClean="0"/>
                <a:t>0 </a:t>
              </a:r>
              <a:r>
                <a:rPr lang="en-US" sz="1000" dirty="0"/>
                <a:t>kW</a:t>
              </a:r>
            </a:p>
          </p:txBody>
        </p:sp>
        <p:sp>
          <p:nvSpPr>
            <p:cNvPr id="79" name="Text Box 74"/>
            <p:cNvSpPr txBox="1">
              <a:spLocks noChangeArrowheads="1"/>
            </p:cNvSpPr>
            <p:nvPr/>
          </p:nvSpPr>
          <p:spPr bwMode="auto">
            <a:xfrm>
              <a:off x="4209173" y="5912158"/>
              <a:ext cx="379907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000" b="1" dirty="0" smtClean="0">
                  <a:latin typeface="Verdana" charset="0"/>
                </a:rPr>
                <a:t>US</a:t>
              </a:r>
              <a:endParaRPr lang="en-US" sz="1000" b="1" dirty="0">
                <a:latin typeface="Verdana" charset="0"/>
              </a:endParaRPr>
            </a:p>
          </p:txBody>
        </p:sp>
        <p:sp>
          <p:nvSpPr>
            <p:cNvPr id="80" name="Text Box 74"/>
            <p:cNvSpPr txBox="1">
              <a:spLocks noChangeArrowheads="1"/>
            </p:cNvSpPr>
            <p:nvPr/>
          </p:nvSpPr>
          <p:spPr bwMode="auto">
            <a:xfrm>
              <a:off x="2932281" y="5912158"/>
              <a:ext cx="40267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000" b="1" dirty="0" smtClean="0">
                  <a:latin typeface="Verdana" charset="0"/>
                </a:rPr>
                <a:t>UA</a:t>
              </a:r>
              <a:endParaRPr lang="en-US" sz="1000" b="1" dirty="0">
                <a:latin typeface="Verdana" charset="0"/>
              </a:endParaRPr>
            </a:p>
          </p:txBody>
        </p:sp>
        <p:sp>
          <p:nvSpPr>
            <p:cNvPr id="81" name="Text Box 74"/>
            <p:cNvSpPr txBox="1">
              <a:spLocks noChangeArrowheads="1"/>
            </p:cNvSpPr>
            <p:nvPr/>
          </p:nvSpPr>
          <p:spPr bwMode="auto">
            <a:xfrm>
              <a:off x="1697757" y="5912158"/>
              <a:ext cx="38985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000" b="1" dirty="0" smtClean="0">
                  <a:latin typeface="Verdana" charset="0"/>
                </a:rPr>
                <a:t>UR</a:t>
              </a:r>
              <a:endParaRPr lang="en-US" sz="1000" b="1" dirty="0">
                <a:latin typeface="Verdana" charset="0"/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6300192" y="2106623"/>
            <a:ext cx="2304256" cy="4164720"/>
            <a:chOff x="6300192" y="2204864"/>
            <a:chExt cx="2304256" cy="4164720"/>
          </a:xfrm>
        </p:grpSpPr>
        <p:sp>
          <p:nvSpPr>
            <p:cNvPr id="95" name="Rectangle 94"/>
            <p:cNvSpPr/>
            <p:nvPr/>
          </p:nvSpPr>
          <p:spPr>
            <a:xfrm>
              <a:off x="6300192" y="4464300"/>
              <a:ext cx="2304256" cy="190528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dirty="0">
                  <a:solidFill>
                    <a:schemeClr val="tx1"/>
                  </a:solidFill>
                </a:rPr>
                <a:t>UW/1</a:t>
              </a:r>
            </a:p>
          </p:txBody>
        </p:sp>
        <p:sp>
          <p:nvSpPr>
            <p:cNvPr id="96" name="Rectangle 84"/>
            <p:cNvSpPr>
              <a:spLocks noChangeArrowheads="1"/>
            </p:cNvSpPr>
            <p:nvPr/>
          </p:nvSpPr>
          <p:spPr bwMode="auto">
            <a:xfrm>
              <a:off x="7164288" y="2204864"/>
              <a:ext cx="659056" cy="659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lIns="0" tIns="0" rIns="0" bIns="0" anchor="t">
              <a:prstTxWarp prst="textNoShape">
                <a:avLst/>
              </a:prstTxWarp>
            </a:bodyPr>
            <a:lstStyle/>
            <a:p>
              <a:pPr algn="ctr"/>
              <a:r>
                <a:rPr lang="en-US" sz="1000" dirty="0"/>
                <a:t>Mixed water</a:t>
              </a:r>
            </a:p>
            <a:p>
              <a:pPr algn="ctr"/>
              <a:endParaRPr lang="en-US" sz="1000" dirty="0"/>
            </a:p>
            <a:p>
              <a:pPr algn="ctr"/>
              <a:r>
                <a:rPr lang="en-US" sz="1000" dirty="0"/>
                <a:t>2500 kW</a:t>
              </a:r>
            </a:p>
          </p:txBody>
        </p:sp>
        <p:sp>
          <p:nvSpPr>
            <p:cNvPr id="97" name="Rectangle 84"/>
            <p:cNvSpPr>
              <a:spLocks noChangeArrowheads="1"/>
            </p:cNvSpPr>
            <p:nvPr/>
          </p:nvSpPr>
          <p:spPr bwMode="auto">
            <a:xfrm>
              <a:off x="6834760" y="3410988"/>
              <a:ext cx="659056" cy="659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lIns="0" tIns="0" rIns="0" bIns="0" anchor="t">
              <a:prstTxWarp prst="textNoShape">
                <a:avLst/>
              </a:prstTxWarp>
            </a:bodyPr>
            <a:lstStyle/>
            <a:p>
              <a:pPr algn="ctr"/>
              <a:r>
                <a:rPr lang="en-US" sz="1000" dirty="0"/>
                <a:t>Ventilation</a:t>
              </a:r>
            </a:p>
            <a:p>
              <a:pPr algn="ctr"/>
              <a:r>
                <a:rPr lang="en-US" sz="1000" dirty="0"/>
                <a:t>3 AHU</a:t>
              </a:r>
            </a:p>
            <a:p>
              <a:pPr algn="ctr"/>
              <a:endParaRPr lang="en-US" sz="1000" dirty="0"/>
            </a:p>
            <a:p>
              <a:pPr algn="ctr"/>
              <a:r>
                <a:rPr lang="en-US" sz="1000" dirty="0" smtClean="0"/>
                <a:t>884 </a:t>
              </a:r>
              <a:r>
                <a:rPr lang="en-US" sz="1000" dirty="0"/>
                <a:t>kW</a:t>
              </a:r>
            </a:p>
          </p:txBody>
        </p:sp>
        <p:sp>
          <p:nvSpPr>
            <p:cNvPr id="98" name="Line 19"/>
            <p:cNvSpPr>
              <a:spLocks noChangeShapeType="1"/>
            </p:cNvSpPr>
            <p:nvPr/>
          </p:nvSpPr>
          <p:spPr bwMode="auto">
            <a:xfrm flipH="1">
              <a:off x="7153264" y="2963238"/>
              <a:ext cx="710362" cy="3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 type="non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84"/>
            <p:cNvSpPr>
              <a:spLocks noChangeArrowheads="1"/>
            </p:cNvSpPr>
            <p:nvPr/>
          </p:nvSpPr>
          <p:spPr bwMode="auto">
            <a:xfrm>
              <a:off x="7534098" y="5516055"/>
              <a:ext cx="659056" cy="659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lIns="0" tIns="0" rIns="0" bIns="0" anchor="t">
              <a:prstTxWarp prst="textNoShape">
                <a:avLst/>
              </a:prstTxWarp>
            </a:bodyPr>
            <a:lstStyle/>
            <a:p>
              <a:pPr algn="ctr"/>
              <a:r>
                <a:rPr lang="en-US" sz="1000" dirty="0"/>
                <a:t>Ventilation</a:t>
              </a:r>
            </a:p>
            <a:p>
              <a:pPr algn="ctr"/>
              <a:r>
                <a:rPr lang="en-US" sz="1000" dirty="0"/>
                <a:t>8 AHU</a:t>
              </a:r>
            </a:p>
            <a:p>
              <a:pPr algn="ctr"/>
              <a:endParaRPr lang="en-US" sz="1000" dirty="0"/>
            </a:p>
            <a:p>
              <a:pPr algn="ctr"/>
              <a:r>
                <a:rPr lang="en-US" sz="1000" dirty="0"/>
                <a:t>832 kW</a:t>
              </a:r>
            </a:p>
          </p:txBody>
        </p:sp>
        <p:sp>
          <p:nvSpPr>
            <p:cNvPr id="100" name="Line 19"/>
            <p:cNvSpPr>
              <a:spLocks noChangeShapeType="1"/>
            </p:cNvSpPr>
            <p:nvPr/>
          </p:nvSpPr>
          <p:spPr bwMode="auto">
            <a:xfrm flipH="1" flipV="1">
              <a:off x="7863626" y="2963238"/>
              <a:ext cx="0" cy="2552816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Line 19"/>
            <p:cNvSpPr>
              <a:spLocks noChangeShapeType="1"/>
            </p:cNvSpPr>
            <p:nvPr/>
          </p:nvSpPr>
          <p:spPr bwMode="auto">
            <a:xfrm flipH="1" flipV="1">
              <a:off x="7164288" y="2963239"/>
              <a:ext cx="0" cy="434812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 type="non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7056276" y="3120557"/>
              <a:ext cx="216024" cy="211088"/>
              <a:chOff x="1655676" y="5085184"/>
              <a:chExt cx="216024" cy="211088"/>
            </a:xfrm>
          </p:grpSpPr>
          <p:sp>
            <p:nvSpPr>
              <p:cNvPr id="108" name="Oval 6"/>
              <p:cNvSpPr>
                <a:spLocks noChangeArrowheads="1"/>
              </p:cNvSpPr>
              <p:nvPr/>
            </p:nvSpPr>
            <p:spPr bwMode="auto">
              <a:xfrm rot="10800000">
                <a:off x="1655676" y="5085184"/>
                <a:ext cx="216024" cy="21108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8000"/>
                </a:solidFill>
                <a:round/>
                <a:headEnd type="none" w="med" len="med"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AutoShape 7"/>
              <p:cNvSpPr>
                <a:spLocks noChangeArrowheads="1"/>
              </p:cNvSpPr>
              <p:nvPr/>
            </p:nvSpPr>
            <p:spPr bwMode="auto">
              <a:xfrm rot="10800000">
                <a:off x="1666177" y="5142354"/>
                <a:ext cx="193522" cy="153918"/>
              </a:xfrm>
              <a:prstGeom prst="flowChartExtract">
                <a:avLst/>
              </a:prstGeom>
              <a:noFill/>
              <a:ln w="19050">
                <a:solidFill>
                  <a:srgbClr val="008000"/>
                </a:solidFill>
                <a:round/>
                <a:headEnd type="none" w="med" len="med"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7755614" y="3120557"/>
              <a:ext cx="216024" cy="211088"/>
              <a:chOff x="1655676" y="5085184"/>
              <a:chExt cx="216024" cy="211088"/>
            </a:xfrm>
          </p:grpSpPr>
          <p:sp>
            <p:nvSpPr>
              <p:cNvPr id="106" name="Oval 6"/>
              <p:cNvSpPr>
                <a:spLocks noChangeArrowheads="1"/>
              </p:cNvSpPr>
              <p:nvPr/>
            </p:nvSpPr>
            <p:spPr bwMode="auto">
              <a:xfrm rot="10800000">
                <a:off x="1655676" y="5085184"/>
                <a:ext cx="216024" cy="21108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8000"/>
                </a:solidFill>
                <a:round/>
                <a:headEnd type="none" w="med" len="med"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AutoShape 7"/>
              <p:cNvSpPr>
                <a:spLocks noChangeArrowheads="1"/>
              </p:cNvSpPr>
              <p:nvPr/>
            </p:nvSpPr>
            <p:spPr bwMode="auto">
              <a:xfrm rot="10800000">
                <a:off x="1666177" y="5142354"/>
                <a:ext cx="193522" cy="153918"/>
              </a:xfrm>
              <a:prstGeom prst="flowChartExtract">
                <a:avLst/>
              </a:prstGeom>
              <a:noFill/>
              <a:ln w="19050">
                <a:solidFill>
                  <a:srgbClr val="008000"/>
                </a:solidFill>
                <a:round/>
                <a:headEnd type="none" w="med" len="med"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4" name="Line 19"/>
            <p:cNvSpPr>
              <a:spLocks noChangeShapeType="1"/>
            </p:cNvSpPr>
            <p:nvPr/>
          </p:nvSpPr>
          <p:spPr bwMode="auto">
            <a:xfrm flipH="1" flipV="1">
              <a:off x="7493560" y="2856401"/>
              <a:ext cx="0" cy="106840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 type="non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Text Box 74"/>
            <p:cNvSpPr txBox="1">
              <a:spLocks noChangeArrowheads="1"/>
            </p:cNvSpPr>
            <p:nvPr/>
          </p:nvSpPr>
          <p:spPr bwMode="auto">
            <a:xfrm>
              <a:off x="8142150" y="5912158"/>
              <a:ext cx="38985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000" b="1" dirty="0" smtClean="0">
                  <a:latin typeface="Verdana" charset="0"/>
                </a:rPr>
                <a:t>UR</a:t>
              </a:r>
              <a:endParaRPr lang="en-US" sz="1000" b="1" dirty="0">
                <a:latin typeface="Verdana" charset="0"/>
              </a:endParaRP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1835696" y="2001309"/>
            <a:ext cx="3384376" cy="1991958"/>
            <a:chOff x="1835696" y="2099550"/>
            <a:chExt cx="3384376" cy="1991958"/>
          </a:xfrm>
        </p:grpSpPr>
        <p:sp>
          <p:nvSpPr>
            <p:cNvPr id="111" name="Rectangle 110"/>
            <p:cNvSpPr/>
            <p:nvPr/>
          </p:nvSpPr>
          <p:spPr>
            <a:xfrm>
              <a:off x="4087139" y="2564905"/>
              <a:ext cx="1132933" cy="152660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dirty="0">
                  <a:solidFill>
                    <a:schemeClr val="tx1"/>
                  </a:solidFill>
                </a:rPr>
                <a:t>SR</a:t>
              </a: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2951561" y="2843166"/>
              <a:ext cx="1068120" cy="124834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dirty="0">
                  <a:solidFill>
                    <a:schemeClr val="tx1"/>
                  </a:solidFill>
                </a:rPr>
                <a:t>SHM</a:t>
              </a:r>
            </a:p>
          </p:txBody>
        </p:sp>
        <p:cxnSp>
          <p:nvCxnSpPr>
            <p:cNvPr id="113" name="Straight Connector 97"/>
            <p:cNvCxnSpPr/>
            <p:nvPr/>
          </p:nvCxnSpPr>
          <p:spPr>
            <a:xfrm flipV="1">
              <a:off x="2605075" y="2099550"/>
              <a:ext cx="3685" cy="384755"/>
            </a:xfrm>
            <a:prstGeom prst="straightConnector1">
              <a:avLst/>
            </a:prstGeom>
            <a:solidFill>
              <a:srgbClr val="FFFFFF"/>
            </a:solidFill>
            <a:ln w="19050">
              <a:solidFill>
                <a:srgbClr val="333399"/>
              </a:solidFill>
              <a:miter lim="800000"/>
              <a:headEnd/>
              <a:tailEnd/>
            </a:ln>
            <a:effectLst/>
          </p:spPr>
        </p:cxnSp>
        <p:cxnSp>
          <p:nvCxnSpPr>
            <p:cNvPr id="114" name="Straight Connector 97"/>
            <p:cNvCxnSpPr/>
            <p:nvPr/>
          </p:nvCxnSpPr>
          <p:spPr>
            <a:xfrm>
              <a:off x="2274374" y="2492898"/>
              <a:ext cx="2238136" cy="0"/>
            </a:xfrm>
            <a:prstGeom prst="straightConnector1">
              <a:avLst/>
            </a:prstGeom>
            <a:solidFill>
              <a:srgbClr val="FFFFFF"/>
            </a:solidFill>
            <a:ln w="19050">
              <a:solidFill>
                <a:srgbClr val="333399"/>
              </a:solidFill>
              <a:miter lim="800000"/>
              <a:headEnd/>
              <a:tailEnd/>
            </a:ln>
            <a:effectLst/>
          </p:spPr>
        </p:cxnSp>
        <p:cxnSp>
          <p:nvCxnSpPr>
            <p:cNvPr id="115" name="Straight Connector 97"/>
            <p:cNvCxnSpPr>
              <a:endCxn id="121" idx="0"/>
            </p:cNvCxnSpPr>
            <p:nvPr/>
          </p:nvCxnSpPr>
          <p:spPr>
            <a:xfrm>
              <a:off x="3390239" y="2492896"/>
              <a:ext cx="0" cy="904861"/>
            </a:xfrm>
            <a:prstGeom prst="straightConnector1">
              <a:avLst/>
            </a:prstGeom>
            <a:solidFill>
              <a:srgbClr val="FFFFFF"/>
            </a:solidFill>
            <a:ln w="19050">
              <a:solidFill>
                <a:srgbClr val="333399"/>
              </a:solidFill>
              <a:miter lim="800000"/>
              <a:headEnd/>
              <a:tailEnd/>
            </a:ln>
            <a:effectLst/>
          </p:spPr>
        </p:cxnSp>
        <p:grpSp>
          <p:nvGrpSpPr>
            <p:cNvPr id="116" name="Group 186"/>
            <p:cNvGrpSpPr>
              <a:grpSpLocks/>
            </p:cNvGrpSpPr>
            <p:nvPr/>
          </p:nvGrpSpPr>
          <p:grpSpPr bwMode="auto">
            <a:xfrm rot="5400000">
              <a:off x="4374365" y="2702815"/>
              <a:ext cx="304800" cy="304800"/>
              <a:chOff x="4800" y="528"/>
              <a:chExt cx="192" cy="192"/>
            </a:xfrm>
          </p:grpSpPr>
          <p:sp>
            <p:nvSpPr>
              <p:cNvPr id="127" name="Rectangle 187"/>
              <p:cNvSpPr>
                <a:spLocks noChangeArrowheads="1"/>
              </p:cNvSpPr>
              <p:nvPr/>
            </p:nvSpPr>
            <p:spPr bwMode="auto">
              <a:xfrm>
                <a:off x="4800" y="528"/>
                <a:ext cx="192" cy="192"/>
              </a:xfrm>
              <a:prstGeom prst="rect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Line 188"/>
              <p:cNvSpPr>
                <a:spLocks noChangeShapeType="1"/>
              </p:cNvSpPr>
              <p:nvPr/>
            </p:nvSpPr>
            <p:spPr bwMode="auto">
              <a:xfrm>
                <a:off x="4800" y="528"/>
                <a:ext cx="192" cy="192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7" name="Line 19"/>
            <p:cNvSpPr>
              <a:spLocks noChangeShapeType="1"/>
            </p:cNvSpPr>
            <p:nvPr/>
          </p:nvSpPr>
          <p:spPr bwMode="auto">
            <a:xfrm flipH="1" flipV="1">
              <a:off x="4521893" y="3007613"/>
              <a:ext cx="0" cy="390143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18" name="Straight Connector 97"/>
            <p:cNvCxnSpPr/>
            <p:nvPr/>
          </p:nvCxnSpPr>
          <p:spPr>
            <a:xfrm>
              <a:off x="4521893" y="2479805"/>
              <a:ext cx="0" cy="206484"/>
            </a:xfrm>
            <a:prstGeom prst="straightConnector1">
              <a:avLst/>
            </a:prstGeom>
            <a:solidFill>
              <a:srgbClr val="FFFFFF"/>
            </a:solidFill>
            <a:ln w="19050">
              <a:solidFill>
                <a:srgbClr val="333399"/>
              </a:solidFill>
              <a:miter lim="800000"/>
              <a:headEnd/>
              <a:tailEnd/>
            </a:ln>
            <a:effectLst/>
          </p:spPr>
        </p:cxnSp>
        <p:grpSp>
          <p:nvGrpSpPr>
            <p:cNvPr id="119" name="Group 118"/>
            <p:cNvGrpSpPr/>
            <p:nvPr/>
          </p:nvGrpSpPr>
          <p:grpSpPr>
            <a:xfrm>
              <a:off x="4413881" y="3083578"/>
              <a:ext cx="216024" cy="211088"/>
              <a:chOff x="1655676" y="5085184"/>
              <a:chExt cx="216024" cy="211088"/>
            </a:xfrm>
          </p:grpSpPr>
          <p:sp>
            <p:nvSpPr>
              <p:cNvPr id="125" name="Oval 6"/>
              <p:cNvSpPr>
                <a:spLocks noChangeArrowheads="1"/>
              </p:cNvSpPr>
              <p:nvPr/>
            </p:nvSpPr>
            <p:spPr bwMode="auto">
              <a:xfrm rot="10800000">
                <a:off x="1655676" y="5085184"/>
                <a:ext cx="216024" cy="21108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8000"/>
                </a:solidFill>
                <a:round/>
                <a:headEnd type="none" w="med" len="med"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AutoShape 7"/>
              <p:cNvSpPr>
                <a:spLocks noChangeArrowheads="1"/>
              </p:cNvSpPr>
              <p:nvPr/>
            </p:nvSpPr>
            <p:spPr bwMode="auto">
              <a:xfrm rot="10800000">
                <a:off x="1666177" y="5142354"/>
                <a:ext cx="193522" cy="153918"/>
              </a:xfrm>
              <a:prstGeom prst="flowChartExtract">
                <a:avLst/>
              </a:prstGeom>
              <a:noFill/>
              <a:ln w="19050">
                <a:solidFill>
                  <a:srgbClr val="008000"/>
                </a:solidFill>
                <a:round/>
                <a:headEnd type="none" w="med" len="med"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0" name="Rectangle 84"/>
            <p:cNvSpPr>
              <a:spLocks noChangeArrowheads="1"/>
            </p:cNvSpPr>
            <p:nvPr/>
          </p:nvSpPr>
          <p:spPr bwMode="auto">
            <a:xfrm>
              <a:off x="4210574" y="3397757"/>
              <a:ext cx="659056" cy="659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lIns="0" tIns="0" rIns="0" bIns="0" anchor="t">
              <a:prstTxWarp prst="textNoShape">
                <a:avLst/>
              </a:prstTxWarp>
            </a:bodyPr>
            <a:lstStyle/>
            <a:p>
              <a:pPr algn="ctr"/>
              <a:r>
                <a:rPr lang="en-US" sz="1000" dirty="0"/>
                <a:t>Power Converters</a:t>
              </a:r>
            </a:p>
            <a:p>
              <a:pPr algn="ctr"/>
              <a:endParaRPr lang="en-US" sz="1000" dirty="0"/>
            </a:p>
            <a:p>
              <a:pPr algn="ctr"/>
              <a:r>
                <a:rPr lang="en-US" sz="1000" dirty="0"/>
                <a:t>2</a:t>
              </a:r>
              <a:r>
                <a:rPr lang="en-US" sz="1000" dirty="0" smtClean="0"/>
                <a:t>00 </a:t>
              </a:r>
              <a:r>
                <a:rPr lang="en-US" sz="1000" dirty="0"/>
                <a:t>kW</a:t>
              </a:r>
            </a:p>
          </p:txBody>
        </p:sp>
        <p:sp>
          <p:nvSpPr>
            <p:cNvPr id="121" name="Rectangle 84"/>
            <p:cNvSpPr>
              <a:spLocks noChangeArrowheads="1"/>
            </p:cNvSpPr>
            <p:nvPr/>
          </p:nvSpPr>
          <p:spPr bwMode="auto">
            <a:xfrm>
              <a:off x="3060711" y="3397757"/>
              <a:ext cx="659056" cy="659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lIns="0" tIns="0" rIns="0" bIns="0" anchor="t">
              <a:prstTxWarp prst="textNoShape">
                <a:avLst/>
              </a:prstTxWarp>
            </a:bodyPr>
            <a:lstStyle/>
            <a:p>
              <a:pPr algn="ctr"/>
              <a:r>
                <a:rPr lang="en-US" sz="1000" dirty="0" err="1"/>
                <a:t>Cryo</a:t>
              </a:r>
              <a:endParaRPr lang="en-US" sz="1000" dirty="0"/>
            </a:p>
            <a:p>
              <a:pPr algn="ctr"/>
              <a:endParaRPr lang="en-US" sz="1000" dirty="0"/>
            </a:p>
            <a:p>
              <a:pPr algn="ctr"/>
              <a:endParaRPr lang="en-US" sz="1000" dirty="0"/>
            </a:p>
            <a:p>
              <a:pPr algn="ctr"/>
              <a:r>
                <a:rPr lang="en-US" sz="1000" dirty="0" smtClean="0"/>
                <a:t>5000 </a:t>
              </a:r>
              <a:r>
                <a:rPr lang="en-US" sz="1000" dirty="0"/>
                <a:t>kW</a:t>
              </a: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1835696" y="2843166"/>
              <a:ext cx="1068120" cy="124834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dirty="0">
                  <a:solidFill>
                    <a:schemeClr val="tx1"/>
                  </a:solidFill>
                </a:rPr>
                <a:t>SD</a:t>
              </a:r>
            </a:p>
          </p:txBody>
        </p:sp>
        <p:cxnSp>
          <p:nvCxnSpPr>
            <p:cNvPr id="123" name="Straight Connector 97"/>
            <p:cNvCxnSpPr>
              <a:endCxn id="124" idx="0"/>
            </p:cNvCxnSpPr>
            <p:nvPr/>
          </p:nvCxnSpPr>
          <p:spPr>
            <a:xfrm>
              <a:off x="2274374" y="2492896"/>
              <a:ext cx="0" cy="904861"/>
            </a:xfrm>
            <a:prstGeom prst="straightConnector1">
              <a:avLst/>
            </a:prstGeom>
            <a:solidFill>
              <a:srgbClr val="FFFFFF"/>
            </a:solidFill>
            <a:ln w="19050">
              <a:solidFill>
                <a:srgbClr val="333399"/>
              </a:solidFill>
              <a:miter lim="800000"/>
              <a:headEnd/>
              <a:tailEnd/>
            </a:ln>
            <a:effectLst/>
          </p:spPr>
        </p:cxnSp>
        <p:sp>
          <p:nvSpPr>
            <p:cNvPr id="124" name="Rectangle 84"/>
            <p:cNvSpPr>
              <a:spLocks noChangeArrowheads="1"/>
            </p:cNvSpPr>
            <p:nvPr/>
          </p:nvSpPr>
          <p:spPr bwMode="auto">
            <a:xfrm>
              <a:off x="1944846" y="3397757"/>
              <a:ext cx="659056" cy="659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lIns="0" tIns="0" rIns="0" bIns="0" anchor="t">
              <a:prstTxWarp prst="textNoShape">
                <a:avLst/>
              </a:prstTxWarp>
            </a:bodyPr>
            <a:lstStyle/>
            <a:p>
              <a:pPr algn="ctr"/>
              <a:r>
                <a:rPr lang="en-US" sz="1000" dirty="0" err="1"/>
                <a:t>Cryo</a:t>
              </a:r>
              <a:endParaRPr lang="en-US" sz="1000" dirty="0"/>
            </a:p>
            <a:p>
              <a:pPr algn="ctr"/>
              <a:endParaRPr lang="en-US" sz="1000" dirty="0"/>
            </a:p>
            <a:p>
              <a:pPr algn="ctr"/>
              <a:endParaRPr lang="en-US" sz="1000" dirty="0"/>
            </a:p>
            <a:p>
              <a:pPr algn="ctr"/>
              <a:r>
                <a:rPr lang="en-US" sz="1000" dirty="0" smtClean="0"/>
                <a:t>200 </a:t>
              </a:r>
              <a:r>
                <a:rPr lang="en-US" sz="1000" dirty="0"/>
                <a:t>kW</a:t>
              </a: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Nonis - CERN EN/CV - ILO Day Napoli, 6-7 Giugno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919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37" y="149643"/>
            <a:ext cx="8226854" cy="715840"/>
          </a:xfrm>
        </p:spPr>
        <p:txBody>
          <a:bodyPr/>
          <a:lstStyle/>
          <a:p>
            <a:r>
              <a:rPr lang="it-IT" dirty="0" smtClean="0"/>
              <a:t>Ventilazione edifici e opere sotterranee</a:t>
            </a:r>
            <a:endParaRPr lang="it-IT" dirty="0"/>
          </a:p>
        </p:txBody>
      </p:sp>
      <p:grpSp>
        <p:nvGrpSpPr>
          <p:cNvPr id="442" name="Group 441"/>
          <p:cNvGrpSpPr/>
          <p:nvPr/>
        </p:nvGrpSpPr>
        <p:grpSpPr>
          <a:xfrm>
            <a:off x="6065043" y="953109"/>
            <a:ext cx="2715177" cy="2013254"/>
            <a:chOff x="971600" y="1052736"/>
            <a:chExt cx="2715177" cy="2013254"/>
          </a:xfrm>
        </p:grpSpPr>
        <p:sp>
          <p:nvSpPr>
            <p:cNvPr id="4" name="Rectangle 3"/>
            <p:cNvSpPr/>
            <p:nvPr/>
          </p:nvSpPr>
          <p:spPr>
            <a:xfrm>
              <a:off x="1064342" y="1265790"/>
              <a:ext cx="2622435" cy="18002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dirty="0" smtClean="0">
                  <a:solidFill>
                    <a:schemeClr val="tx1"/>
                  </a:solidFill>
                </a:rPr>
                <a:t>SR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327872" y="2116087"/>
              <a:ext cx="941121" cy="304800"/>
              <a:chOff x="1902687" y="4293096"/>
              <a:chExt cx="941121" cy="304800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2048275" y="4293096"/>
                <a:ext cx="144016" cy="304800"/>
                <a:chOff x="4932040" y="5013176"/>
                <a:chExt cx="144016" cy="304800"/>
              </a:xfrm>
            </p:grpSpPr>
            <p:sp>
              <p:nvSpPr>
                <p:cNvPr id="32" name="Rectangle 3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4851648" y="5093568"/>
                  <a:ext cx="304800" cy="144016"/>
                </a:xfrm>
                <a:prstGeom prst="rect">
                  <a:avLst/>
                </a:prstGeom>
                <a:noFill/>
                <a:ln w="19050">
                  <a:solidFill>
                    <a:srgbClr val="333399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  <p:grpSp>
              <p:nvGrpSpPr>
                <p:cNvPr id="33" name="Group 32"/>
                <p:cNvGrpSpPr/>
                <p:nvPr/>
              </p:nvGrpSpPr>
              <p:grpSpPr>
                <a:xfrm>
                  <a:off x="4965703" y="5051428"/>
                  <a:ext cx="73022" cy="238121"/>
                  <a:chOff x="4981578" y="4641853"/>
                  <a:chExt cx="73022" cy="238121"/>
                </a:xfrm>
              </p:grpSpPr>
              <p:sp>
                <p:nvSpPr>
                  <p:cNvPr id="34" name="Line 188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4915163" y="4708268"/>
                    <a:ext cx="155300" cy="22470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35" name="Line 188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4956178" y="4781552"/>
                    <a:ext cx="171447" cy="25397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 type="triangle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36" name="Line 188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4977073" y="4741851"/>
                    <a:ext cx="82281" cy="28328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</p:grpSp>
          </p:grpSp>
          <p:grpSp>
            <p:nvGrpSpPr>
              <p:cNvPr id="7" name="Group 6"/>
              <p:cNvGrpSpPr/>
              <p:nvPr/>
            </p:nvGrpSpPr>
            <p:grpSpPr>
              <a:xfrm>
                <a:off x="2483769" y="4293096"/>
                <a:ext cx="144016" cy="304800"/>
                <a:chOff x="4932040" y="5013176"/>
                <a:chExt cx="144016" cy="304800"/>
              </a:xfrm>
            </p:grpSpPr>
            <p:sp>
              <p:nvSpPr>
                <p:cNvPr id="27" name="Rectangle 26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4851648" y="5093568"/>
                  <a:ext cx="304800" cy="144016"/>
                </a:xfrm>
                <a:prstGeom prst="rect">
                  <a:avLst/>
                </a:prstGeom>
                <a:noFill/>
                <a:ln w="19050">
                  <a:solidFill>
                    <a:srgbClr val="333399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  <p:grpSp>
              <p:nvGrpSpPr>
                <p:cNvPr id="28" name="Group 27"/>
                <p:cNvGrpSpPr/>
                <p:nvPr/>
              </p:nvGrpSpPr>
              <p:grpSpPr>
                <a:xfrm>
                  <a:off x="4965703" y="5051428"/>
                  <a:ext cx="73022" cy="238121"/>
                  <a:chOff x="4981578" y="4641853"/>
                  <a:chExt cx="73022" cy="238121"/>
                </a:xfrm>
              </p:grpSpPr>
              <p:sp>
                <p:nvSpPr>
                  <p:cNvPr id="29" name="Line 188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4915163" y="4708268"/>
                    <a:ext cx="155300" cy="22470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30" name="Line 188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4956178" y="4781552"/>
                    <a:ext cx="171447" cy="25397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 type="triangle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31" name="Line 188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4977073" y="4741851"/>
                    <a:ext cx="82281" cy="28328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</p:grpSp>
          </p:grpSp>
          <p:grpSp>
            <p:nvGrpSpPr>
              <p:cNvPr id="8" name="Group 7"/>
              <p:cNvGrpSpPr/>
              <p:nvPr/>
            </p:nvGrpSpPr>
            <p:grpSpPr>
              <a:xfrm>
                <a:off x="1902687" y="4293096"/>
                <a:ext cx="144016" cy="304800"/>
                <a:chOff x="5076056" y="5013176"/>
                <a:chExt cx="144016" cy="304800"/>
              </a:xfrm>
            </p:grpSpPr>
            <p:sp>
              <p:nvSpPr>
                <p:cNvPr id="23" name="Rectangle 22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4995664" y="5093568"/>
                  <a:ext cx="304800" cy="144016"/>
                </a:xfrm>
                <a:prstGeom prst="rect">
                  <a:avLst/>
                </a:prstGeom>
                <a:noFill/>
                <a:ln w="19050">
                  <a:solidFill>
                    <a:srgbClr val="333399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  <p:grpSp>
              <p:nvGrpSpPr>
                <p:cNvPr id="24" name="Group 23"/>
                <p:cNvGrpSpPr/>
                <p:nvPr/>
              </p:nvGrpSpPr>
              <p:grpSpPr>
                <a:xfrm>
                  <a:off x="5120754" y="5031184"/>
                  <a:ext cx="72008" cy="257324"/>
                  <a:chOff x="5295379" y="5028009"/>
                  <a:chExt cx="72008" cy="257324"/>
                </a:xfrm>
              </p:grpSpPr>
              <p:sp>
                <p:nvSpPr>
                  <p:cNvPr id="25" name="Line 188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5203428" y="5126186"/>
                    <a:ext cx="257324" cy="60970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26" name="Oval 25"/>
                  <p:cNvSpPr/>
                  <p:nvPr/>
                </p:nvSpPr>
                <p:spPr>
                  <a:xfrm>
                    <a:off x="5295379" y="5126459"/>
                    <a:ext cx="72008" cy="72008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9" name="Group 8"/>
              <p:cNvGrpSpPr/>
              <p:nvPr/>
            </p:nvGrpSpPr>
            <p:grpSpPr>
              <a:xfrm>
                <a:off x="2195737" y="4293096"/>
                <a:ext cx="144016" cy="304800"/>
                <a:chOff x="5228456" y="5013177"/>
                <a:chExt cx="144016" cy="304800"/>
              </a:xfrm>
            </p:grpSpPr>
            <p:sp>
              <p:nvSpPr>
                <p:cNvPr id="19" name="Line 188"/>
                <p:cNvSpPr>
                  <a:spLocks noChangeShapeType="1"/>
                </p:cNvSpPr>
                <p:nvPr/>
              </p:nvSpPr>
              <p:spPr bwMode="auto">
                <a:xfrm rot="16200000" flipV="1">
                  <a:off x="5227638" y="5027613"/>
                  <a:ext cx="155576" cy="133347"/>
                </a:xfrm>
                <a:prstGeom prst="line">
                  <a:avLst/>
                </a:prstGeom>
                <a:noFill/>
                <a:ln w="19050">
                  <a:solidFill>
                    <a:srgbClr val="333399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  <p:sp>
              <p:nvSpPr>
                <p:cNvPr id="20" name="Rectangle 19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5148064" y="5093569"/>
                  <a:ext cx="304800" cy="144016"/>
                </a:xfrm>
                <a:prstGeom prst="rect">
                  <a:avLst/>
                </a:prstGeom>
                <a:noFill/>
                <a:ln w="19050">
                  <a:solidFill>
                    <a:srgbClr val="333399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  <p:sp>
              <p:nvSpPr>
                <p:cNvPr id="21" name="Line 188"/>
                <p:cNvSpPr>
                  <a:spLocks noChangeShapeType="1"/>
                </p:cNvSpPr>
                <p:nvPr/>
              </p:nvSpPr>
              <p:spPr bwMode="auto">
                <a:xfrm rot="16200000">
                  <a:off x="5219365" y="5170227"/>
                  <a:ext cx="157757" cy="131688"/>
                </a:xfrm>
                <a:prstGeom prst="line">
                  <a:avLst/>
                </a:prstGeom>
                <a:noFill/>
                <a:ln w="19050">
                  <a:solidFill>
                    <a:srgbClr val="333399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238750" y="5086350"/>
                  <a:ext cx="79375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b="1" kern="1200" dirty="0" smtClean="0">
                      <a:solidFill>
                        <a:srgbClr val="000090"/>
                      </a:solidFill>
                      <a:latin typeface="Arial"/>
                      <a:cs typeface="Arial"/>
                    </a:rPr>
                    <a:t>F</a:t>
                  </a:r>
                  <a:endParaRPr lang="en-US" sz="1100" b="1" kern="1200" dirty="0">
                    <a:solidFill>
                      <a:srgbClr val="000090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>
                <a:off x="2339752" y="4293096"/>
                <a:ext cx="144016" cy="304800"/>
                <a:chOff x="1244050" y="1628800"/>
                <a:chExt cx="144016" cy="304800"/>
              </a:xfrm>
            </p:grpSpPr>
            <p:sp>
              <p:nvSpPr>
                <p:cNvPr id="16" name="Rectangle 15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1163658" y="1709192"/>
                  <a:ext cx="304800" cy="144016"/>
                </a:xfrm>
                <a:prstGeom prst="rect">
                  <a:avLst/>
                </a:prstGeom>
                <a:noFill/>
                <a:ln w="19050">
                  <a:solidFill>
                    <a:srgbClr val="333399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  <p:sp>
              <p:nvSpPr>
                <p:cNvPr id="17" name="Line 188"/>
                <p:cNvSpPr>
                  <a:spLocks noChangeShapeType="1"/>
                </p:cNvSpPr>
                <p:nvPr/>
              </p:nvSpPr>
              <p:spPr bwMode="auto">
                <a:xfrm rot="16200000" flipH="1">
                  <a:off x="1163658" y="1709192"/>
                  <a:ext cx="304800" cy="144016"/>
                </a:xfrm>
                <a:prstGeom prst="line">
                  <a:avLst/>
                </a:prstGeom>
                <a:noFill/>
                <a:ln w="19050">
                  <a:solidFill>
                    <a:srgbClr val="333399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  <p:sp>
              <p:nvSpPr>
                <p:cNvPr id="18" name="Line 188"/>
                <p:cNvSpPr>
                  <a:spLocks noChangeShapeType="1"/>
                </p:cNvSpPr>
                <p:nvPr/>
              </p:nvSpPr>
              <p:spPr bwMode="auto">
                <a:xfrm rot="16200000" flipH="1">
                  <a:off x="1323487" y="1632930"/>
                  <a:ext cx="0" cy="72008"/>
                </a:xfrm>
                <a:prstGeom prst="line">
                  <a:avLst/>
                </a:prstGeom>
                <a:noFill/>
                <a:ln w="19050">
                  <a:solidFill>
                    <a:srgbClr val="333399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>
                <a:off x="2627784" y="4293096"/>
                <a:ext cx="216024" cy="304800"/>
                <a:chOff x="5530850" y="5013176"/>
                <a:chExt cx="216024" cy="304800"/>
              </a:xfrm>
            </p:grpSpPr>
            <p:grpSp>
              <p:nvGrpSpPr>
                <p:cNvPr id="12" name="Group 11"/>
                <p:cNvGrpSpPr>
                  <a:grpSpLocks/>
                </p:cNvGrpSpPr>
                <p:nvPr/>
              </p:nvGrpSpPr>
              <p:grpSpPr bwMode="auto">
                <a:xfrm rot="16200000" flipV="1">
                  <a:off x="5558904" y="5085184"/>
                  <a:ext cx="156592" cy="156592"/>
                  <a:chOff x="96" y="2736"/>
                  <a:chExt cx="288" cy="288"/>
                </a:xfrm>
                <a:effectLst/>
              </p:grpSpPr>
              <p:sp>
                <p:nvSpPr>
                  <p:cNvPr id="14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2736"/>
                    <a:ext cx="288" cy="288"/>
                  </a:xfrm>
                  <a:prstGeom prst="ellips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15" name="AutoShape 7"/>
                  <p:cNvSpPr>
                    <a:spLocks noChangeArrowheads="1"/>
                  </p:cNvSpPr>
                  <p:nvPr/>
                </p:nvSpPr>
                <p:spPr bwMode="auto">
                  <a:xfrm>
                    <a:off x="112" y="2736"/>
                    <a:ext cx="258" cy="210"/>
                  </a:xfrm>
                  <a:prstGeom prst="flowChartExtract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</p:grpSp>
            <p:sp>
              <p:nvSpPr>
                <p:cNvPr id="13" name="Rectangle 12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5486462" y="5057564"/>
                  <a:ext cx="304800" cy="216024"/>
                </a:xfrm>
                <a:prstGeom prst="rect">
                  <a:avLst/>
                </a:prstGeom>
                <a:noFill/>
                <a:ln w="19050">
                  <a:solidFill>
                    <a:srgbClr val="333399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</p:grpSp>
        </p:grpSp>
        <p:grpSp>
          <p:nvGrpSpPr>
            <p:cNvPr id="37" name="Group 36"/>
            <p:cNvGrpSpPr/>
            <p:nvPr/>
          </p:nvGrpSpPr>
          <p:grpSpPr>
            <a:xfrm>
              <a:off x="1337809" y="2486640"/>
              <a:ext cx="941121" cy="304800"/>
              <a:chOff x="1902687" y="4293096"/>
              <a:chExt cx="941121" cy="304800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2048275" y="4293096"/>
                <a:ext cx="144016" cy="304800"/>
                <a:chOff x="4932040" y="5013176"/>
                <a:chExt cx="144016" cy="304800"/>
              </a:xfrm>
            </p:grpSpPr>
            <p:sp>
              <p:nvSpPr>
                <p:cNvPr id="64" name="Rectangle 63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4851648" y="5093568"/>
                  <a:ext cx="304800" cy="144016"/>
                </a:xfrm>
                <a:prstGeom prst="rect">
                  <a:avLst/>
                </a:prstGeom>
                <a:noFill/>
                <a:ln w="19050">
                  <a:solidFill>
                    <a:srgbClr val="333399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  <p:grpSp>
              <p:nvGrpSpPr>
                <p:cNvPr id="65" name="Group 64"/>
                <p:cNvGrpSpPr/>
                <p:nvPr/>
              </p:nvGrpSpPr>
              <p:grpSpPr>
                <a:xfrm>
                  <a:off x="4965703" y="5051428"/>
                  <a:ext cx="73022" cy="238121"/>
                  <a:chOff x="4981578" y="4641853"/>
                  <a:chExt cx="73022" cy="238121"/>
                </a:xfrm>
              </p:grpSpPr>
              <p:sp>
                <p:nvSpPr>
                  <p:cNvPr id="66" name="Line 188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4915163" y="4708268"/>
                    <a:ext cx="155300" cy="22470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67" name="Line 188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4956178" y="4781552"/>
                    <a:ext cx="171447" cy="25397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 type="triangle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68" name="Line 188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4977073" y="4741851"/>
                    <a:ext cx="82281" cy="28328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</p:grpSp>
          </p:grpSp>
          <p:grpSp>
            <p:nvGrpSpPr>
              <p:cNvPr id="39" name="Group 38"/>
              <p:cNvGrpSpPr/>
              <p:nvPr/>
            </p:nvGrpSpPr>
            <p:grpSpPr>
              <a:xfrm>
                <a:off x="2483769" y="4293096"/>
                <a:ext cx="144016" cy="304800"/>
                <a:chOff x="4932040" y="5013176"/>
                <a:chExt cx="144016" cy="304800"/>
              </a:xfrm>
            </p:grpSpPr>
            <p:sp>
              <p:nvSpPr>
                <p:cNvPr id="59" name="Rectangle 58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4851648" y="5093568"/>
                  <a:ext cx="304800" cy="144016"/>
                </a:xfrm>
                <a:prstGeom prst="rect">
                  <a:avLst/>
                </a:prstGeom>
                <a:noFill/>
                <a:ln w="19050">
                  <a:solidFill>
                    <a:srgbClr val="333399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  <p:grpSp>
              <p:nvGrpSpPr>
                <p:cNvPr id="60" name="Group 59"/>
                <p:cNvGrpSpPr/>
                <p:nvPr/>
              </p:nvGrpSpPr>
              <p:grpSpPr>
                <a:xfrm>
                  <a:off x="4965703" y="5051428"/>
                  <a:ext cx="73022" cy="238121"/>
                  <a:chOff x="4981578" y="4641853"/>
                  <a:chExt cx="73022" cy="238121"/>
                </a:xfrm>
              </p:grpSpPr>
              <p:sp>
                <p:nvSpPr>
                  <p:cNvPr id="61" name="Line 188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4915163" y="4708268"/>
                    <a:ext cx="155300" cy="22470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62" name="Line 188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4956178" y="4781552"/>
                    <a:ext cx="171447" cy="25397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 type="triangle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63" name="Line 188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4977073" y="4741851"/>
                    <a:ext cx="82281" cy="28328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</p:grpSp>
          </p:grpSp>
          <p:grpSp>
            <p:nvGrpSpPr>
              <p:cNvPr id="40" name="Group 39"/>
              <p:cNvGrpSpPr/>
              <p:nvPr/>
            </p:nvGrpSpPr>
            <p:grpSpPr>
              <a:xfrm>
                <a:off x="1902687" y="4293096"/>
                <a:ext cx="144016" cy="304800"/>
                <a:chOff x="5076056" y="5013176"/>
                <a:chExt cx="144016" cy="304800"/>
              </a:xfrm>
            </p:grpSpPr>
            <p:sp>
              <p:nvSpPr>
                <p:cNvPr id="55" name="Rectangle 54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4995664" y="5093568"/>
                  <a:ext cx="304800" cy="144016"/>
                </a:xfrm>
                <a:prstGeom prst="rect">
                  <a:avLst/>
                </a:prstGeom>
                <a:noFill/>
                <a:ln w="19050">
                  <a:solidFill>
                    <a:srgbClr val="333399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  <p:grpSp>
              <p:nvGrpSpPr>
                <p:cNvPr id="56" name="Group 55"/>
                <p:cNvGrpSpPr/>
                <p:nvPr/>
              </p:nvGrpSpPr>
              <p:grpSpPr>
                <a:xfrm>
                  <a:off x="5120754" y="5031184"/>
                  <a:ext cx="72008" cy="257324"/>
                  <a:chOff x="5295379" y="5028009"/>
                  <a:chExt cx="72008" cy="257324"/>
                </a:xfrm>
              </p:grpSpPr>
              <p:sp>
                <p:nvSpPr>
                  <p:cNvPr id="57" name="Line 188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5203428" y="5126186"/>
                    <a:ext cx="257324" cy="60970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58" name="Oval 57"/>
                  <p:cNvSpPr/>
                  <p:nvPr/>
                </p:nvSpPr>
                <p:spPr>
                  <a:xfrm>
                    <a:off x="5295379" y="5126459"/>
                    <a:ext cx="72008" cy="72008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41" name="Group 40"/>
              <p:cNvGrpSpPr/>
              <p:nvPr/>
            </p:nvGrpSpPr>
            <p:grpSpPr>
              <a:xfrm>
                <a:off x="2195737" y="4293096"/>
                <a:ext cx="144016" cy="304800"/>
                <a:chOff x="5228456" y="5013177"/>
                <a:chExt cx="144016" cy="304800"/>
              </a:xfrm>
            </p:grpSpPr>
            <p:sp>
              <p:nvSpPr>
                <p:cNvPr id="51" name="Line 188"/>
                <p:cNvSpPr>
                  <a:spLocks noChangeShapeType="1"/>
                </p:cNvSpPr>
                <p:nvPr/>
              </p:nvSpPr>
              <p:spPr bwMode="auto">
                <a:xfrm rot="16200000" flipV="1">
                  <a:off x="5227638" y="5027613"/>
                  <a:ext cx="155576" cy="133347"/>
                </a:xfrm>
                <a:prstGeom prst="line">
                  <a:avLst/>
                </a:prstGeom>
                <a:noFill/>
                <a:ln w="19050">
                  <a:solidFill>
                    <a:srgbClr val="333399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  <p:sp>
              <p:nvSpPr>
                <p:cNvPr id="52" name="Rectangle 5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5148064" y="5093569"/>
                  <a:ext cx="304800" cy="144016"/>
                </a:xfrm>
                <a:prstGeom prst="rect">
                  <a:avLst/>
                </a:prstGeom>
                <a:noFill/>
                <a:ln w="19050">
                  <a:solidFill>
                    <a:srgbClr val="333399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  <p:sp>
              <p:nvSpPr>
                <p:cNvPr id="53" name="Line 188"/>
                <p:cNvSpPr>
                  <a:spLocks noChangeShapeType="1"/>
                </p:cNvSpPr>
                <p:nvPr/>
              </p:nvSpPr>
              <p:spPr bwMode="auto">
                <a:xfrm rot="16200000">
                  <a:off x="5219365" y="5170227"/>
                  <a:ext cx="157757" cy="131688"/>
                </a:xfrm>
                <a:prstGeom prst="line">
                  <a:avLst/>
                </a:prstGeom>
                <a:noFill/>
                <a:ln w="19050">
                  <a:solidFill>
                    <a:srgbClr val="333399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5238750" y="5086350"/>
                  <a:ext cx="79375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b="1" kern="1200" dirty="0" smtClean="0">
                      <a:solidFill>
                        <a:srgbClr val="000090"/>
                      </a:solidFill>
                      <a:latin typeface="Arial"/>
                      <a:cs typeface="Arial"/>
                    </a:rPr>
                    <a:t>F</a:t>
                  </a:r>
                  <a:endParaRPr lang="en-US" sz="1100" b="1" kern="1200" dirty="0">
                    <a:solidFill>
                      <a:srgbClr val="000090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42" name="Group 41"/>
              <p:cNvGrpSpPr/>
              <p:nvPr/>
            </p:nvGrpSpPr>
            <p:grpSpPr>
              <a:xfrm>
                <a:off x="2339752" y="4293096"/>
                <a:ext cx="144016" cy="304800"/>
                <a:chOff x="1244050" y="1628800"/>
                <a:chExt cx="144016" cy="304800"/>
              </a:xfrm>
            </p:grpSpPr>
            <p:sp>
              <p:nvSpPr>
                <p:cNvPr id="48" name="Rectangle 47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1163658" y="1709192"/>
                  <a:ext cx="304800" cy="144016"/>
                </a:xfrm>
                <a:prstGeom prst="rect">
                  <a:avLst/>
                </a:prstGeom>
                <a:noFill/>
                <a:ln w="19050">
                  <a:solidFill>
                    <a:srgbClr val="333399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  <p:sp>
              <p:nvSpPr>
                <p:cNvPr id="49" name="Line 188"/>
                <p:cNvSpPr>
                  <a:spLocks noChangeShapeType="1"/>
                </p:cNvSpPr>
                <p:nvPr/>
              </p:nvSpPr>
              <p:spPr bwMode="auto">
                <a:xfrm rot="16200000" flipH="1">
                  <a:off x="1163658" y="1709192"/>
                  <a:ext cx="304800" cy="144016"/>
                </a:xfrm>
                <a:prstGeom prst="line">
                  <a:avLst/>
                </a:prstGeom>
                <a:noFill/>
                <a:ln w="19050">
                  <a:solidFill>
                    <a:srgbClr val="333399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  <p:sp>
              <p:nvSpPr>
                <p:cNvPr id="50" name="Line 188"/>
                <p:cNvSpPr>
                  <a:spLocks noChangeShapeType="1"/>
                </p:cNvSpPr>
                <p:nvPr/>
              </p:nvSpPr>
              <p:spPr bwMode="auto">
                <a:xfrm rot="16200000" flipH="1">
                  <a:off x="1323487" y="1632930"/>
                  <a:ext cx="0" cy="72008"/>
                </a:xfrm>
                <a:prstGeom prst="line">
                  <a:avLst/>
                </a:prstGeom>
                <a:noFill/>
                <a:ln w="19050">
                  <a:solidFill>
                    <a:srgbClr val="333399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2627784" y="4293096"/>
                <a:ext cx="216024" cy="304800"/>
                <a:chOff x="5530850" y="5013176"/>
                <a:chExt cx="216024" cy="304800"/>
              </a:xfrm>
            </p:grpSpPr>
            <p:grpSp>
              <p:nvGrpSpPr>
                <p:cNvPr id="44" name="Group 43"/>
                <p:cNvGrpSpPr>
                  <a:grpSpLocks/>
                </p:cNvGrpSpPr>
                <p:nvPr/>
              </p:nvGrpSpPr>
              <p:grpSpPr bwMode="auto">
                <a:xfrm rot="16200000" flipV="1">
                  <a:off x="5558904" y="5085184"/>
                  <a:ext cx="156592" cy="156592"/>
                  <a:chOff x="96" y="2736"/>
                  <a:chExt cx="288" cy="288"/>
                </a:xfrm>
                <a:effectLst/>
              </p:grpSpPr>
              <p:sp>
                <p:nvSpPr>
                  <p:cNvPr id="46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2736"/>
                    <a:ext cx="288" cy="288"/>
                  </a:xfrm>
                  <a:prstGeom prst="ellips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47" name="AutoShape 7"/>
                  <p:cNvSpPr>
                    <a:spLocks noChangeArrowheads="1"/>
                  </p:cNvSpPr>
                  <p:nvPr/>
                </p:nvSpPr>
                <p:spPr bwMode="auto">
                  <a:xfrm>
                    <a:off x="112" y="2736"/>
                    <a:ext cx="258" cy="210"/>
                  </a:xfrm>
                  <a:prstGeom prst="flowChartExtract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</p:grpSp>
            <p:sp>
              <p:nvSpPr>
                <p:cNvPr id="45" name="Rectangle 44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5486462" y="5057564"/>
                  <a:ext cx="304800" cy="216024"/>
                </a:xfrm>
                <a:prstGeom prst="rect">
                  <a:avLst/>
                </a:prstGeom>
                <a:noFill/>
                <a:ln w="19050">
                  <a:solidFill>
                    <a:srgbClr val="333399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</p:grpSp>
        </p:grpSp>
        <p:sp>
          <p:nvSpPr>
            <p:cNvPr id="69" name="Line 121"/>
            <p:cNvSpPr>
              <a:spLocks noChangeShapeType="1"/>
            </p:cNvSpPr>
            <p:nvPr/>
          </p:nvSpPr>
          <p:spPr bwMode="auto">
            <a:xfrm>
              <a:off x="971600" y="2473846"/>
              <a:ext cx="139073" cy="0"/>
            </a:xfrm>
            <a:prstGeom prst="line">
              <a:avLst/>
            </a:prstGeom>
            <a:noFill/>
            <a:ln w="19050">
              <a:solidFill>
                <a:srgbClr val="333399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Line 121"/>
            <p:cNvSpPr>
              <a:spLocks noChangeShapeType="1"/>
            </p:cNvSpPr>
            <p:nvPr/>
          </p:nvSpPr>
          <p:spPr bwMode="auto">
            <a:xfrm flipV="1">
              <a:off x="1115616" y="2274985"/>
              <a:ext cx="212256" cy="0"/>
            </a:xfrm>
            <a:prstGeom prst="line">
              <a:avLst/>
            </a:prstGeom>
            <a:noFill/>
            <a:ln w="19050">
              <a:solidFill>
                <a:srgbClr val="333399"/>
              </a:solidFill>
              <a:round/>
              <a:headEnd/>
              <a:tailEnd type="triangle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Line 25"/>
            <p:cNvSpPr>
              <a:spLocks noChangeShapeType="1"/>
            </p:cNvSpPr>
            <p:nvPr/>
          </p:nvSpPr>
          <p:spPr bwMode="auto">
            <a:xfrm flipH="1" flipV="1">
              <a:off x="1115616" y="2272573"/>
              <a:ext cx="0" cy="358082"/>
            </a:xfrm>
            <a:prstGeom prst="line">
              <a:avLst/>
            </a:prstGeom>
            <a:noFill/>
            <a:ln w="19050">
              <a:solidFill>
                <a:srgbClr val="333399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Line 121"/>
            <p:cNvSpPr>
              <a:spLocks noChangeShapeType="1"/>
            </p:cNvSpPr>
            <p:nvPr/>
          </p:nvSpPr>
          <p:spPr bwMode="auto">
            <a:xfrm flipV="1">
              <a:off x="1115616" y="2630655"/>
              <a:ext cx="212256" cy="0"/>
            </a:xfrm>
            <a:prstGeom prst="line">
              <a:avLst/>
            </a:prstGeom>
            <a:noFill/>
            <a:ln w="19050">
              <a:solidFill>
                <a:srgbClr val="333399"/>
              </a:solidFill>
              <a:round/>
              <a:headEnd/>
              <a:tailEnd type="triangle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121"/>
            <p:cNvSpPr>
              <a:spLocks noChangeShapeType="1"/>
            </p:cNvSpPr>
            <p:nvPr/>
          </p:nvSpPr>
          <p:spPr bwMode="auto">
            <a:xfrm>
              <a:off x="2483768" y="2472356"/>
              <a:ext cx="1008112" cy="0"/>
            </a:xfrm>
            <a:prstGeom prst="line">
              <a:avLst/>
            </a:prstGeom>
            <a:noFill/>
            <a:ln w="19050">
              <a:solidFill>
                <a:srgbClr val="333399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Line 121"/>
            <p:cNvSpPr>
              <a:spLocks noChangeShapeType="1"/>
            </p:cNvSpPr>
            <p:nvPr/>
          </p:nvSpPr>
          <p:spPr bwMode="auto">
            <a:xfrm>
              <a:off x="2278930" y="2645538"/>
              <a:ext cx="204838" cy="0"/>
            </a:xfrm>
            <a:prstGeom prst="line">
              <a:avLst/>
            </a:prstGeom>
            <a:noFill/>
            <a:ln w="19050">
              <a:solidFill>
                <a:srgbClr val="333399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Line 25"/>
            <p:cNvSpPr>
              <a:spLocks noChangeShapeType="1"/>
            </p:cNvSpPr>
            <p:nvPr/>
          </p:nvSpPr>
          <p:spPr bwMode="auto">
            <a:xfrm flipH="1" flipV="1">
              <a:off x="2473831" y="2260102"/>
              <a:ext cx="0" cy="385436"/>
            </a:xfrm>
            <a:prstGeom prst="line">
              <a:avLst/>
            </a:prstGeom>
            <a:noFill/>
            <a:ln w="19050">
              <a:solidFill>
                <a:srgbClr val="333399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121"/>
            <p:cNvSpPr>
              <a:spLocks noChangeShapeType="1"/>
            </p:cNvSpPr>
            <p:nvPr/>
          </p:nvSpPr>
          <p:spPr bwMode="auto">
            <a:xfrm>
              <a:off x="2268993" y="2273336"/>
              <a:ext cx="204838" cy="0"/>
            </a:xfrm>
            <a:prstGeom prst="line">
              <a:avLst/>
            </a:prstGeom>
            <a:noFill/>
            <a:ln w="19050">
              <a:solidFill>
                <a:srgbClr val="333399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Line 121"/>
            <p:cNvSpPr>
              <a:spLocks noChangeShapeType="1"/>
            </p:cNvSpPr>
            <p:nvPr/>
          </p:nvSpPr>
          <p:spPr bwMode="auto">
            <a:xfrm>
              <a:off x="1061597" y="2852936"/>
              <a:ext cx="262243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Line 25"/>
            <p:cNvSpPr>
              <a:spLocks noChangeShapeType="1"/>
            </p:cNvSpPr>
            <p:nvPr/>
          </p:nvSpPr>
          <p:spPr bwMode="auto">
            <a:xfrm flipH="1" flipV="1">
              <a:off x="3491880" y="2472356"/>
              <a:ext cx="0" cy="524596"/>
            </a:xfrm>
            <a:prstGeom prst="line">
              <a:avLst/>
            </a:prstGeom>
            <a:noFill/>
            <a:ln w="19050">
              <a:solidFill>
                <a:srgbClr val="333399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Line 121"/>
            <p:cNvSpPr>
              <a:spLocks noChangeShapeType="1"/>
            </p:cNvSpPr>
            <p:nvPr/>
          </p:nvSpPr>
          <p:spPr bwMode="auto">
            <a:xfrm>
              <a:off x="1471889" y="2996952"/>
              <a:ext cx="2019991" cy="0"/>
            </a:xfrm>
            <a:prstGeom prst="line">
              <a:avLst/>
            </a:prstGeom>
            <a:noFill/>
            <a:ln w="19050">
              <a:solidFill>
                <a:srgbClr val="333399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Line 121"/>
            <p:cNvSpPr>
              <a:spLocks noChangeShapeType="1"/>
            </p:cNvSpPr>
            <p:nvPr/>
          </p:nvSpPr>
          <p:spPr bwMode="auto">
            <a:xfrm flipH="1" flipV="1">
              <a:off x="1480270" y="2852935"/>
              <a:ext cx="3125" cy="144015"/>
            </a:xfrm>
            <a:prstGeom prst="line">
              <a:avLst/>
            </a:prstGeom>
            <a:noFill/>
            <a:ln w="19050">
              <a:solidFill>
                <a:srgbClr val="333399"/>
              </a:solidFill>
              <a:round/>
              <a:headEnd/>
              <a:tailEnd type="triangle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Line 121"/>
            <p:cNvSpPr>
              <a:spLocks noChangeShapeType="1"/>
            </p:cNvSpPr>
            <p:nvPr/>
          </p:nvSpPr>
          <p:spPr bwMode="auto">
            <a:xfrm flipH="1" flipV="1">
              <a:off x="1776719" y="2852935"/>
              <a:ext cx="3125" cy="144015"/>
            </a:xfrm>
            <a:prstGeom prst="line">
              <a:avLst/>
            </a:prstGeom>
            <a:noFill/>
            <a:ln w="19050">
              <a:solidFill>
                <a:srgbClr val="333399"/>
              </a:solidFill>
              <a:round/>
              <a:headEnd/>
              <a:tailEnd type="triangle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Line 121"/>
            <p:cNvSpPr>
              <a:spLocks noChangeShapeType="1"/>
            </p:cNvSpPr>
            <p:nvPr/>
          </p:nvSpPr>
          <p:spPr bwMode="auto">
            <a:xfrm flipH="1" flipV="1">
              <a:off x="2062907" y="2852935"/>
              <a:ext cx="3125" cy="144015"/>
            </a:xfrm>
            <a:prstGeom prst="line">
              <a:avLst/>
            </a:prstGeom>
            <a:noFill/>
            <a:ln w="19050">
              <a:solidFill>
                <a:srgbClr val="333399"/>
              </a:solidFill>
              <a:round/>
              <a:headEnd/>
              <a:tailEnd type="triangle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Line 121"/>
            <p:cNvSpPr>
              <a:spLocks noChangeShapeType="1"/>
            </p:cNvSpPr>
            <p:nvPr/>
          </p:nvSpPr>
          <p:spPr bwMode="auto">
            <a:xfrm flipH="1" flipV="1">
              <a:off x="2339752" y="2852935"/>
              <a:ext cx="3125" cy="144015"/>
            </a:xfrm>
            <a:prstGeom prst="line">
              <a:avLst/>
            </a:prstGeom>
            <a:noFill/>
            <a:ln w="19050">
              <a:solidFill>
                <a:srgbClr val="333399"/>
              </a:solidFill>
              <a:round/>
              <a:headEnd/>
              <a:tailEnd type="triangle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Line 121"/>
            <p:cNvSpPr>
              <a:spLocks noChangeShapeType="1"/>
            </p:cNvSpPr>
            <p:nvPr/>
          </p:nvSpPr>
          <p:spPr bwMode="auto">
            <a:xfrm flipH="1" flipV="1">
              <a:off x="2627784" y="2852937"/>
              <a:ext cx="3125" cy="144015"/>
            </a:xfrm>
            <a:prstGeom prst="line">
              <a:avLst/>
            </a:prstGeom>
            <a:noFill/>
            <a:ln w="19050">
              <a:solidFill>
                <a:srgbClr val="333399"/>
              </a:solidFill>
              <a:round/>
              <a:headEnd/>
              <a:tailEnd type="triangle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Line 121"/>
            <p:cNvSpPr>
              <a:spLocks noChangeShapeType="1"/>
            </p:cNvSpPr>
            <p:nvPr/>
          </p:nvSpPr>
          <p:spPr bwMode="auto">
            <a:xfrm flipH="1" flipV="1">
              <a:off x="2915816" y="2856881"/>
              <a:ext cx="3125" cy="144015"/>
            </a:xfrm>
            <a:prstGeom prst="line">
              <a:avLst/>
            </a:prstGeom>
            <a:noFill/>
            <a:ln w="19050">
              <a:solidFill>
                <a:srgbClr val="333399"/>
              </a:solidFill>
              <a:round/>
              <a:headEnd/>
              <a:tailEnd type="triangle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Line 19"/>
            <p:cNvSpPr>
              <a:spLocks noChangeShapeType="1"/>
            </p:cNvSpPr>
            <p:nvPr/>
          </p:nvSpPr>
          <p:spPr bwMode="auto">
            <a:xfrm flipH="1">
              <a:off x="1396756" y="1412776"/>
              <a:ext cx="1663076" cy="3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 type="non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Line 121"/>
            <p:cNvSpPr>
              <a:spLocks noChangeShapeType="1"/>
            </p:cNvSpPr>
            <p:nvPr/>
          </p:nvSpPr>
          <p:spPr bwMode="auto">
            <a:xfrm flipH="1" flipV="1">
              <a:off x="1621161" y="1412777"/>
              <a:ext cx="3125" cy="144015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Line 121"/>
            <p:cNvSpPr>
              <a:spLocks noChangeShapeType="1"/>
            </p:cNvSpPr>
            <p:nvPr/>
          </p:nvSpPr>
          <p:spPr bwMode="auto">
            <a:xfrm flipH="1" flipV="1">
              <a:off x="1917610" y="1412777"/>
              <a:ext cx="3125" cy="144015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Line 121"/>
            <p:cNvSpPr>
              <a:spLocks noChangeShapeType="1"/>
            </p:cNvSpPr>
            <p:nvPr/>
          </p:nvSpPr>
          <p:spPr bwMode="auto">
            <a:xfrm flipH="1" flipV="1">
              <a:off x="2203798" y="1412777"/>
              <a:ext cx="3125" cy="144015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Line 121"/>
            <p:cNvSpPr>
              <a:spLocks noChangeShapeType="1"/>
            </p:cNvSpPr>
            <p:nvPr/>
          </p:nvSpPr>
          <p:spPr bwMode="auto">
            <a:xfrm flipH="1" flipV="1">
              <a:off x="2480643" y="1412777"/>
              <a:ext cx="3125" cy="144015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Line 121"/>
            <p:cNvSpPr>
              <a:spLocks noChangeShapeType="1"/>
            </p:cNvSpPr>
            <p:nvPr/>
          </p:nvSpPr>
          <p:spPr bwMode="auto">
            <a:xfrm flipH="1" flipV="1">
              <a:off x="2768675" y="1412779"/>
              <a:ext cx="3125" cy="144015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Line 121"/>
            <p:cNvSpPr>
              <a:spLocks noChangeShapeType="1"/>
            </p:cNvSpPr>
            <p:nvPr/>
          </p:nvSpPr>
          <p:spPr bwMode="auto">
            <a:xfrm flipH="1" flipV="1">
              <a:off x="3056707" y="1416723"/>
              <a:ext cx="3125" cy="144015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Line 19"/>
            <p:cNvSpPr>
              <a:spLocks noChangeShapeType="1"/>
            </p:cNvSpPr>
            <p:nvPr/>
          </p:nvSpPr>
          <p:spPr bwMode="auto">
            <a:xfrm flipH="1" flipV="1">
              <a:off x="1396756" y="1412775"/>
              <a:ext cx="0" cy="706632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 type="non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4" name="Group 93"/>
            <p:cNvGrpSpPr>
              <a:grpSpLocks noChangeAspect="1"/>
            </p:cNvGrpSpPr>
            <p:nvPr/>
          </p:nvGrpSpPr>
          <p:grpSpPr>
            <a:xfrm>
              <a:off x="2283034" y="1052736"/>
              <a:ext cx="248152" cy="295893"/>
              <a:chOff x="7797705" y="2079624"/>
              <a:chExt cx="394704" cy="470639"/>
            </a:xfrm>
          </p:grpSpPr>
          <p:sp>
            <p:nvSpPr>
              <p:cNvPr id="95" name="Rectangle 94"/>
              <p:cNvSpPr>
                <a:spLocks noChangeArrowheads="1"/>
              </p:cNvSpPr>
              <p:nvPr/>
            </p:nvSpPr>
            <p:spPr bwMode="auto">
              <a:xfrm rot="10800000" flipH="1">
                <a:off x="7842657" y="2406247"/>
                <a:ext cx="304800" cy="144016"/>
              </a:xfrm>
              <a:prstGeom prst="rect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kern="1200"/>
              </a:p>
            </p:txBody>
          </p:sp>
          <p:grpSp>
            <p:nvGrpSpPr>
              <p:cNvPr id="96" name="Group 95"/>
              <p:cNvGrpSpPr/>
              <p:nvPr/>
            </p:nvGrpSpPr>
            <p:grpSpPr>
              <a:xfrm>
                <a:off x="7860665" y="2433557"/>
                <a:ext cx="257324" cy="72008"/>
                <a:chOff x="7860665" y="2433557"/>
                <a:chExt cx="257324" cy="72008"/>
              </a:xfrm>
            </p:grpSpPr>
            <p:sp>
              <p:nvSpPr>
                <p:cNvPr id="105" name="Line 188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7860665" y="2438369"/>
                  <a:ext cx="257324" cy="60970"/>
                </a:xfrm>
                <a:prstGeom prst="line">
                  <a:avLst/>
                </a:prstGeom>
                <a:noFill/>
                <a:ln w="19050">
                  <a:solidFill>
                    <a:srgbClr val="333399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  <p:sp>
              <p:nvSpPr>
                <p:cNvPr id="106" name="Oval 105"/>
                <p:cNvSpPr/>
                <p:nvPr/>
              </p:nvSpPr>
              <p:spPr>
                <a:xfrm rot="16200000">
                  <a:off x="7959115" y="2433557"/>
                  <a:ext cx="72008" cy="72008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19050">
                  <a:solidFill>
                    <a:srgbClr val="333399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97" name="Rectangle 111"/>
              <p:cNvSpPr>
                <a:spLocks noChangeArrowheads="1"/>
              </p:cNvSpPr>
              <p:nvPr/>
            </p:nvSpPr>
            <p:spPr bwMode="auto">
              <a:xfrm rot="10800000" flipH="1">
                <a:off x="7842657" y="2079624"/>
                <a:ext cx="304800" cy="324493"/>
              </a:xfrm>
              <a:custGeom>
                <a:avLst/>
                <a:gdLst>
                  <a:gd name="connsiteX0" fmla="*/ 0 w 304800"/>
                  <a:gd name="connsiteY0" fmla="*/ 0 h 216024"/>
                  <a:gd name="connsiteX1" fmla="*/ 304800 w 304800"/>
                  <a:gd name="connsiteY1" fmla="*/ 0 h 216024"/>
                  <a:gd name="connsiteX2" fmla="*/ 304800 w 304800"/>
                  <a:gd name="connsiteY2" fmla="*/ 216024 h 216024"/>
                  <a:gd name="connsiteX3" fmla="*/ 0 w 304800"/>
                  <a:gd name="connsiteY3" fmla="*/ 216024 h 216024"/>
                  <a:gd name="connsiteX4" fmla="*/ 0 w 304800"/>
                  <a:gd name="connsiteY4" fmla="*/ 0 h 216024"/>
                  <a:gd name="connsiteX0" fmla="*/ 0 w 304800"/>
                  <a:gd name="connsiteY0" fmla="*/ 0 h 216543"/>
                  <a:gd name="connsiteX1" fmla="*/ 304800 w 304800"/>
                  <a:gd name="connsiteY1" fmla="*/ 0 h 216543"/>
                  <a:gd name="connsiteX2" fmla="*/ 304800 w 304800"/>
                  <a:gd name="connsiteY2" fmla="*/ 216024 h 216543"/>
                  <a:gd name="connsiteX3" fmla="*/ 142468 w 304800"/>
                  <a:gd name="connsiteY3" fmla="*/ 216543 h 216543"/>
                  <a:gd name="connsiteX4" fmla="*/ 0 w 304800"/>
                  <a:gd name="connsiteY4" fmla="*/ 216024 h 216543"/>
                  <a:gd name="connsiteX5" fmla="*/ 0 w 304800"/>
                  <a:gd name="connsiteY5" fmla="*/ 0 h 216543"/>
                  <a:gd name="connsiteX0" fmla="*/ 0 w 304800"/>
                  <a:gd name="connsiteY0" fmla="*/ 0 h 324493"/>
                  <a:gd name="connsiteX1" fmla="*/ 304800 w 304800"/>
                  <a:gd name="connsiteY1" fmla="*/ 0 h 324493"/>
                  <a:gd name="connsiteX2" fmla="*/ 304800 w 304800"/>
                  <a:gd name="connsiteY2" fmla="*/ 216024 h 324493"/>
                  <a:gd name="connsiteX3" fmla="*/ 151993 w 304800"/>
                  <a:gd name="connsiteY3" fmla="*/ 324493 h 324493"/>
                  <a:gd name="connsiteX4" fmla="*/ 0 w 304800"/>
                  <a:gd name="connsiteY4" fmla="*/ 216024 h 324493"/>
                  <a:gd name="connsiteX5" fmla="*/ 0 w 304800"/>
                  <a:gd name="connsiteY5" fmla="*/ 0 h 324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4800" h="324493">
                    <a:moveTo>
                      <a:pt x="0" y="0"/>
                    </a:moveTo>
                    <a:lnTo>
                      <a:pt x="304800" y="0"/>
                    </a:lnTo>
                    <a:lnTo>
                      <a:pt x="304800" y="216024"/>
                    </a:lnTo>
                    <a:lnTo>
                      <a:pt x="151993" y="324493"/>
                    </a:lnTo>
                    <a:lnTo>
                      <a:pt x="0" y="21602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>
                <a:solidFill>
                  <a:srgbClr val="3333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kern="1200"/>
              </a:p>
            </p:txBody>
          </p:sp>
          <p:sp>
            <p:nvSpPr>
              <p:cNvPr id="98" name="Line 188"/>
              <p:cNvSpPr>
                <a:spLocks noChangeShapeType="1"/>
              </p:cNvSpPr>
              <p:nvPr/>
            </p:nvSpPr>
            <p:spPr bwMode="auto">
              <a:xfrm rot="10800000" flipH="1">
                <a:off x="7797705" y="2226597"/>
                <a:ext cx="89904" cy="45976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kern="1200"/>
              </a:p>
            </p:txBody>
          </p:sp>
          <p:sp>
            <p:nvSpPr>
              <p:cNvPr id="99" name="Line 188"/>
              <p:cNvSpPr>
                <a:spLocks noChangeShapeType="1"/>
              </p:cNvSpPr>
              <p:nvPr/>
            </p:nvSpPr>
            <p:spPr bwMode="auto">
              <a:xfrm rot="10800000" flipH="1">
                <a:off x="7797705" y="2272573"/>
                <a:ext cx="89904" cy="45976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kern="1200"/>
              </a:p>
            </p:txBody>
          </p:sp>
          <p:sp>
            <p:nvSpPr>
              <p:cNvPr id="100" name="Line 188"/>
              <p:cNvSpPr>
                <a:spLocks noChangeShapeType="1"/>
              </p:cNvSpPr>
              <p:nvPr/>
            </p:nvSpPr>
            <p:spPr bwMode="auto">
              <a:xfrm rot="10800000" flipH="1">
                <a:off x="7797705" y="2318518"/>
                <a:ext cx="89904" cy="45976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kern="1200"/>
              </a:p>
            </p:txBody>
          </p:sp>
          <p:grpSp>
            <p:nvGrpSpPr>
              <p:cNvPr id="101" name="Group 100"/>
              <p:cNvGrpSpPr/>
              <p:nvPr/>
            </p:nvGrpSpPr>
            <p:grpSpPr>
              <a:xfrm flipV="1">
                <a:off x="8102505" y="2214126"/>
                <a:ext cx="89904" cy="137897"/>
                <a:chOff x="8102505" y="2214126"/>
                <a:chExt cx="89904" cy="137897"/>
              </a:xfrm>
            </p:grpSpPr>
            <p:sp>
              <p:nvSpPr>
                <p:cNvPr id="102" name="Line 188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8102505" y="2214126"/>
                  <a:ext cx="89904" cy="45976"/>
                </a:xfrm>
                <a:prstGeom prst="line">
                  <a:avLst/>
                </a:prstGeom>
                <a:noFill/>
                <a:ln w="19050">
                  <a:solidFill>
                    <a:srgbClr val="333399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  <p:sp>
              <p:nvSpPr>
                <p:cNvPr id="103" name="Line 188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8102505" y="2260102"/>
                  <a:ext cx="89904" cy="45976"/>
                </a:xfrm>
                <a:prstGeom prst="line">
                  <a:avLst/>
                </a:prstGeom>
                <a:noFill/>
                <a:ln w="19050">
                  <a:solidFill>
                    <a:srgbClr val="333399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  <p:sp>
              <p:nvSpPr>
                <p:cNvPr id="104" name="Line 188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8102505" y="2306047"/>
                  <a:ext cx="89904" cy="45976"/>
                </a:xfrm>
                <a:prstGeom prst="line">
                  <a:avLst/>
                </a:prstGeom>
                <a:noFill/>
                <a:ln w="19050">
                  <a:solidFill>
                    <a:srgbClr val="333399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</p:grpSp>
        </p:grpSp>
        <p:sp>
          <p:nvSpPr>
            <p:cNvPr id="107" name="Text Box 74"/>
            <p:cNvSpPr txBox="1">
              <a:spLocks noChangeArrowheads="1"/>
            </p:cNvSpPr>
            <p:nvPr/>
          </p:nvSpPr>
          <p:spPr bwMode="auto">
            <a:xfrm>
              <a:off x="1567860" y="1853581"/>
              <a:ext cx="103105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000" dirty="0" smtClean="0">
                  <a:latin typeface="Verdana" charset="0"/>
                </a:rPr>
                <a:t>60.000 m3/h</a:t>
              </a:r>
              <a:endParaRPr lang="en-US" sz="1000" dirty="0">
                <a:latin typeface="Verdana" charset="0"/>
              </a:endParaRPr>
            </a:p>
          </p:txBody>
        </p:sp>
      </p:grpSp>
      <p:grpSp>
        <p:nvGrpSpPr>
          <p:cNvPr id="445" name="Group 444"/>
          <p:cNvGrpSpPr/>
          <p:nvPr/>
        </p:nvGrpSpPr>
        <p:grpSpPr>
          <a:xfrm>
            <a:off x="229917" y="1979111"/>
            <a:ext cx="7203836" cy="4153318"/>
            <a:chOff x="-27028" y="958157"/>
            <a:chExt cx="8991338" cy="5497607"/>
          </a:xfrm>
        </p:grpSpPr>
        <p:sp>
          <p:nvSpPr>
            <p:cNvPr id="446" name="Rectangle 445"/>
            <p:cNvSpPr/>
            <p:nvPr/>
          </p:nvSpPr>
          <p:spPr>
            <a:xfrm>
              <a:off x="6346665" y="3044503"/>
              <a:ext cx="2617645" cy="309832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dirty="0">
                  <a:solidFill>
                    <a:schemeClr val="tx1"/>
                  </a:solidFill>
                </a:rPr>
                <a:t>SU</a:t>
              </a:r>
            </a:p>
          </p:txBody>
        </p:sp>
        <p:sp>
          <p:nvSpPr>
            <p:cNvPr id="447" name="Rectangle 446"/>
            <p:cNvSpPr/>
            <p:nvPr/>
          </p:nvSpPr>
          <p:spPr>
            <a:xfrm>
              <a:off x="117740" y="958157"/>
              <a:ext cx="2617645" cy="410445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dirty="0" smtClean="0">
                  <a:solidFill>
                    <a:schemeClr val="tx1"/>
                  </a:solidFill>
                </a:rPr>
                <a:t>SU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448" name="Group 447"/>
            <p:cNvGrpSpPr/>
            <p:nvPr/>
          </p:nvGrpSpPr>
          <p:grpSpPr>
            <a:xfrm>
              <a:off x="109198" y="2978258"/>
              <a:ext cx="4724558" cy="3308491"/>
              <a:chOff x="-8542" y="2784805"/>
              <a:chExt cx="4724558" cy="3308491"/>
            </a:xfrm>
          </p:grpSpPr>
          <p:sp>
            <p:nvSpPr>
              <p:cNvPr id="751" name="Line 19"/>
              <p:cNvSpPr>
                <a:spLocks noChangeShapeType="1"/>
              </p:cNvSpPr>
              <p:nvPr/>
            </p:nvSpPr>
            <p:spPr bwMode="auto">
              <a:xfrm>
                <a:off x="4716016" y="2784805"/>
                <a:ext cx="0" cy="3164568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 type="triangle" w="med" len="med"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752" name="Group 751"/>
              <p:cNvGrpSpPr/>
              <p:nvPr/>
            </p:nvGrpSpPr>
            <p:grpSpPr>
              <a:xfrm>
                <a:off x="1296491" y="3977783"/>
                <a:ext cx="941121" cy="304800"/>
                <a:chOff x="1902687" y="4293096"/>
                <a:chExt cx="941121" cy="304800"/>
              </a:xfrm>
            </p:grpSpPr>
            <p:grpSp>
              <p:nvGrpSpPr>
                <p:cNvPr id="803" name="Group 802"/>
                <p:cNvGrpSpPr/>
                <p:nvPr/>
              </p:nvGrpSpPr>
              <p:grpSpPr>
                <a:xfrm>
                  <a:off x="2048275" y="4293096"/>
                  <a:ext cx="144016" cy="304800"/>
                  <a:chOff x="4932040" y="5013176"/>
                  <a:chExt cx="144016" cy="304800"/>
                </a:xfrm>
              </p:grpSpPr>
              <p:sp>
                <p:nvSpPr>
                  <p:cNvPr id="829" name="Rectangle 828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4851648" y="5093568"/>
                    <a:ext cx="304800" cy="144016"/>
                  </a:xfrm>
                  <a:prstGeom prst="rect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grpSp>
                <p:nvGrpSpPr>
                  <p:cNvPr id="830" name="Group 829"/>
                  <p:cNvGrpSpPr/>
                  <p:nvPr/>
                </p:nvGrpSpPr>
                <p:grpSpPr>
                  <a:xfrm>
                    <a:off x="4965703" y="5051428"/>
                    <a:ext cx="73022" cy="238121"/>
                    <a:chOff x="4981578" y="4641853"/>
                    <a:chExt cx="73022" cy="238121"/>
                  </a:xfrm>
                </p:grpSpPr>
                <p:sp>
                  <p:nvSpPr>
                    <p:cNvPr id="831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915163" y="4708268"/>
                      <a:ext cx="155300" cy="2247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832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956178" y="4781552"/>
                      <a:ext cx="171447" cy="25397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 type="triangle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833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>
                      <a:off x="4977073" y="4741851"/>
                      <a:ext cx="82281" cy="28328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</p:grpSp>
            </p:grpSp>
            <p:grpSp>
              <p:nvGrpSpPr>
                <p:cNvPr id="804" name="Group 803"/>
                <p:cNvGrpSpPr/>
                <p:nvPr/>
              </p:nvGrpSpPr>
              <p:grpSpPr>
                <a:xfrm>
                  <a:off x="2483769" y="4293096"/>
                  <a:ext cx="144016" cy="304800"/>
                  <a:chOff x="4932040" y="5013176"/>
                  <a:chExt cx="144016" cy="304800"/>
                </a:xfrm>
              </p:grpSpPr>
              <p:sp>
                <p:nvSpPr>
                  <p:cNvPr id="824" name="Rectangle 823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4851648" y="5093568"/>
                    <a:ext cx="304800" cy="144016"/>
                  </a:xfrm>
                  <a:prstGeom prst="rect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grpSp>
                <p:nvGrpSpPr>
                  <p:cNvPr id="825" name="Group 824"/>
                  <p:cNvGrpSpPr/>
                  <p:nvPr/>
                </p:nvGrpSpPr>
                <p:grpSpPr>
                  <a:xfrm>
                    <a:off x="4965703" y="5051428"/>
                    <a:ext cx="73022" cy="238121"/>
                    <a:chOff x="4981578" y="4641853"/>
                    <a:chExt cx="73022" cy="238121"/>
                  </a:xfrm>
                </p:grpSpPr>
                <p:sp>
                  <p:nvSpPr>
                    <p:cNvPr id="826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915163" y="4708268"/>
                      <a:ext cx="155300" cy="2247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827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956178" y="4781552"/>
                      <a:ext cx="171447" cy="25397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 type="triangle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828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>
                      <a:off x="4977073" y="4741851"/>
                      <a:ext cx="82281" cy="28328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</p:grpSp>
            </p:grpSp>
            <p:grpSp>
              <p:nvGrpSpPr>
                <p:cNvPr id="805" name="Group 804"/>
                <p:cNvGrpSpPr/>
                <p:nvPr/>
              </p:nvGrpSpPr>
              <p:grpSpPr>
                <a:xfrm>
                  <a:off x="1902687" y="4293096"/>
                  <a:ext cx="144016" cy="304800"/>
                  <a:chOff x="5076056" y="5013176"/>
                  <a:chExt cx="144016" cy="304800"/>
                </a:xfrm>
              </p:grpSpPr>
              <p:sp>
                <p:nvSpPr>
                  <p:cNvPr id="820" name="Rectangle 819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4995664" y="5093568"/>
                    <a:ext cx="304800" cy="144016"/>
                  </a:xfrm>
                  <a:prstGeom prst="rect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grpSp>
                <p:nvGrpSpPr>
                  <p:cNvPr id="821" name="Group 820"/>
                  <p:cNvGrpSpPr/>
                  <p:nvPr/>
                </p:nvGrpSpPr>
                <p:grpSpPr>
                  <a:xfrm>
                    <a:off x="5120754" y="5031184"/>
                    <a:ext cx="72008" cy="257324"/>
                    <a:chOff x="5295379" y="5028009"/>
                    <a:chExt cx="72008" cy="257324"/>
                  </a:xfrm>
                </p:grpSpPr>
                <p:sp>
                  <p:nvSpPr>
                    <p:cNvPr id="822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5203428" y="5126186"/>
                      <a:ext cx="257324" cy="6097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823" name="Oval 822"/>
                    <p:cNvSpPr/>
                    <p:nvPr/>
                  </p:nvSpPr>
                  <p:spPr>
                    <a:xfrm>
                      <a:off x="5295379" y="5126459"/>
                      <a:ext cx="72008" cy="72008"/>
                    </a:xfrm>
                    <a:prstGeom prst="ellipse">
                      <a:avLst/>
                    </a:prstGeom>
                    <a:solidFill>
                      <a:schemeClr val="accent1">
                        <a:lumMod val="75000"/>
                      </a:schemeClr>
                    </a:solidFill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806" name="Group 805"/>
                <p:cNvGrpSpPr/>
                <p:nvPr/>
              </p:nvGrpSpPr>
              <p:grpSpPr>
                <a:xfrm>
                  <a:off x="2195737" y="4293096"/>
                  <a:ext cx="144016" cy="304800"/>
                  <a:chOff x="5228456" y="5013177"/>
                  <a:chExt cx="144016" cy="304800"/>
                </a:xfrm>
              </p:grpSpPr>
              <p:sp>
                <p:nvSpPr>
                  <p:cNvPr id="816" name="Line 188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5227638" y="5027613"/>
                    <a:ext cx="155576" cy="133347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817" name="Rectangle 816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5148064" y="5093569"/>
                    <a:ext cx="304800" cy="144016"/>
                  </a:xfrm>
                  <a:prstGeom prst="rect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818" name="Line 188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5219365" y="5170227"/>
                    <a:ext cx="157757" cy="131688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819" name="TextBox 818"/>
                  <p:cNvSpPr txBox="1"/>
                  <p:nvPr/>
                </p:nvSpPr>
                <p:spPr>
                  <a:xfrm>
                    <a:off x="5238750" y="5086350"/>
                    <a:ext cx="79375" cy="1692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sz="1100" b="1" kern="1200" dirty="0" smtClean="0">
                        <a:solidFill>
                          <a:srgbClr val="000090"/>
                        </a:solidFill>
                        <a:latin typeface="Arial"/>
                        <a:cs typeface="Arial"/>
                      </a:rPr>
                      <a:t>F</a:t>
                    </a:r>
                    <a:endParaRPr lang="en-US" sz="1100" b="1" kern="1200" dirty="0">
                      <a:solidFill>
                        <a:srgbClr val="000090"/>
                      </a:solidFill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807" name="Group 806"/>
                <p:cNvGrpSpPr/>
                <p:nvPr/>
              </p:nvGrpSpPr>
              <p:grpSpPr>
                <a:xfrm>
                  <a:off x="2339752" y="4293096"/>
                  <a:ext cx="144016" cy="304800"/>
                  <a:chOff x="1244050" y="1628800"/>
                  <a:chExt cx="144016" cy="304800"/>
                </a:xfrm>
              </p:grpSpPr>
              <p:sp>
                <p:nvSpPr>
                  <p:cNvPr id="813" name="Rectangle 812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1163658" y="1709192"/>
                    <a:ext cx="304800" cy="144016"/>
                  </a:xfrm>
                  <a:prstGeom prst="rect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814" name="Line 188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1163658" y="1709192"/>
                    <a:ext cx="304800" cy="144016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815" name="Line 188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1323487" y="1632930"/>
                    <a:ext cx="0" cy="72008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</p:grpSp>
            <p:grpSp>
              <p:nvGrpSpPr>
                <p:cNvPr id="808" name="Group 807"/>
                <p:cNvGrpSpPr/>
                <p:nvPr/>
              </p:nvGrpSpPr>
              <p:grpSpPr>
                <a:xfrm>
                  <a:off x="2627784" y="4293096"/>
                  <a:ext cx="216024" cy="304800"/>
                  <a:chOff x="5530850" y="5013176"/>
                  <a:chExt cx="216024" cy="304800"/>
                </a:xfrm>
              </p:grpSpPr>
              <p:grpSp>
                <p:nvGrpSpPr>
                  <p:cNvPr id="809" name="Group 808"/>
                  <p:cNvGrpSpPr>
                    <a:grpSpLocks/>
                  </p:cNvGrpSpPr>
                  <p:nvPr/>
                </p:nvGrpSpPr>
                <p:grpSpPr bwMode="auto">
                  <a:xfrm rot="16200000" flipV="1">
                    <a:off x="5558904" y="5085184"/>
                    <a:ext cx="156592" cy="156592"/>
                    <a:chOff x="96" y="2736"/>
                    <a:chExt cx="288" cy="288"/>
                  </a:xfrm>
                  <a:effectLst/>
                </p:grpSpPr>
                <p:sp>
                  <p:nvSpPr>
                    <p:cNvPr id="811" name="Oval 8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6" y="2736"/>
                      <a:ext cx="288" cy="288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812" name="AutoShape 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2" y="2736"/>
                      <a:ext cx="258" cy="210"/>
                    </a:xfrm>
                    <a:prstGeom prst="flowChartExtract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</p:grpSp>
              <p:sp>
                <p:nvSpPr>
                  <p:cNvPr id="810" name="Rectangle 809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5486462" y="5057564"/>
                    <a:ext cx="304800" cy="216024"/>
                  </a:xfrm>
                  <a:prstGeom prst="rect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</p:grpSp>
          </p:grpSp>
          <p:grpSp>
            <p:nvGrpSpPr>
              <p:cNvPr id="753" name="Group 752"/>
              <p:cNvGrpSpPr/>
              <p:nvPr/>
            </p:nvGrpSpPr>
            <p:grpSpPr>
              <a:xfrm>
                <a:off x="1306428" y="4348336"/>
                <a:ext cx="941121" cy="304800"/>
                <a:chOff x="1902687" y="4293096"/>
                <a:chExt cx="941121" cy="304800"/>
              </a:xfrm>
            </p:grpSpPr>
            <p:grpSp>
              <p:nvGrpSpPr>
                <p:cNvPr id="772" name="Group 771"/>
                <p:cNvGrpSpPr/>
                <p:nvPr/>
              </p:nvGrpSpPr>
              <p:grpSpPr>
                <a:xfrm>
                  <a:off x="2048275" y="4293096"/>
                  <a:ext cx="144016" cy="304800"/>
                  <a:chOff x="4932040" y="5013176"/>
                  <a:chExt cx="144016" cy="304800"/>
                </a:xfrm>
              </p:grpSpPr>
              <p:sp>
                <p:nvSpPr>
                  <p:cNvPr id="798" name="Rectangle 797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4851648" y="5093568"/>
                    <a:ext cx="304800" cy="144016"/>
                  </a:xfrm>
                  <a:prstGeom prst="rect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grpSp>
                <p:nvGrpSpPr>
                  <p:cNvPr id="799" name="Group 798"/>
                  <p:cNvGrpSpPr/>
                  <p:nvPr/>
                </p:nvGrpSpPr>
                <p:grpSpPr>
                  <a:xfrm>
                    <a:off x="4965703" y="5051428"/>
                    <a:ext cx="73022" cy="238121"/>
                    <a:chOff x="4981578" y="4641853"/>
                    <a:chExt cx="73022" cy="238121"/>
                  </a:xfrm>
                </p:grpSpPr>
                <p:sp>
                  <p:nvSpPr>
                    <p:cNvPr id="800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915163" y="4708268"/>
                      <a:ext cx="155300" cy="2247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801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956178" y="4781552"/>
                      <a:ext cx="171447" cy="25397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 type="triangle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802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>
                      <a:off x="4977073" y="4741851"/>
                      <a:ext cx="82281" cy="28328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</p:grpSp>
            </p:grpSp>
            <p:grpSp>
              <p:nvGrpSpPr>
                <p:cNvPr id="773" name="Group 772"/>
                <p:cNvGrpSpPr/>
                <p:nvPr/>
              </p:nvGrpSpPr>
              <p:grpSpPr>
                <a:xfrm>
                  <a:off x="2483769" y="4293096"/>
                  <a:ext cx="144016" cy="304800"/>
                  <a:chOff x="4932040" y="5013176"/>
                  <a:chExt cx="144016" cy="304800"/>
                </a:xfrm>
              </p:grpSpPr>
              <p:sp>
                <p:nvSpPr>
                  <p:cNvPr id="793" name="Rectangle 792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4851648" y="5093568"/>
                    <a:ext cx="304800" cy="144016"/>
                  </a:xfrm>
                  <a:prstGeom prst="rect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grpSp>
                <p:nvGrpSpPr>
                  <p:cNvPr id="794" name="Group 793"/>
                  <p:cNvGrpSpPr/>
                  <p:nvPr/>
                </p:nvGrpSpPr>
                <p:grpSpPr>
                  <a:xfrm>
                    <a:off x="4965703" y="5051428"/>
                    <a:ext cx="73022" cy="238121"/>
                    <a:chOff x="4981578" y="4641853"/>
                    <a:chExt cx="73022" cy="238121"/>
                  </a:xfrm>
                </p:grpSpPr>
                <p:sp>
                  <p:nvSpPr>
                    <p:cNvPr id="795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915163" y="4708268"/>
                      <a:ext cx="155300" cy="2247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796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956178" y="4781552"/>
                      <a:ext cx="171447" cy="25397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 type="triangle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797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>
                      <a:off x="4977073" y="4741851"/>
                      <a:ext cx="82281" cy="28328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</p:grpSp>
            </p:grpSp>
            <p:grpSp>
              <p:nvGrpSpPr>
                <p:cNvPr id="774" name="Group 773"/>
                <p:cNvGrpSpPr/>
                <p:nvPr/>
              </p:nvGrpSpPr>
              <p:grpSpPr>
                <a:xfrm>
                  <a:off x="1902687" y="4293096"/>
                  <a:ext cx="144016" cy="304800"/>
                  <a:chOff x="5076056" y="5013176"/>
                  <a:chExt cx="144016" cy="304800"/>
                </a:xfrm>
              </p:grpSpPr>
              <p:sp>
                <p:nvSpPr>
                  <p:cNvPr id="789" name="Rectangle 788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4995664" y="5093568"/>
                    <a:ext cx="304800" cy="144016"/>
                  </a:xfrm>
                  <a:prstGeom prst="rect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grpSp>
                <p:nvGrpSpPr>
                  <p:cNvPr id="790" name="Group 789"/>
                  <p:cNvGrpSpPr/>
                  <p:nvPr/>
                </p:nvGrpSpPr>
                <p:grpSpPr>
                  <a:xfrm>
                    <a:off x="5120754" y="5031184"/>
                    <a:ext cx="72008" cy="257324"/>
                    <a:chOff x="5295379" y="5028009"/>
                    <a:chExt cx="72008" cy="257324"/>
                  </a:xfrm>
                </p:grpSpPr>
                <p:sp>
                  <p:nvSpPr>
                    <p:cNvPr id="791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5203428" y="5126186"/>
                      <a:ext cx="257324" cy="6097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792" name="Oval 791"/>
                    <p:cNvSpPr/>
                    <p:nvPr/>
                  </p:nvSpPr>
                  <p:spPr>
                    <a:xfrm>
                      <a:off x="5295379" y="5126459"/>
                      <a:ext cx="72008" cy="72008"/>
                    </a:xfrm>
                    <a:prstGeom prst="ellipse">
                      <a:avLst/>
                    </a:prstGeom>
                    <a:solidFill>
                      <a:schemeClr val="accent1">
                        <a:lumMod val="75000"/>
                      </a:schemeClr>
                    </a:solidFill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775" name="Group 774"/>
                <p:cNvGrpSpPr/>
                <p:nvPr/>
              </p:nvGrpSpPr>
              <p:grpSpPr>
                <a:xfrm>
                  <a:off x="2195737" y="4293096"/>
                  <a:ext cx="144016" cy="304800"/>
                  <a:chOff x="5228456" y="5013177"/>
                  <a:chExt cx="144016" cy="304800"/>
                </a:xfrm>
              </p:grpSpPr>
              <p:sp>
                <p:nvSpPr>
                  <p:cNvPr id="785" name="Line 188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5227638" y="5027613"/>
                    <a:ext cx="155576" cy="133347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786" name="Rectangle 785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5148064" y="5093569"/>
                    <a:ext cx="304800" cy="144016"/>
                  </a:xfrm>
                  <a:prstGeom prst="rect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787" name="Line 188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5219365" y="5170227"/>
                    <a:ext cx="157757" cy="131688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788" name="TextBox 787"/>
                  <p:cNvSpPr txBox="1"/>
                  <p:nvPr/>
                </p:nvSpPr>
                <p:spPr>
                  <a:xfrm>
                    <a:off x="5238750" y="5086350"/>
                    <a:ext cx="79375" cy="1692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sz="1100" b="1" kern="1200" dirty="0" smtClean="0">
                        <a:solidFill>
                          <a:srgbClr val="000090"/>
                        </a:solidFill>
                        <a:latin typeface="Arial"/>
                        <a:cs typeface="Arial"/>
                      </a:rPr>
                      <a:t>F</a:t>
                    </a:r>
                    <a:endParaRPr lang="en-US" sz="1100" b="1" kern="1200" dirty="0">
                      <a:solidFill>
                        <a:srgbClr val="000090"/>
                      </a:solidFill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776" name="Group 775"/>
                <p:cNvGrpSpPr/>
                <p:nvPr/>
              </p:nvGrpSpPr>
              <p:grpSpPr>
                <a:xfrm>
                  <a:off x="2339752" y="4293096"/>
                  <a:ext cx="144016" cy="304800"/>
                  <a:chOff x="1244050" y="1628800"/>
                  <a:chExt cx="144016" cy="304800"/>
                </a:xfrm>
              </p:grpSpPr>
              <p:sp>
                <p:nvSpPr>
                  <p:cNvPr id="782" name="Rectangle 781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1163658" y="1709192"/>
                    <a:ext cx="304800" cy="144016"/>
                  </a:xfrm>
                  <a:prstGeom prst="rect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783" name="Line 188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1163658" y="1709192"/>
                    <a:ext cx="304800" cy="144016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784" name="Line 188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1323487" y="1632930"/>
                    <a:ext cx="0" cy="72008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</p:grpSp>
            <p:grpSp>
              <p:nvGrpSpPr>
                <p:cNvPr id="777" name="Group 776"/>
                <p:cNvGrpSpPr/>
                <p:nvPr/>
              </p:nvGrpSpPr>
              <p:grpSpPr>
                <a:xfrm>
                  <a:off x="2627784" y="4293096"/>
                  <a:ext cx="216024" cy="304800"/>
                  <a:chOff x="5530850" y="5013176"/>
                  <a:chExt cx="216024" cy="304800"/>
                </a:xfrm>
              </p:grpSpPr>
              <p:grpSp>
                <p:nvGrpSpPr>
                  <p:cNvPr id="778" name="Group 777"/>
                  <p:cNvGrpSpPr>
                    <a:grpSpLocks/>
                  </p:cNvGrpSpPr>
                  <p:nvPr/>
                </p:nvGrpSpPr>
                <p:grpSpPr bwMode="auto">
                  <a:xfrm rot="16200000" flipV="1">
                    <a:off x="5558904" y="5085184"/>
                    <a:ext cx="156592" cy="156592"/>
                    <a:chOff x="96" y="2736"/>
                    <a:chExt cx="288" cy="288"/>
                  </a:xfrm>
                  <a:effectLst/>
                </p:grpSpPr>
                <p:sp>
                  <p:nvSpPr>
                    <p:cNvPr id="780" name="Oval 7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6" y="2736"/>
                      <a:ext cx="288" cy="288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781" name="AutoShape 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2" y="2736"/>
                      <a:ext cx="258" cy="210"/>
                    </a:xfrm>
                    <a:prstGeom prst="flowChartExtract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</p:grpSp>
              <p:sp>
                <p:nvSpPr>
                  <p:cNvPr id="779" name="Rectangle 778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5486462" y="5057564"/>
                    <a:ext cx="304800" cy="216024"/>
                  </a:xfrm>
                  <a:prstGeom prst="rect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</p:grpSp>
          </p:grpSp>
          <p:sp>
            <p:nvSpPr>
              <p:cNvPr id="754" name="Line 121"/>
              <p:cNvSpPr>
                <a:spLocks noChangeShapeType="1"/>
              </p:cNvSpPr>
              <p:nvPr/>
            </p:nvSpPr>
            <p:spPr bwMode="auto">
              <a:xfrm>
                <a:off x="940219" y="4335542"/>
                <a:ext cx="139073" cy="0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5" name="Line 121"/>
              <p:cNvSpPr>
                <a:spLocks noChangeShapeType="1"/>
              </p:cNvSpPr>
              <p:nvPr/>
            </p:nvSpPr>
            <p:spPr bwMode="auto">
              <a:xfrm flipV="1">
                <a:off x="1084235" y="4136681"/>
                <a:ext cx="212256" cy="0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 type="triangle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6" name="Line 25"/>
              <p:cNvSpPr>
                <a:spLocks noChangeShapeType="1"/>
              </p:cNvSpPr>
              <p:nvPr/>
            </p:nvSpPr>
            <p:spPr bwMode="auto">
              <a:xfrm flipH="1" flipV="1">
                <a:off x="1084235" y="4134269"/>
                <a:ext cx="0" cy="358082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7" name="Line 121"/>
              <p:cNvSpPr>
                <a:spLocks noChangeShapeType="1"/>
              </p:cNvSpPr>
              <p:nvPr/>
            </p:nvSpPr>
            <p:spPr bwMode="auto">
              <a:xfrm flipV="1">
                <a:off x="1084235" y="4492351"/>
                <a:ext cx="212256" cy="0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 type="triangle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" name="Line 121"/>
              <p:cNvSpPr>
                <a:spLocks noChangeShapeType="1"/>
              </p:cNvSpPr>
              <p:nvPr/>
            </p:nvSpPr>
            <p:spPr bwMode="auto">
              <a:xfrm>
                <a:off x="2452387" y="4334052"/>
                <a:ext cx="319413" cy="0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9" name="Line 121"/>
              <p:cNvSpPr>
                <a:spLocks noChangeShapeType="1"/>
              </p:cNvSpPr>
              <p:nvPr/>
            </p:nvSpPr>
            <p:spPr bwMode="auto">
              <a:xfrm>
                <a:off x="2247549" y="4507234"/>
                <a:ext cx="204838" cy="0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0" name="Line 25"/>
              <p:cNvSpPr>
                <a:spLocks noChangeShapeType="1"/>
              </p:cNvSpPr>
              <p:nvPr/>
            </p:nvSpPr>
            <p:spPr bwMode="auto">
              <a:xfrm flipH="1" flipV="1">
                <a:off x="2442450" y="4121798"/>
                <a:ext cx="0" cy="385436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1" name="Line 121"/>
              <p:cNvSpPr>
                <a:spLocks noChangeShapeType="1"/>
              </p:cNvSpPr>
              <p:nvPr/>
            </p:nvSpPr>
            <p:spPr bwMode="auto">
              <a:xfrm>
                <a:off x="2237612" y="4135032"/>
                <a:ext cx="204838" cy="0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2" name="Line 25"/>
              <p:cNvSpPr>
                <a:spLocks noChangeShapeType="1"/>
              </p:cNvSpPr>
              <p:nvPr/>
            </p:nvSpPr>
            <p:spPr bwMode="auto">
              <a:xfrm flipH="1" flipV="1">
                <a:off x="2771800" y="3069668"/>
                <a:ext cx="0" cy="3023628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3" name="Line 121"/>
              <p:cNvSpPr>
                <a:spLocks noChangeShapeType="1"/>
              </p:cNvSpPr>
              <p:nvPr/>
            </p:nvSpPr>
            <p:spPr bwMode="auto">
              <a:xfrm>
                <a:off x="2771800" y="3081580"/>
                <a:ext cx="688699" cy="0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4" name="Line 121"/>
              <p:cNvSpPr>
                <a:spLocks noChangeShapeType="1"/>
              </p:cNvSpPr>
              <p:nvPr/>
            </p:nvSpPr>
            <p:spPr bwMode="auto">
              <a:xfrm>
                <a:off x="2771800" y="3573016"/>
                <a:ext cx="688699" cy="0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5" name="Line 121"/>
              <p:cNvSpPr>
                <a:spLocks noChangeShapeType="1"/>
              </p:cNvSpPr>
              <p:nvPr/>
            </p:nvSpPr>
            <p:spPr bwMode="auto">
              <a:xfrm>
                <a:off x="2771800" y="4105403"/>
                <a:ext cx="688699" cy="0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6" name="Line 121"/>
              <p:cNvSpPr>
                <a:spLocks noChangeShapeType="1"/>
              </p:cNvSpPr>
              <p:nvPr/>
            </p:nvSpPr>
            <p:spPr bwMode="auto">
              <a:xfrm>
                <a:off x="2771800" y="4581128"/>
                <a:ext cx="688699" cy="0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7" name="Line 121"/>
              <p:cNvSpPr>
                <a:spLocks noChangeShapeType="1"/>
              </p:cNvSpPr>
              <p:nvPr/>
            </p:nvSpPr>
            <p:spPr bwMode="auto">
              <a:xfrm>
                <a:off x="2771800" y="5085184"/>
                <a:ext cx="688699" cy="0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8" name="Line 121"/>
              <p:cNvSpPr>
                <a:spLocks noChangeShapeType="1"/>
              </p:cNvSpPr>
              <p:nvPr/>
            </p:nvSpPr>
            <p:spPr bwMode="auto">
              <a:xfrm>
                <a:off x="2771800" y="5661248"/>
                <a:ext cx="688699" cy="0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9" name="Line 121"/>
              <p:cNvSpPr>
                <a:spLocks noChangeShapeType="1"/>
              </p:cNvSpPr>
              <p:nvPr/>
            </p:nvSpPr>
            <p:spPr bwMode="auto">
              <a:xfrm>
                <a:off x="2771800" y="6093296"/>
                <a:ext cx="688699" cy="0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" name="Text Box 74"/>
              <p:cNvSpPr txBox="1">
                <a:spLocks noChangeArrowheads="1"/>
              </p:cNvSpPr>
              <p:nvPr/>
            </p:nvSpPr>
            <p:spPr bwMode="auto">
              <a:xfrm>
                <a:off x="1292091" y="3666059"/>
                <a:ext cx="1031051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en-US" sz="1000" dirty="0" smtClean="0">
                    <a:latin typeface="Verdana" charset="0"/>
                  </a:rPr>
                  <a:t>25.000 m3/h</a:t>
                </a:r>
                <a:endParaRPr lang="en-US" sz="1000" dirty="0">
                  <a:latin typeface="Verdana" charset="0"/>
                </a:endParaRPr>
              </a:p>
            </p:txBody>
          </p:sp>
          <p:sp>
            <p:nvSpPr>
              <p:cNvPr id="771" name="Text Box 74"/>
              <p:cNvSpPr txBox="1">
                <a:spLocks noChangeArrowheads="1"/>
              </p:cNvSpPr>
              <p:nvPr/>
            </p:nvSpPr>
            <p:spPr bwMode="auto">
              <a:xfrm>
                <a:off x="-8542" y="4207041"/>
                <a:ext cx="948760" cy="3055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en-US" sz="900" b="1" dirty="0" smtClean="0">
                    <a:latin typeface="Verdana" charset="0"/>
                  </a:rPr>
                  <a:t>Fresh air</a:t>
                </a:r>
                <a:endParaRPr lang="en-US" sz="900" b="1" dirty="0">
                  <a:latin typeface="Verdana" charset="0"/>
                </a:endParaRPr>
              </a:p>
            </p:txBody>
          </p:sp>
        </p:grpSp>
        <p:sp>
          <p:nvSpPr>
            <p:cNvPr id="449" name="Rectangle 84"/>
            <p:cNvSpPr>
              <a:spLocks noChangeArrowheads="1"/>
            </p:cNvSpPr>
            <p:nvPr/>
          </p:nvSpPr>
          <p:spPr bwMode="auto">
            <a:xfrm>
              <a:off x="3578238" y="2235300"/>
              <a:ext cx="1226125" cy="27571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 wrap="square"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000" dirty="0" smtClean="0"/>
                <a:t>PM - Lift </a:t>
              </a:r>
              <a:r>
                <a:rPr lang="en-US" sz="1000" dirty="0"/>
                <a:t>cage</a:t>
              </a:r>
            </a:p>
          </p:txBody>
        </p:sp>
        <p:sp>
          <p:nvSpPr>
            <p:cNvPr id="450" name="Rectangle 84"/>
            <p:cNvSpPr>
              <a:spLocks noChangeArrowheads="1"/>
            </p:cNvSpPr>
            <p:nvPr/>
          </p:nvSpPr>
          <p:spPr bwMode="auto">
            <a:xfrm>
              <a:off x="3578239" y="3165003"/>
              <a:ext cx="1543549" cy="3003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 wrap="square"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000" dirty="0"/>
                <a:t>UR</a:t>
              </a:r>
            </a:p>
          </p:txBody>
        </p:sp>
        <p:sp>
          <p:nvSpPr>
            <p:cNvPr id="451" name="Rectangle 84"/>
            <p:cNvSpPr>
              <a:spLocks noChangeArrowheads="1"/>
            </p:cNvSpPr>
            <p:nvPr/>
          </p:nvSpPr>
          <p:spPr bwMode="auto">
            <a:xfrm>
              <a:off x="3578239" y="3622422"/>
              <a:ext cx="1543549" cy="3003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 wrap="square"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000" dirty="0" smtClean="0"/>
                <a:t>UA_3</a:t>
              </a:r>
              <a:endParaRPr lang="en-US" sz="1000" dirty="0"/>
            </a:p>
          </p:txBody>
        </p:sp>
        <p:sp>
          <p:nvSpPr>
            <p:cNvPr id="452" name="Rectangle 84"/>
            <p:cNvSpPr>
              <a:spLocks noChangeArrowheads="1"/>
            </p:cNvSpPr>
            <p:nvPr/>
          </p:nvSpPr>
          <p:spPr bwMode="auto">
            <a:xfrm>
              <a:off x="3578239" y="4139178"/>
              <a:ext cx="1543549" cy="3003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 wrap="square"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000" dirty="0" smtClean="0"/>
                <a:t>UL_3</a:t>
              </a:r>
              <a:endParaRPr lang="en-US" sz="1000" dirty="0"/>
            </a:p>
          </p:txBody>
        </p:sp>
        <p:sp>
          <p:nvSpPr>
            <p:cNvPr id="453" name="Rectangle 84"/>
            <p:cNvSpPr>
              <a:spLocks noChangeArrowheads="1"/>
            </p:cNvSpPr>
            <p:nvPr/>
          </p:nvSpPr>
          <p:spPr bwMode="auto">
            <a:xfrm>
              <a:off x="3578239" y="4643234"/>
              <a:ext cx="1543549" cy="3003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 wrap="square"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000" dirty="0" smtClean="0"/>
                <a:t>UL_7</a:t>
              </a:r>
              <a:endParaRPr lang="en-US" sz="1000" dirty="0"/>
            </a:p>
          </p:txBody>
        </p:sp>
        <p:sp>
          <p:nvSpPr>
            <p:cNvPr id="454" name="Rectangle 84"/>
            <p:cNvSpPr>
              <a:spLocks noChangeArrowheads="1"/>
            </p:cNvSpPr>
            <p:nvPr/>
          </p:nvSpPr>
          <p:spPr bwMode="auto">
            <a:xfrm>
              <a:off x="3578239" y="5134960"/>
              <a:ext cx="1543549" cy="3003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 wrap="square"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000" dirty="0" smtClean="0"/>
                <a:t>UA_7</a:t>
              </a:r>
              <a:endParaRPr lang="en-US" sz="1000" dirty="0"/>
            </a:p>
          </p:txBody>
        </p:sp>
        <p:sp>
          <p:nvSpPr>
            <p:cNvPr id="455" name="Rectangle 84"/>
            <p:cNvSpPr>
              <a:spLocks noChangeArrowheads="1"/>
            </p:cNvSpPr>
            <p:nvPr/>
          </p:nvSpPr>
          <p:spPr bwMode="auto">
            <a:xfrm>
              <a:off x="3578239" y="5666334"/>
              <a:ext cx="1543549" cy="3003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 wrap="square"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000" dirty="0"/>
                <a:t>US</a:t>
              </a:r>
            </a:p>
          </p:txBody>
        </p:sp>
        <p:sp>
          <p:nvSpPr>
            <p:cNvPr id="456" name="Rectangle 84"/>
            <p:cNvSpPr>
              <a:spLocks noChangeArrowheads="1"/>
            </p:cNvSpPr>
            <p:nvPr/>
          </p:nvSpPr>
          <p:spPr bwMode="auto">
            <a:xfrm>
              <a:off x="3578239" y="6155402"/>
              <a:ext cx="1543549" cy="3003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 wrap="square"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000" dirty="0"/>
                <a:t>UW</a:t>
              </a:r>
            </a:p>
          </p:txBody>
        </p:sp>
        <p:sp>
          <p:nvSpPr>
            <p:cNvPr id="457" name="Rectangle 84"/>
            <p:cNvSpPr>
              <a:spLocks noChangeArrowheads="1"/>
            </p:cNvSpPr>
            <p:nvPr/>
          </p:nvSpPr>
          <p:spPr bwMode="auto">
            <a:xfrm>
              <a:off x="3578238" y="2685593"/>
              <a:ext cx="1543549" cy="27571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 wrap="square"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000" dirty="0" smtClean="0"/>
                <a:t>PM - pit</a:t>
              </a:r>
              <a:endParaRPr lang="en-US" sz="1000" dirty="0"/>
            </a:p>
          </p:txBody>
        </p:sp>
        <p:sp>
          <p:nvSpPr>
            <p:cNvPr id="458" name="Rectangle 84"/>
            <p:cNvSpPr>
              <a:spLocks noChangeArrowheads="1"/>
            </p:cNvSpPr>
            <p:nvPr/>
          </p:nvSpPr>
          <p:spPr bwMode="auto">
            <a:xfrm>
              <a:off x="3578238" y="1796566"/>
              <a:ext cx="1543549" cy="27571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 wrap="square"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000" dirty="0"/>
                <a:t>SD</a:t>
              </a:r>
            </a:p>
          </p:txBody>
        </p:sp>
        <p:sp>
          <p:nvSpPr>
            <p:cNvPr id="459" name="Rectangle 84"/>
            <p:cNvSpPr>
              <a:spLocks noChangeArrowheads="1"/>
            </p:cNvSpPr>
            <p:nvPr/>
          </p:nvSpPr>
          <p:spPr bwMode="auto">
            <a:xfrm>
              <a:off x="3578238" y="1318197"/>
              <a:ext cx="1543549" cy="27571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 wrap="square"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000" dirty="0" smtClean="0"/>
                <a:t>SU</a:t>
              </a:r>
              <a:endParaRPr lang="en-US" sz="1000" dirty="0"/>
            </a:p>
          </p:txBody>
        </p:sp>
        <p:grpSp>
          <p:nvGrpSpPr>
            <p:cNvPr id="460" name="Group 459"/>
            <p:cNvGrpSpPr/>
            <p:nvPr/>
          </p:nvGrpSpPr>
          <p:grpSpPr>
            <a:xfrm>
              <a:off x="4657612" y="1126266"/>
              <a:ext cx="248152" cy="764075"/>
              <a:chOff x="4539872" y="932813"/>
              <a:chExt cx="248152" cy="764075"/>
            </a:xfrm>
          </p:grpSpPr>
          <p:grpSp>
            <p:nvGrpSpPr>
              <p:cNvPr id="725" name="Group 724"/>
              <p:cNvGrpSpPr>
                <a:grpSpLocks noChangeAspect="1"/>
              </p:cNvGrpSpPr>
              <p:nvPr/>
            </p:nvGrpSpPr>
            <p:grpSpPr>
              <a:xfrm>
                <a:off x="4539872" y="932813"/>
                <a:ext cx="248152" cy="295893"/>
                <a:chOff x="7797705" y="2079624"/>
                <a:chExt cx="394704" cy="470639"/>
              </a:xfrm>
            </p:grpSpPr>
            <p:sp>
              <p:nvSpPr>
                <p:cNvPr id="739" name="Rectangle 738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7842657" y="2406247"/>
                  <a:ext cx="304800" cy="144016"/>
                </a:xfrm>
                <a:prstGeom prst="rect">
                  <a:avLst/>
                </a:prstGeom>
                <a:noFill/>
                <a:ln w="19050">
                  <a:solidFill>
                    <a:srgbClr val="333399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  <p:grpSp>
              <p:nvGrpSpPr>
                <p:cNvPr id="740" name="Group 739"/>
                <p:cNvGrpSpPr/>
                <p:nvPr/>
              </p:nvGrpSpPr>
              <p:grpSpPr>
                <a:xfrm>
                  <a:off x="7860665" y="2433557"/>
                  <a:ext cx="257324" cy="72008"/>
                  <a:chOff x="7860665" y="2433557"/>
                  <a:chExt cx="257324" cy="72008"/>
                </a:xfrm>
              </p:grpSpPr>
              <p:sp>
                <p:nvSpPr>
                  <p:cNvPr id="749" name="Line 188"/>
                  <p:cNvSpPr>
                    <a:spLocks noChangeShapeType="1"/>
                  </p:cNvSpPr>
                  <p:nvPr/>
                </p:nvSpPr>
                <p:spPr bwMode="auto">
                  <a:xfrm rot="10800000" flipH="1">
                    <a:off x="7860665" y="2438369"/>
                    <a:ext cx="257324" cy="60970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750" name="Oval 749"/>
                  <p:cNvSpPr/>
                  <p:nvPr/>
                </p:nvSpPr>
                <p:spPr>
                  <a:xfrm rot="16200000">
                    <a:off x="7959115" y="2433557"/>
                    <a:ext cx="72008" cy="72008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741" name="Rectangle 111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7842657" y="2079624"/>
                  <a:ext cx="304800" cy="324493"/>
                </a:xfrm>
                <a:custGeom>
                  <a:avLst/>
                  <a:gdLst>
                    <a:gd name="connsiteX0" fmla="*/ 0 w 304800"/>
                    <a:gd name="connsiteY0" fmla="*/ 0 h 216024"/>
                    <a:gd name="connsiteX1" fmla="*/ 304800 w 304800"/>
                    <a:gd name="connsiteY1" fmla="*/ 0 h 216024"/>
                    <a:gd name="connsiteX2" fmla="*/ 304800 w 304800"/>
                    <a:gd name="connsiteY2" fmla="*/ 216024 h 216024"/>
                    <a:gd name="connsiteX3" fmla="*/ 0 w 304800"/>
                    <a:gd name="connsiteY3" fmla="*/ 216024 h 216024"/>
                    <a:gd name="connsiteX4" fmla="*/ 0 w 304800"/>
                    <a:gd name="connsiteY4" fmla="*/ 0 h 216024"/>
                    <a:gd name="connsiteX0" fmla="*/ 0 w 304800"/>
                    <a:gd name="connsiteY0" fmla="*/ 0 h 216543"/>
                    <a:gd name="connsiteX1" fmla="*/ 304800 w 304800"/>
                    <a:gd name="connsiteY1" fmla="*/ 0 h 216543"/>
                    <a:gd name="connsiteX2" fmla="*/ 304800 w 304800"/>
                    <a:gd name="connsiteY2" fmla="*/ 216024 h 216543"/>
                    <a:gd name="connsiteX3" fmla="*/ 142468 w 304800"/>
                    <a:gd name="connsiteY3" fmla="*/ 216543 h 216543"/>
                    <a:gd name="connsiteX4" fmla="*/ 0 w 304800"/>
                    <a:gd name="connsiteY4" fmla="*/ 216024 h 216543"/>
                    <a:gd name="connsiteX5" fmla="*/ 0 w 304800"/>
                    <a:gd name="connsiteY5" fmla="*/ 0 h 216543"/>
                    <a:gd name="connsiteX0" fmla="*/ 0 w 304800"/>
                    <a:gd name="connsiteY0" fmla="*/ 0 h 324493"/>
                    <a:gd name="connsiteX1" fmla="*/ 304800 w 304800"/>
                    <a:gd name="connsiteY1" fmla="*/ 0 h 324493"/>
                    <a:gd name="connsiteX2" fmla="*/ 304800 w 304800"/>
                    <a:gd name="connsiteY2" fmla="*/ 216024 h 324493"/>
                    <a:gd name="connsiteX3" fmla="*/ 151993 w 304800"/>
                    <a:gd name="connsiteY3" fmla="*/ 324493 h 324493"/>
                    <a:gd name="connsiteX4" fmla="*/ 0 w 304800"/>
                    <a:gd name="connsiteY4" fmla="*/ 216024 h 324493"/>
                    <a:gd name="connsiteX5" fmla="*/ 0 w 304800"/>
                    <a:gd name="connsiteY5" fmla="*/ 0 h 324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800" h="324493">
                      <a:moveTo>
                        <a:pt x="0" y="0"/>
                      </a:moveTo>
                      <a:lnTo>
                        <a:pt x="304800" y="0"/>
                      </a:lnTo>
                      <a:lnTo>
                        <a:pt x="304800" y="216024"/>
                      </a:lnTo>
                      <a:lnTo>
                        <a:pt x="151993" y="324493"/>
                      </a:lnTo>
                      <a:lnTo>
                        <a:pt x="0" y="2160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333399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  <p:sp>
              <p:nvSpPr>
                <p:cNvPr id="742" name="Line 188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7797705" y="2226597"/>
                  <a:ext cx="89904" cy="45976"/>
                </a:xfrm>
                <a:prstGeom prst="line">
                  <a:avLst/>
                </a:prstGeom>
                <a:noFill/>
                <a:ln w="19050">
                  <a:solidFill>
                    <a:srgbClr val="333399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  <p:sp>
              <p:nvSpPr>
                <p:cNvPr id="743" name="Line 188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7797705" y="2272573"/>
                  <a:ext cx="89904" cy="45976"/>
                </a:xfrm>
                <a:prstGeom prst="line">
                  <a:avLst/>
                </a:prstGeom>
                <a:noFill/>
                <a:ln w="19050">
                  <a:solidFill>
                    <a:srgbClr val="333399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  <p:sp>
              <p:nvSpPr>
                <p:cNvPr id="744" name="Line 188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7797705" y="2318518"/>
                  <a:ext cx="89904" cy="45976"/>
                </a:xfrm>
                <a:prstGeom prst="line">
                  <a:avLst/>
                </a:prstGeom>
                <a:noFill/>
                <a:ln w="19050">
                  <a:solidFill>
                    <a:srgbClr val="333399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  <p:grpSp>
              <p:nvGrpSpPr>
                <p:cNvPr id="745" name="Group 744"/>
                <p:cNvGrpSpPr/>
                <p:nvPr/>
              </p:nvGrpSpPr>
              <p:grpSpPr>
                <a:xfrm flipV="1">
                  <a:off x="8102505" y="2214126"/>
                  <a:ext cx="89904" cy="137897"/>
                  <a:chOff x="8102505" y="2214126"/>
                  <a:chExt cx="89904" cy="137897"/>
                </a:xfrm>
              </p:grpSpPr>
              <p:sp>
                <p:nvSpPr>
                  <p:cNvPr id="746" name="Line 188"/>
                  <p:cNvSpPr>
                    <a:spLocks noChangeShapeType="1"/>
                  </p:cNvSpPr>
                  <p:nvPr/>
                </p:nvSpPr>
                <p:spPr bwMode="auto">
                  <a:xfrm rot="10800000" flipH="1">
                    <a:off x="8102505" y="2214126"/>
                    <a:ext cx="89904" cy="45976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747" name="Line 188"/>
                  <p:cNvSpPr>
                    <a:spLocks noChangeShapeType="1"/>
                  </p:cNvSpPr>
                  <p:nvPr/>
                </p:nvSpPr>
                <p:spPr bwMode="auto">
                  <a:xfrm rot="10800000" flipH="1">
                    <a:off x="8102505" y="2260102"/>
                    <a:ext cx="89904" cy="45976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748" name="Line 188"/>
                  <p:cNvSpPr>
                    <a:spLocks noChangeShapeType="1"/>
                  </p:cNvSpPr>
                  <p:nvPr/>
                </p:nvSpPr>
                <p:spPr bwMode="auto">
                  <a:xfrm rot="10800000" flipH="1">
                    <a:off x="8102505" y="2306047"/>
                    <a:ext cx="89904" cy="45976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</p:grpSp>
          </p:grpSp>
          <p:grpSp>
            <p:nvGrpSpPr>
              <p:cNvPr id="726" name="Group 725"/>
              <p:cNvGrpSpPr>
                <a:grpSpLocks noChangeAspect="1"/>
              </p:cNvGrpSpPr>
              <p:nvPr/>
            </p:nvGrpSpPr>
            <p:grpSpPr>
              <a:xfrm>
                <a:off x="4539872" y="1400995"/>
                <a:ext cx="248152" cy="295893"/>
                <a:chOff x="7797705" y="2079624"/>
                <a:chExt cx="394704" cy="470639"/>
              </a:xfrm>
            </p:grpSpPr>
            <p:sp>
              <p:nvSpPr>
                <p:cNvPr id="727" name="Rectangle 726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7842657" y="2406247"/>
                  <a:ext cx="304800" cy="144016"/>
                </a:xfrm>
                <a:prstGeom prst="rect">
                  <a:avLst/>
                </a:prstGeom>
                <a:noFill/>
                <a:ln w="19050">
                  <a:solidFill>
                    <a:srgbClr val="333399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  <p:grpSp>
              <p:nvGrpSpPr>
                <p:cNvPr id="728" name="Group 727"/>
                <p:cNvGrpSpPr/>
                <p:nvPr/>
              </p:nvGrpSpPr>
              <p:grpSpPr>
                <a:xfrm>
                  <a:off x="7860665" y="2433557"/>
                  <a:ext cx="257324" cy="72008"/>
                  <a:chOff x="7860665" y="2433557"/>
                  <a:chExt cx="257324" cy="72008"/>
                </a:xfrm>
              </p:grpSpPr>
              <p:sp>
                <p:nvSpPr>
                  <p:cNvPr id="737" name="Line 188"/>
                  <p:cNvSpPr>
                    <a:spLocks noChangeShapeType="1"/>
                  </p:cNvSpPr>
                  <p:nvPr/>
                </p:nvSpPr>
                <p:spPr bwMode="auto">
                  <a:xfrm rot="10800000" flipH="1">
                    <a:off x="7860665" y="2438369"/>
                    <a:ext cx="257324" cy="60970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738" name="Oval 737"/>
                  <p:cNvSpPr/>
                  <p:nvPr/>
                </p:nvSpPr>
                <p:spPr>
                  <a:xfrm rot="16200000">
                    <a:off x="7959115" y="2433557"/>
                    <a:ext cx="72008" cy="72008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729" name="Rectangle 111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7842657" y="2079624"/>
                  <a:ext cx="304800" cy="324493"/>
                </a:xfrm>
                <a:custGeom>
                  <a:avLst/>
                  <a:gdLst>
                    <a:gd name="connsiteX0" fmla="*/ 0 w 304800"/>
                    <a:gd name="connsiteY0" fmla="*/ 0 h 216024"/>
                    <a:gd name="connsiteX1" fmla="*/ 304800 w 304800"/>
                    <a:gd name="connsiteY1" fmla="*/ 0 h 216024"/>
                    <a:gd name="connsiteX2" fmla="*/ 304800 w 304800"/>
                    <a:gd name="connsiteY2" fmla="*/ 216024 h 216024"/>
                    <a:gd name="connsiteX3" fmla="*/ 0 w 304800"/>
                    <a:gd name="connsiteY3" fmla="*/ 216024 h 216024"/>
                    <a:gd name="connsiteX4" fmla="*/ 0 w 304800"/>
                    <a:gd name="connsiteY4" fmla="*/ 0 h 216024"/>
                    <a:gd name="connsiteX0" fmla="*/ 0 w 304800"/>
                    <a:gd name="connsiteY0" fmla="*/ 0 h 216543"/>
                    <a:gd name="connsiteX1" fmla="*/ 304800 w 304800"/>
                    <a:gd name="connsiteY1" fmla="*/ 0 h 216543"/>
                    <a:gd name="connsiteX2" fmla="*/ 304800 w 304800"/>
                    <a:gd name="connsiteY2" fmla="*/ 216024 h 216543"/>
                    <a:gd name="connsiteX3" fmla="*/ 142468 w 304800"/>
                    <a:gd name="connsiteY3" fmla="*/ 216543 h 216543"/>
                    <a:gd name="connsiteX4" fmla="*/ 0 w 304800"/>
                    <a:gd name="connsiteY4" fmla="*/ 216024 h 216543"/>
                    <a:gd name="connsiteX5" fmla="*/ 0 w 304800"/>
                    <a:gd name="connsiteY5" fmla="*/ 0 h 216543"/>
                    <a:gd name="connsiteX0" fmla="*/ 0 w 304800"/>
                    <a:gd name="connsiteY0" fmla="*/ 0 h 324493"/>
                    <a:gd name="connsiteX1" fmla="*/ 304800 w 304800"/>
                    <a:gd name="connsiteY1" fmla="*/ 0 h 324493"/>
                    <a:gd name="connsiteX2" fmla="*/ 304800 w 304800"/>
                    <a:gd name="connsiteY2" fmla="*/ 216024 h 324493"/>
                    <a:gd name="connsiteX3" fmla="*/ 151993 w 304800"/>
                    <a:gd name="connsiteY3" fmla="*/ 324493 h 324493"/>
                    <a:gd name="connsiteX4" fmla="*/ 0 w 304800"/>
                    <a:gd name="connsiteY4" fmla="*/ 216024 h 324493"/>
                    <a:gd name="connsiteX5" fmla="*/ 0 w 304800"/>
                    <a:gd name="connsiteY5" fmla="*/ 0 h 324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800" h="324493">
                      <a:moveTo>
                        <a:pt x="0" y="0"/>
                      </a:moveTo>
                      <a:lnTo>
                        <a:pt x="304800" y="0"/>
                      </a:lnTo>
                      <a:lnTo>
                        <a:pt x="304800" y="216024"/>
                      </a:lnTo>
                      <a:lnTo>
                        <a:pt x="151993" y="324493"/>
                      </a:lnTo>
                      <a:lnTo>
                        <a:pt x="0" y="2160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333399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  <p:sp>
              <p:nvSpPr>
                <p:cNvPr id="730" name="Line 188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7797705" y="2226597"/>
                  <a:ext cx="89904" cy="45976"/>
                </a:xfrm>
                <a:prstGeom prst="line">
                  <a:avLst/>
                </a:prstGeom>
                <a:noFill/>
                <a:ln w="19050">
                  <a:solidFill>
                    <a:srgbClr val="333399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  <p:sp>
              <p:nvSpPr>
                <p:cNvPr id="731" name="Line 188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7797705" y="2272573"/>
                  <a:ext cx="89904" cy="45976"/>
                </a:xfrm>
                <a:prstGeom prst="line">
                  <a:avLst/>
                </a:prstGeom>
                <a:noFill/>
                <a:ln w="19050">
                  <a:solidFill>
                    <a:srgbClr val="333399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  <p:sp>
              <p:nvSpPr>
                <p:cNvPr id="732" name="Line 188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7797705" y="2318518"/>
                  <a:ext cx="89904" cy="45976"/>
                </a:xfrm>
                <a:prstGeom prst="line">
                  <a:avLst/>
                </a:prstGeom>
                <a:noFill/>
                <a:ln w="19050">
                  <a:solidFill>
                    <a:srgbClr val="333399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  <p:grpSp>
              <p:nvGrpSpPr>
                <p:cNvPr id="733" name="Group 732"/>
                <p:cNvGrpSpPr/>
                <p:nvPr/>
              </p:nvGrpSpPr>
              <p:grpSpPr>
                <a:xfrm flipV="1">
                  <a:off x="8102505" y="2214126"/>
                  <a:ext cx="89904" cy="137897"/>
                  <a:chOff x="8102505" y="2214126"/>
                  <a:chExt cx="89904" cy="137897"/>
                </a:xfrm>
              </p:grpSpPr>
              <p:sp>
                <p:nvSpPr>
                  <p:cNvPr id="734" name="Line 188"/>
                  <p:cNvSpPr>
                    <a:spLocks noChangeShapeType="1"/>
                  </p:cNvSpPr>
                  <p:nvPr/>
                </p:nvSpPr>
                <p:spPr bwMode="auto">
                  <a:xfrm rot="10800000" flipH="1">
                    <a:off x="8102505" y="2214126"/>
                    <a:ext cx="89904" cy="45976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735" name="Line 188"/>
                  <p:cNvSpPr>
                    <a:spLocks noChangeShapeType="1"/>
                  </p:cNvSpPr>
                  <p:nvPr/>
                </p:nvSpPr>
                <p:spPr bwMode="auto">
                  <a:xfrm rot="10800000" flipH="1">
                    <a:off x="8102505" y="2260102"/>
                    <a:ext cx="89904" cy="45976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736" name="Line 188"/>
                  <p:cNvSpPr>
                    <a:spLocks noChangeShapeType="1"/>
                  </p:cNvSpPr>
                  <p:nvPr/>
                </p:nvSpPr>
                <p:spPr bwMode="auto">
                  <a:xfrm rot="10800000" flipH="1">
                    <a:off x="8102505" y="2306047"/>
                    <a:ext cx="89904" cy="45976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</p:grpSp>
          </p:grpSp>
        </p:grpSp>
        <p:grpSp>
          <p:nvGrpSpPr>
            <p:cNvPr id="461" name="Group 460"/>
            <p:cNvGrpSpPr/>
            <p:nvPr/>
          </p:nvGrpSpPr>
          <p:grpSpPr>
            <a:xfrm>
              <a:off x="-27028" y="2059170"/>
              <a:ext cx="5076806" cy="1131235"/>
              <a:chOff x="-144768" y="1865717"/>
              <a:chExt cx="5076806" cy="1131235"/>
            </a:xfrm>
          </p:grpSpPr>
          <p:grpSp>
            <p:nvGrpSpPr>
              <p:cNvPr id="648" name="Group 647"/>
              <p:cNvGrpSpPr/>
              <p:nvPr/>
            </p:nvGrpSpPr>
            <p:grpSpPr>
              <a:xfrm>
                <a:off x="1296491" y="2321599"/>
                <a:ext cx="941121" cy="304800"/>
                <a:chOff x="1902687" y="4293096"/>
                <a:chExt cx="941121" cy="304800"/>
              </a:xfrm>
            </p:grpSpPr>
            <p:grpSp>
              <p:nvGrpSpPr>
                <p:cNvPr id="694" name="Group 693"/>
                <p:cNvGrpSpPr/>
                <p:nvPr/>
              </p:nvGrpSpPr>
              <p:grpSpPr>
                <a:xfrm>
                  <a:off x="2048275" y="4293096"/>
                  <a:ext cx="144016" cy="304800"/>
                  <a:chOff x="4932040" y="5013176"/>
                  <a:chExt cx="144016" cy="304800"/>
                </a:xfrm>
              </p:grpSpPr>
              <p:sp>
                <p:nvSpPr>
                  <p:cNvPr id="720" name="Rectangle 719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4851648" y="5093568"/>
                    <a:ext cx="304800" cy="144016"/>
                  </a:xfrm>
                  <a:prstGeom prst="rect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grpSp>
                <p:nvGrpSpPr>
                  <p:cNvPr id="721" name="Group 720"/>
                  <p:cNvGrpSpPr/>
                  <p:nvPr/>
                </p:nvGrpSpPr>
                <p:grpSpPr>
                  <a:xfrm>
                    <a:off x="4965703" y="5051428"/>
                    <a:ext cx="73022" cy="238121"/>
                    <a:chOff x="4981578" y="4641853"/>
                    <a:chExt cx="73022" cy="238121"/>
                  </a:xfrm>
                </p:grpSpPr>
                <p:sp>
                  <p:nvSpPr>
                    <p:cNvPr id="722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915163" y="4708268"/>
                      <a:ext cx="155300" cy="2247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723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956178" y="4781552"/>
                      <a:ext cx="171447" cy="25397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 type="triangle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724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>
                      <a:off x="4977073" y="4741851"/>
                      <a:ext cx="82281" cy="28328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</p:grpSp>
            </p:grpSp>
            <p:grpSp>
              <p:nvGrpSpPr>
                <p:cNvPr id="695" name="Group 694"/>
                <p:cNvGrpSpPr/>
                <p:nvPr/>
              </p:nvGrpSpPr>
              <p:grpSpPr>
                <a:xfrm>
                  <a:off x="2483769" y="4293096"/>
                  <a:ext cx="144016" cy="304800"/>
                  <a:chOff x="4932040" y="5013176"/>
                  <a:chExt cx="144016" cy="304800"/>
                </a:xfrm>
              </p:grpSpPr>
              <p:sp>
                <p:nvSpPr>
                  <p:cNvPr id="715" name="Rectangle 714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4851648" y="5093568"/>
                    <a:ext cx="304800" cy="144016"/>
                  </a:xfrm>
                  <a:prstGeom prst="rect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grpSp>
                <p:nvGrpSpPr>
                  <p:cNvPr id="716" name="Group 715"/>
                  <p:cNvGrpSpPr/>
                  <p:nvPr/>
                </p:nvGrpSpPr>
                <p:grpSpPr>
                  <a:xfrm>
                    <a:off x="4965703" y="5051428"/>
                    <a:ext cx="73022" cy="238121"/>
                    <a:chOff x="4981578" y="4641853"/>
                    <a:chExt cx="73022" cy="238121"/>
                  </a:xfrm>
                </p:grpSpPr>
                <p:sp>
                  <p:nvSpPr>
                    <p:cNvPr id="717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915163" y="4708268"/>
                      <a:ext cx="155300" cy="2247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718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956178" y="4781552"/>
                      <a:ext cx="171447" cy="25397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 type="triangle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719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>
                      <a:off x="4977073" y="4741851"/>
                      <a:ext cx="82281" cy="28328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</p:grpSp>
            </p:grpSp>
            <p:grpSp>
              <p:nvGrpSpPr>
                <p:cNvPr id="696" name="Group 695"/>
                <p:cNvGrpSpPr/>
                <p:nvPr/>
              </p:nvGrpSpPr>
              <p:grpSpPr>
                <a:xfrm>
                  <a:off x="1902687" y="4293096"/>
                  <a:ext cx="144016" cy="304800"/>
                  <a:chOff x="5076056" y="5013176"/>
                  <a:chExt cx="144016" cy="304800"/>
                </a:xfrm>
              </p:grpSpPr>
              <p:sp>
                <p:nvSpPr>
                  <p:cNvPr id="711" name="Rectangle 710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4995664" y="5093568"/>
                    <a:ext cx="304800" cy="144016"/>
                  </a:xfrm>
                  <a:prstGeom prst="rect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grpSp>
                <p:nvGrpSpPr>
                  <p:cNvPr id="712" name="Group 711"/>
                  <p:cNvGrpSpPr/>
                  <p:nvPr/>
                </p:nvGrpSpPr>
                <p:grpSpPr>
                  <a:xfrm>
                    <a:off x="5120754" y="5031184"/>
                    <a:ext cx="72008" cy="257324"/>
                    <a:chOff x="5295379" y="5028009"/>
                    <a:chExt cx="72008" cy="257324"/>
                  </a:xfrm>
                </p:grpSpPr>
                <p:sp>
                  <p:nvSpPr>
                    <p:cNvPr id="713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5203428" y="5126186"/>
                      <a:ext cx="257324" cy="6097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714" name="Oval 713"/>
                    <p:cNvSpPr/>
                    <p:nvPr/>
                  </p:nvSpPr>
                  <p:spPr>
                    <a:xfrm>
                      <a:off x="5295379" y="5126459"/>
                      <a:ext cx="72008" cy="72008"/>
                    </a:xfrm>
                    <a:prstGeom prst="ellipse">
                      <a:avLst/>
                    </a:prstGeom>
                    <a:solidFill>
                      <a:schemeClr val="accent1">
                        <a:lumMod val="75000"/>
                      </a:schemeClr>
                    </a:solidFill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697" name="Group 696"/>
                <p:cNvGrpSpPr/>
                <p:nvPr/>
              </p:nvGrpSpPr>
              <p:grpSpPr>
                <a:xfrm>
                  <a:off x="2195737" y="4293096"/>
                  <a:ext cx="144016" cy="304800"/>
                  <a:chOff x="5228456" y="5013177"/>
                  <a:chExt cx="144016" cy="304800"/>
                </a:xfrm>
              </p:grpSpPr>
              <p:sp>
                <p:nvSpPr>
                  <p:cNvPr id="707" name="Line 188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5227638" y="5027613"/>
                    <a:ext cx="155576" cy="133347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708" name="Rectangle 707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5148064" y="5093569"/>
                    <a:ext cx="304800" cy="144016"/>
                  </a:xfrm>
                  <a:prstGeom prst="rect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709" name="Line 188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5219365" y="5170227"/>
                    <a:ext cx="157757" cy="131688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710" name="TextBox 709"/>
                  <p:cNvSpPr txBox="1"/>
                  <p:nvPr/>
                </p:nvSpPr>
                <p:spPr>
                  <a:xfrm>
                    <a:off x="5238750" y="5086350"/>
                    <a:ext cx="79375" cy="1692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sz="1100" b="1" kern="1200" dirty="0" smtClean="0">
                        <a:solidFill>
                          <a:srgbClr val="000090"/>
                        </a:solidFill>
                        <a:latin typeface="Arial"/>
                        <a:cs typeface="Arial"/>
                      </a:rPr>
                      <a:t>F</a:t>
                    </a:r>
                    <a:endParaRPr lang="en-US" sz="1100" b="1" kern="1200" dirty="0">
                      <a:solidFill>
                        <a:srgbClr val="000090"/>
                      </a:solidFill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698" name="Group 697"/>
                <p:cNvGrpSpPr/>
                <p:nvPr/>
              </p:nvGrpSpPr>
              <p:grpSpPr>
                <a:xfrm>
                  <a:off x="2339752" y="4293096"/>
                  <a:ext cx="144016" cy="304800"/>
                  <a:chOff x="1244050" y="1628800"/>
                  <a:chExt cx="144016" cy="304800"/>
                </a:xfrm>
              </p:grpSpPr>
              <p:sp>
                <p:nvSpPr>
                  <p:cNvPr id="704" name="Rectangle 703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1163658" y="1709192"/>
                    <a:ext cx="304800" cy="144016"/>
                  </a:xfrm>
                  <a:prstGeom prst="rect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705" name="Line 188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1163658" y="1709192"/>
                    <a:ext cx="304800" cy="144016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706" name="Line 188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1323487" y="1632930"/>
                    <a:ext cx="0" cy="72008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</p:grpSp>
            <p:grpSp>
              <p:nvGrpSpPr>
                <p:cNvPr id="699" name="Group 698"/>
                <p:cNvGrpSpPr/>
                <p:nvPr/>
              </p:nvGrpSpPr>
              <p:grpSpPr>
                <a:xfrm>
                  <a:off x="2627784" y="4293096"/>
                  <a:ext cx="216024" cy="304800"/>
                  <a:chOff x="5530850" y="5013176"/>
                  <a:chExt cx="216024" cy="304800"/>
                </a:xfrm>
              </p:grpSpPr>
              <p:grpSp>
                <p:nvGrpSpPr>
                  <p:cNvPr id="700" name="Group 699"/>
                  <p:cNvGrpSpPr>
                    <a:grpSpLocks/>
                  </p:cNvGrpSpPr>
                  <p:nvPr/>
                </p:nvGrpSpPr>
                <p:grpSpPr bwMode="auto">
                  <a:xfrm rot="16200000" flipV="1">
                    <a:off x="5558904" y="5085184"/>
                    <a:ext cx="156592" cy="156592"/>
                    <a:chOff x="96" y="2736"/>
                    <a:chExt cx="288" cy="288"/>
                  </a:xfrm>
                  <a:effectLst/>
                </p:grpSpPr>
                <p:sp>
                  <p:nvSpPr>
                    <p:cNvPr id="702" name="Oval 7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6" y="2736"/>
                      <a:ext cx="288" cy="288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703" name="AutoShape 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2" y="2736"/>
                      <a:ext cx="258" cy="210"/>
                    </a:xfrm>
                    <a:prstGeom prst="flowChartExtract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</p:grpSp>
              <p:sp>
                <p:nvSpPr>
                  <p:cNvPr id="701" name="Rectangle 700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5486462" y="5057564"/>
                    <a:ext cx="304800" cy="216024"/>
                  </a:xfrm>
                  <a:prstGeom prst="rect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</p:grpSp>
          </p:grpSp>
          <p:grpSp>
            <p:nvGrpSpPr>
              <p:cNvPr id="649" name="Group 648"/>
              <p:cNvGrpSpPr/>
              <p:nvPr/>
            </p:nvGrpSpPr>
            <p:grpSpPr>
              <a:xfrm>
                <a:off x="1306428" y="2692152"/>
                <a:ext cx="941121" cy="304800"/>
                <a:chOff x="1902687" y="4293096"/>
                <a:chExt cx="941121" cy="304800"/>
              </a:xfrm>
            </p:grpSpPr>
            <p:grpSp>
              <p:nvGrpSpPr>
                <p:cNvPr id="663" name="Group 662"/>
                <p:cNvGrpSpPr/>
                <p:nvPr/>
              </p:nvGrpSpPr>
              <p:grpSpPr>
                <a:xfrm>
                  <a:off x="2048275" y="4293096"/>
                  <a:ext cx="144016" cy="304800"/>
                  <a:chOff x="4932040" y="5013176"/>
                  <a:chExt cx="144016" cy="304800"/>
                </a:xfrm>
              </p:grpSpPr>
              <p:sp>
                <p:nvSpPr>
                  <p:cNvPr id="689" name="Rectangle 688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4851648" y="5093568"/>
                    <a:ext cx="304800" cy="144016"/>
                  </a:xfrm>
                  <a:prstGeom prst="rect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grpSp>
                <p:nvGrpSpPr>
                  <p:cNvPr id="690" name="Group 689"/>
                  <p:cNvGrpSpPr/>
                  <p:nvPr/>
                </p:nvGrpSpPr>
                <p:grpSpPr>
                  <a:xfrm>
                    <a:off x="4965703" y="5051428"/>
                    <a:ext cx="73022" cy="238121"/>
                    <a:chOff x="4981578" y="4641853"/>
                    <a:chExt cx="73022" cy="238121"/>
                  </a:xfrm>
                </p:grpSpPr>
                <p:sp>
                  <p:nvSpPr>
                    <p:cNvPr id="691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915163" y="4708268"/>
                      <a:ext cx="155300" cy="2247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692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956178" y="4781552"/>
                      <a:ext cx="171447" cy="25397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 type="triangle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693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>
                      <a:off x="4977073" y="4741851"/>
                      <a:ext cx="82281" cy="28328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</p:grpSp>
            </p:grpSp>
            <p:grpSp>
              <p:nvGrpSpPr>
                <p:cNvPr id="664" name="Group 663"/>
                <p:cNvGrpSpPr/>
                <p:nvPr/>
              </p:nvGrpSpPr>
              <p:grpSpPr>
                <a:xfrm>
                  <a:off x="2483769" y="4293096"/>
                  <a:ext cx="144016" cy="304800"/>
                  <a:chOff x="4932040" y="5013176"/>
                  <a:chExt cx="144016" cy="304800"/>
                </a:xfrm>
              </p:grpSpPr>
              <p:sp>
                <p:nvSpPr>
                  <p:cNvPr id="684" name="Rectangle 683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4851648" y="5093568"/>
                    <a:ext cx="304800" cy="144016"/>
                  </a:xfrm>
                  <a:prstGeom prst="rect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grpSp>
                <p:nvGrpSpPr>
                  <p:cNvPr id="685" name="Group 684"/>
                  <p:cNvGrpSpPr/>
                  <p:nvPr/>
                </p:nvGrpSpPr>
                <p:grpSpPr>
                  <a:xfrm>
                    <a:off x="4965703" y="5051428"/>
                    <a:ext cx="73022" cy="238121"/>
                    <a:chOff x="4981578" y="4641853"/>
                    <a:chExt cx="73022" cy="238121"/>
                  </a:xfrm>
                </p:grpSpPr>
                <p:sp>
                  <p:nvSpPr>
                    <p:cNvPr id="686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915163" y="4708268"/>
                      <a:ext cx="155300" cy="2247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687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956178" y="4781552"/>
                      <a:ext cx="171447" cy="25397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 type="triangle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688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>
                      <a:off x="4977073" y="4741851"/>
                      <a:ext cx="82281" cy="28328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</p:grpSp>
            </p:grpSp>
            <p:grpSp>
              <p:nvGrpSpPr>
                <p:cNvPr id="665" name="Group 664"/>
                <p:cNvGrpSpPr/>
                <p:nvPr/>
              </p:nvGrpSpPr>
              <p:grpSpPr>
                <a:xfrm>
                  <a:off x="1902687" y="4293096"/>
                  <a:ext cx="144016" cy="304800"/>
                  <a:chOff x="5076056" y="5013176"/>
                  <a:chExt cx="144016" cy="304800"/>
                </a:xfrm>
              </p:grpSpPr>
              <p:sp>
                <p:nvSpPr>
                  <p:cNvPr id="680" name="Rectangle 679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4995664" y="5093568"/>
                    <a:ext cx="304800" cy="144016"/>
                  </a:xfrm>
                  <a:prstGeom prst="rect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grpSp>
                <p:nvGrpSpPr>
                  <p:cNvPr id="681" name="Group 680"/>
                  <p:cNvGrpSpPr/>
                  <p:nvPr/>
                </p:nvGrpSpPr>
                <p:grpSpPr>
                  <a:xfrm>
                    <a:off x="5120754" y="5031184"/>
                    <a:ext cx="72008" cy="257324"/>
                    <a:chOff x="5295379" y="5028009"/>
                    <a:chExt cx="72008" cy="257324"/>
                  </a:xfrm>
                </p:grpSpPr>
                <p:sp>
                  <p:nvSpPr>
                    <p:cNvPr id="682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5203428" y="5126186"/>
                      <a:ext cx="257324" cy="6097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683" name="Oval 682"/>
                    <p:cNvSpPr/>
                    <p:nvPr/>
                  </p:nvSpPr>
                  <p:spPr>
                    <a:xfrm>
                      <a:off x="5295379" y="5126459"/>
                      <a:ext cx="72008" cy="72008"/>
                    </a:xfrm>
                    <a:prstGeom prst="ellipse">
                      <a:avLst/>
                    </a:prstGeom>
                    <a:solidFill>
                      <a:schemeClr val="accent1">
                        <a:lumMod val="75000"/>
                      </a:schemeClr>
                    </a:solidFill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666" name="Group 665"/>
                <p:cNvGrpSpPr/>
                <p:nvPr/>
              </p:nvGrpSpPr>
              <p:grpSpPr>
                <a:xfrm>
                  <a:off x="2195737" y="4293096"/>
                  <a:ext cx="144016" cy="304800"/>
                  <a:chOff x="5228456" y="5013177"/>
                  <a:chExt cx="144016" cy="304800"/>
                </a:xfrm>
              </p:grpSpPr>
              <p:sp>
                <p:nvSpPr>
                  <p:cNvPr id="676" name="Line 188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5227638" y="5027613"/>
                    <a:ext cx="155576" cy="133347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677" name="Rectangle 676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5148064" y="5093569"/>
                    <a:ext cx="304800" cy="144016"/>
                  </a:xfrm>
                  <a:prstGeom prst="rect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678" name="Line 188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5219365" y="5170227"/>
                    <a:ext cx="157757" cy="131688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679" name="TextBox 678"/>
                  <p:cNvSpPr txBox="1"/>
                  <p:nvPr/>
                </p:nvSpPr>
                <p:spPr>
                  <a:xfrm>
                    <a:off x="5238750" y="5086350"/>
                    <a:ext cx="79375" cy="1692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sz="1100" b="1" kern="1200" dirty="0" smtClean="0">
                        <a:solidFill>
                          <a:srgbClr val="000090"/>
                        </a:solidFill>
                        <a:latin typeface="Arial"/>
                        <a:cs typeface="Arial"/>
                      </a:rPr>
                      <a:t>F</a:t>
                    </a:r>
                    <a:endParaRPr lang="en-US" sz="1100" b="1" kern="1200" dirty="0">
                      <a:solidFill>
                        <a:srgbClr val="000090"/>
                      </a:solidFill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667" name="Group 666"/>
                <p:cNvGrpSpPr/>
                <p:nvPr/>
              </p:nvGrpSpPr>
              <p:grpSpPr>
                <a:xfrm>
                  <a:off x="2339752" y="4293096"/>
                  <a:ext cx="144016" cy="304800"/>
                  <a:chOff x="1244050" y="1628800"/>
                  <a:chExt cx="144016" cy="304800"/>
                </a:xfrm>
              </p:grpSpPr>
              <p:sp>
                <p:nvSpPr>
                  <p:cNvPr id="673" name="Rectangle 672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1163658" y="1709192"/>
                    <a:ext cx="304800" cy="144016"/>
                  </a:xfrm>
                  <a:prstGeom prst="rect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674" name="Line 188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1163658" y="1709192"/>
                    <a:ext cx="304800" cy="144016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675" name="Line 188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1323487" y="1632930"/>
                    <a:ext cx="0" cy="72008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</p:grpSp>
            <p:grpSp>
              <p:nvGrpSpPr>
                <p:cNvPr id="668" name="Group 667"/>
                <p:cNvGrpSpPr/>
                <p:nvPr/>
              </p:nvGrpSpPr>
              <p:grpSpPr>
                <a:xfrm>
                  <a:off x="2627784" y="4293096"/>
                  <a:ext cx="216024" cy="304800"/>
                  <a:chOff x="5530850" y="5013176"/>
                  <a:chExt cx="216024" cy="304800"/>
                </a:xfrm>
              </p:grpSpPr>
              <p:grpSp>
                <p:nvGrpSpPr>
                  <p:cNvPr id="669" name="Group 668"/>
                  <p:cNvGrpSpPr>
                    <a:grpSpLocks/>
                  </p:cNvGrpSpPr>
                  <p:nvPr/>
                </p:nvGrpSpPr>
                <p:grpSpPr bwMode="auto">
                  <a:xfrm rot="16200000" flipV="1">
                    <a:off x="5558904" y="5085184"/>
                    <a:ext cx="156592" cy="156592"/>
                    <a:chOff x="96" y="2736"/>
                    <a:chExt cx="288" cy="288"/>
                  </a:xfrm>
                  <a:effectLst/>
                </p:grpSpPr>
                <p:sp>
                  <p:nvSpPr>
                    <p:cNvPr id="671" name="Oval 6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6" y="2736"/>
                      <a:ext cx="288" cy="288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672" name="AutoShape 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2" y="2736"/>
                      <a:ext cx="258" cy="210"/>
                    </a:xfrm>
                    <a:prstGeom prst="flowChartExtract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</p:grpSp>
              <p:sp>
                <p:nvSpPr>
                  <p:cNvPr id="670" name="Rectangle 669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5486462" y="5057564"/>
                    <a:ext cx="304800" cy="216024"/>
                  </a:xfrm>
                  <a:prstGeom prst="rect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</p:grpSp>
          </p:grpSp>
          <p:sp>
            <p:nvSpPr>
              <p:cNvPr id="650" name="Line 121"/>
              <p:cNvSpPr>
                <a:spLocks noChangeShapeType="1"/>
              </p:cNvSpPr>
              <p:nvPr/>
            </p:nvSpPr>
            <p:spPr bwMode="auto">
              <a:xfrm>
                <a:off x="940219" y="2679358"/>
                <a:ext cx="139073" cy="0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51" name="Line 121"/>
              <p:cNvSpPr>
                <a:spLocks noChangeShapeType="1"/>
              </p:cNvSpPr>
              <p:nvPr/>
            </p:nvSpPr>
            <p:spPr bwMode="auto">
              <a:xfrm flipV="1">
                <a:off x="1084235" y="2480497"/>
                <a:ext cx="212256" cy="0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 type="triangle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" name="Line 25"/>
              <p:cNvSpPr>
                <a:spLocks noChangeShapeType="1"/>
              </p:cNvSpPr>
              <p:nvPr/>
            </p:nvSpPr>
            <p:spPr bwMode="auto">
              <a:xfrm flipH="1" flipV="1">
                <a:off x="1084235" y="2478085"/>
                <a:ext cx="0" cy="358082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" name="Line 121"/>
              <p:cNvSpPr>
                <a:spLocks noChangeShapeType="1"/>
              </p:cNvSpPr>
              <p:nvPr/>
            </p:nvSpPr>
            <p:spPr bwMode="auto">
              <a:xfrm flipV="1">
                <a:off x="1084235" y="2836167"/>
                <a:ext cx="212256" cy="0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 type="triangle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" name="Line 121"/>
              <p:cNvSpPr>
                <a:spLocks noChangeShapeType="1"/>
              </p:cNvSpPr>
              <p:nvPr/>
            </p:nvSpPr>
            <p:spPr bwMode="auto">
              <a:xfrm>
                <a:off x="2247549" y="2851050"/>
                <a:ext cx="204838" cy="0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" name="Line 25"/>
              <p:cNvSpPr>
                <a:spLocks noChangeShapeType="1"/>
              </p:cNvSpPr>
              <p:nvPr/>
            </p:nvSpPr>
            <p:spPr bwMode="auto">
              <a:xfrm flipH="1" flipV="1">
                <a:off x="2442450" y="2465614"/>
                <a:ext cx="0" cy="385436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" name="Line 121"/>
              <p:cNvSpPr>
                <a:spLocks noChangeShapeType="1"/>
              </p:cNvSpPr>
              <p:nvPr/>
            </p:nvSpPr>
            <p:spPr bwMode="auto">
              <a:xfrm>
                <a:off x="2237612" y="2478848"/>
                <a:ext cx="204838" cy="0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" name="Line 19"/>
              <p:cNvSpPr>
                <a:spLocks noChangeShapeType="1"/>
              </p:cNvSpPr>
              <p:nvPr/>
            </p:nvSpPr>
            <p:spPr bwMode="auto">
              <a:xfrm>
                <a:off x="3805120" y="1865717"/>
                <a:ext cx="0" cy="176129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 type="triangle" w="med" len="med"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" name="Line 19"/>
              <p:cNvSpPr>
                <a:spLocks noChangeShapeType="1"/>
              </p:cNvSpPr>
              <p:nvPr/>
            </p:nvSpPr>
            <p:spPr bwMode="auto">
              <a:xfrm flipH="1">
                <a:off x="4932038" y="1878828"/>
                <a:ext cx="0" cy="607029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 type="triangle" w="med" len="med"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659" name="Elbow Connector 658"/>
              <p:cNvCxnSpPr>
                <a:endCxn id="449" idx="1"/>
              </p:cNvCxnSpPr>
              <p:nvPr/>
            </p:nvCxnSpPr>
            <p:spPr>
              <a:xfrm flipV="1">
                <a:off x="2452387" y="2179705"/>
                <a:ext cx="1008111" cy="474817"/>
              </a:xfrm>
              <a:prstGeom prst="bentConnector3">
                <a:avLst>
                  <a:gd name="adj1" fmla="val 50000"/>
                </a:avLst>
              </a:prstGeom>
              <a:noFill/>
              <a:ln w="19050">
                <a:solidFill>
                  <a:srgbClr val="333399"/>
                </a:solidFill>
                <a:round/>
                <a:headEnd/>
                <a:tailEnd/>
              </a:ln>
              <a:effectLst/>
            </p:spPr>
          </p:cxnSp>
          <p:sp>
            <p:nvSpPr>
              <p:cNvPr id="660" name="Text Box 74"/>
              <p:cNvSpPr txBox="1">
                <a:spLocks noChangeArrowheads="1"/>
              </p:cNvSpPr>
              <p:nvPr/>
            </p:nvSpPr>
            <p:spPr bwMode="auto">
              <a:xfrm>
                <a:off x="1288106" y="2041847"/>
                <a:ext cx="1031051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en-US" sz="1000" dirty="0" smtClean="0">
                    <a:latin typeface="Verdana" charset="0"/>
                  </a:rPr>
                  <a:t>16.000 m3/h</a:t>
                </a:r>
                <a:endParaRPr lang="en-US" sz="1000" dirty="0">
                  <a:latin typeface="Verdana" charset="0"/>
                </a:endParaRPr>
              </a:p>
            </p:txBody>
          </p:sp>
          <p:sp>
            <p:nvSpPr>
              <p:cNvPr id="661" name="Line 19"/>
              <p:cNvSpPr>
                <a:spLocks noChangeShapeType="1"/>
              </p:cNvSpPr>
              <p:nvPr/>
            </p:nvSpPr>
            <p:spPr bwMode="auto">
              <a:xfrm flipH="1" flipV="1">
                <a:off x="3805120" y="2319504"/>
                <a:ext cx="0" cy="200110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 type="triangle" w="med" len="med"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" name="Text Box 74"/>
              <p:cNvSpPr txBox="1">
                <a:spLocks noChangeArrowheads="1"/>
              </p:cNvSpPr>
              <p:nvPr/>
            </p:nvSpPr>
            <p:spPr bwMode="auto">
              <a:xfrm>
                <a:off x="-144768" y="2401219"/>
                <a:ext cx="1186850" cy="4481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en-US" sz="800" b="1" dirty="0" smtClean="0">
                    <a:latin typeface="Verdana" charset="0"/>
                  </a:rPr>
                  <a:t>Lift cage</a:t>
                </a:r>
              </a:p>
              <a:p>
                <a:pPr algn="r"/>
                <a:r>
                  <a:rPr lang="en-US" sz="800" b="1" dirty="0" smtClean="0">
                    <a:latin typeface="Verdana" charset="0"/>
                  </a:rPr>
                  <a:t>overpressure</a:t>
                </a:r>
                <a:endParaRPr lang="en-US" sz="800" b="1" dirty="0">
                  <a:latin typeface="Verdana" charset="0"/>
                </a:endParaRPr>
              </a:p>
            </p:txBody>
          </p:sp>
        </p:grpSp>
        <p:grpSp>
          <p:nvGrpSpPr>
            <p:cNvPr id="462" name="Group 461"/>
            <p:cNvGrpSpPr/>
            <p:nvPr/>
          </p:nvGrpSpPr>
          <p:grpSpPr>
            <a:xfrm>
              <a:off x="120062" y="1010065"/>
              <a:ext cx="3458178" cy="1080151"/>
              <a:chOff x="2322" y="816612"/>
              <a:chExt cx="3458178" cy="1080151"/>
            </a:xfrm>
          </p:grpSpPr>
          <p:sp>
            <p:nvSpPr>
              <p:cNvPr id="576" name="Text Box 74"/>
              <p:cNvSpPr txBox="1">
                <a:spLocks noChangeArrowheads="1"/>
              </p:cNvSpPr>
              <p:nvPr/>
            </p:nvSpPr>
            <p:spPr bwMode="auto">
              <a:xfrm>
                <a:off x="947224" y="816612"/>
                <a:ext cx="1031051" cy="246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en-US" sz="1000" dirty="0">
                    <a:latin typeface="Verdana" charset="0"/>
                  </a:rPr>
                  <a:t>5</a:t>
                </a:r>
                <a:r>
                  <a:rPr lang="en-US" sz="1000" dirty="0" smtClean="0">
                    <a:latin typeface="Verdana" charset="0"/>
                  </a:rPr>
                  <a:t>0.000 m3/h</a:t>
                </a:r>
                <a:endParaRPr lang="en-US" sz="1000" dirty="0">
                  <a:latin typeface="Verdana" charset="0"/>
                </a:endParaRPr>
              </a:p>
            </p:txBody>
          </p:sp>
          <p:grpSp>
            <p:nvGrpSpPr>
              <p:cNvPr id="577" name="Group 576"/>
              <p:cNvGrpSpPr/>
              <p:nvPr/>
            </p:nvGrpSpPr>
            <p:grpSpPr>
              <a:xfrm>
                <a:off x="1296491" y="1591963"/>
                <a:ext cx="941121" cy="304800"/>
                <a:chOff x="1902687" y="4293096"/>
                <a:chExt cx="941121" cy="304800"/>
              </a:xfrm>
            </p:grpSpPr>
            <p:grpSp>
              <p:nvGrpSpPr>
                <p:cNvPr id="617" name="Group 616"/>
                <p:cNvGrpSpPr/>
                <p:nvPr/>
              </p:nvGrpSpPr>
              <p:grpSpPr>
                <a:xfrm>
                  <a:off x="2048275" y="4293096"/>
                  <a:ext cx="144016" cy="304800"/>
                  <a:chOff x="4932040" y="5013176"/>
                  <a:chExt cx="144016" cy="304800"/>
                </a:xfrm>
              </p:grpSpPr>
              <p:sp>
                <p:nvSpPr>
                  <p:cNvPr id="643" name="Rectangle 642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4851648" y="5093568"/>
                    <a:ext cx="304800" cy="144016"/>
                  </a:xfrm>
                  <a:prstGeom prst="rect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grpSp>
                <p:nvGrpSpPr>
                  <p:cNvPr id="644" name="Group 643"/>
                  <p:cNvGrpSpPr/>
                  <p:nvPr/>
                </p:nvGrpSpPr>
                <p:grpSpPr>
                  <a:xfrm>
                    <a:off x="4965703" y="5051428"/>
                    <a:ext cx="73022" cy="238121"/>
                    <a:chOff x="4981578" y="4641853"/>
                    <a:chExt cx="73022" cy="238121"/>
                  </a:xfrm>
                </p:grpSpPr>
                <p:sp>
                  <p:nvSpPr>
                    <p:cNvPr id="645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915163" y="4708268"/>
                      <a:ext cx="155300" cy="2247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646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956178" y="4781552"/>
                      <a:ext cx="171447" cy="25397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 type="triangle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647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>
                      <a:off x="4977073" y="4741851"/>
                      <a:ext cx="82281" cy="28328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</p:grpSp>
            </p:grpSp>
            <p:grpSp>
              <p:nvGrpSpPr>
                <p:cNvPr id="618" name="Group 617"/>
                <p:cNvGrpSpPr/>
                <p:nvPr/>
              </p:nvGrpSpPr>
              <p:grpSpPr>
                <a:xfrm>
                  <a:off x="2483769" y="4293096"/>
                  <a:ext cx="144016" cy="304800"/>
                  <a:chOff x="4932040" y="5013176"/>
                  <a:chExt cx="144016" cy="304800"/>
                </a:xfrm>
              </p:grpSpPr>
              <p:sp>
                <p:nvSpPr>
                  <p:cNvPr id="638" name="Rectangle 637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4851648" y="5093568"/>
                    <a:ext cx="304800" cy="144016"/>
                  </a:xfrm>
                  <a:prstGeom prst="rect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grpSp>
                <p:nvGrpSpPr>
                  <p:cNvPr id="639" name="Group 638"/>
                  <p:cNvGrpSpPr/>
                  <p:nvPr/>
                </p:nvGrpSpPr>
                <p:grpSpPr>
                  <a:xfrm>
                    <a:off x="4965703" y="5051428"/>
                    <a:ext cx="73022" cy="238121"/>
                    <a:chOff x="4981578" y="4641853"/>
                    <a:chExt cx="73022" cy="238121"/>
                  </a:xfrm>
                </p:grpSpPr>
                <p:sp>
                  <p:nvSpPr>
                    <p:cNvPr id="640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915163" y="4708268"/>
                      <a:ext cx="155300" cy="2247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641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956178" y="4781552"/>
                      <a:ext cx="171447" cy="25397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 type="triangle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642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>
                      <a:off x="4977073" y="4741851"/>
                      <a:ext cx="82281" cy="28328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</p:grpSp>
            </p:grpSp>
            <p:grpSp>
              <p:nvGrpSpPr>
                <p:cNvPr id="619" name="Group 618"/>
                <p:cNvGrpSpPr/>
                <p:nvPr/>
              </p:nvGrpSpPr>
              <p:grpSpPr>
                <a:xfrm>
                  <a:off x="1902687" y="4293096"/>
                  <a:ext cx="144016" cy="304800"/>
                  <a:chOff x="5076056" y="5013176"/>
                  <a:chExt cx="144016" cy="304800"/>
                </a:xfrm>
              </p:grpSpPr>
              <p:sp>
                <p:nvSpPr>
                  <p:cNvPr id="634" name="Rectangle 633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4995664" y="5093568"/>
                    <a:ext cx="304800" cy="144016"/>
                  </a:xfrm>
                  <a:prstGeom prst="rect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grpSp>
                <p:nvGrpSpPr>
                  <p:cNvPr id="635" name="Group 634"/>
                  <p:cNvGrpSpPr/>
                  <p:nvPr/>
                </p:nvGrpSpPr>
                <p:grpSpPr>
                  <a:xfrm>
                    <a:off x="5120754" y="5031184"/>
                    <a:ext cx="72008" cy="257324"/>
                    <a:chOff x="5295379" y="5028009"/>
                    <a:chExt cx="72008" cy="257324"/>
                  </a:xfrm>
                </p:grpSpPr>
                <p:sp>
                  <p:nvSpPr>
                    <p:cNvPr id="636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5203428" y="5126186"/>
                      <a:ext cx="257324" cy="6097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637" name="Oval 636"/>
                    <p:cNvSpPr/>
                    <p:nvPr/>
                  </p:nvSpPr>
                  <p:spPr>
                    <a:xfrm>
                      <a:off x="5295379" y="5126459"/>
                      <a:ext cx="72008" cy="72008"/>
                    </a:xfrm>
                    <a:prstGeom prst="ellipse">
                      <a:avLst/>
                    </a:prstGeom>
                    <a:solidFill>
                      <a:schemeClr val="accent1">
                        <a:lumMod val="75000"/>
                      </a:schemeClr>
                    </a:solidFill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620" name="Group 619"/>
                <p:cNvGrpSpPr/>
                <p:nvPr/>
              </p:nvGrpSpPr>
              <p:grpSpPr>
                <a:xfrm>
                  <a:off x="2195737" y="4293096"/>
                  <a:ext cx="144016" cy="304800"/>
                  <a:chOff x="5228456" y="5013177"/>
                  <a:chExt cx="144016" cy="304800"/>
                </a:xfrm>
              </p:grpSpPr>
              <p:sp>
                <p:nvSpPr>
                  <p:cNvPr id="630" name="Line 188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5227638" y="5027613"/>
                    <a:ext cx="155576" cy="133347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631" name="Rectangle 630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5148064" y="5093569"/>
                    <a:ext cx="304800" cy="144016"/>
                  </a:xfrm>
                  <a:prstGeom prst="rect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632" name="Line 188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5219365" y="5170227"/>
                    <a:ext cx="157757" cy="131688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633" name="TextBox 632"/>
                  <p:cNvSpPr txBox="1"/>
                  <p:nvPr/>
                </p:nvSpPr>
                <p:spPr>
                  <a:xfrm>
                    <a:off x="5238750" y="5086350"/>
                    <a:ext cx="79375" cy="1692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sz="1100" b="1" kern="1200" dirty="0" smtClean="0">
                        <a:solidFill>
                          <a:srgbClr val="000090"/>
                        </a:solidFill>
                        <a:latin typeface="Arial"/>
                        <a:cs typeface="Arial"/>
                      </a:rPr>
                      <a:t>F</a:t>
                    </a:r>
                    <a:endParaRPr lang="en-US" sz="1100" b="1" kern="1200" dirty="0">
                      <a:solidFill>
                        <a:srgbClr val="000090"/>
                      </a:solidFill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621" name="Group 620"/>
                <p:cNvGrpSpPr/>
                <p:nvPr/>
              </p:nvGrpSpPr>
              <p:grpSpPr>
                <a:xfrm>
                  <a:off x="2339752" y="4293096"/>
                  <a:ext cx="144016" cy="304800"/>
                  <a:chOff x="1244050" y="1628800"/>
                  <a:chExt cx="144016" cy="304800"/>
                </a:xfrm>
              </p:grpSpPr>
              <p:sp>
                <p:nvSpPr>
                  <p:cNvPr id="627" name="Rectangle 626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1163658" y="1709192"/>
                    <a:ext cx="304800" cy="144016"/>
                  </a:xfrm>
                  <a:prstGeom prst="rect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628" name="Line 188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1163658" y="1709192"/>
                    <a:ext cx="304800" cy="144016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629" name="Line 188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1323487" y="1632930"/>
                    <a:ext cx="0" cy="72008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</p:grpSp>
            <p:grpSp>
              <p:nvGrpSpPr>
                <p:cNvPr id="622" name="Group 621"/>
                <p:cNvGrpSpPr/>
                <p:nvPr/>
              </p:nvGrpSpPr>
              <p:grpSpPr>
                <a:xfrm>
                  <a:off x="2627784" y="4293096"/>
                  <a:ext cx="216024" cy="304800"/>
                  <a:chOff x="5530850" y="5013176"/>
                  <a:chExt cx="216024" cy="304800"/>
                </a:xfrm>
              </p:grpSpPr>
              <p:grpSp>
                <p:nvGrpSpPr>
                  <p:cNvPr id="623" name="Group 622"/>
                  <p:cNvGrpSpPr>
                    <a:grpSpLocks/>
                  </p:cNvGrpSpPr>
                  <p:nvPr/>
                </p:nvGrpSpPr>
                <p:grpSpPr bwMode="auto">
                  <a:xfrm rot="16200000" flipV="1">
                    <a:off x="5558904" y="5085184"/>
                    <a:ext cx="156592" cy="156592"/>
                    <a:chOff x="96" y="2736"/>
                    <a:chExt cx="288" cy="288"/>
                  </a:xfrm>
                  <a:effectLst/>
                </p:grpSpPr>
                <p:sp>
                  <p:nvSpPr>
                    <p:cNvPr id="625" name="Oval 6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6" y="2736"/>
                      <a:ext cx="288" cy="288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626" name="AutoShape 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2" y="2736"/>
                      <a:ext cx="258" cy="210"/>
                    </a:xfrm>
                    <a:prstGeom prst="flowChartExtract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</p:grpSp>
              <p:sp>
                <p:nvSpPr>
                  <p:cNvPr id="624" name="Rectangle 623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5486462" y="5057564"/>
                    <a:ext cx="304800" cy="216024"/>
                  </a:xfrm>
                  <a:prstGeom prst="rect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</p:grpSp>
          </p:grpSp>
          <p:grpSp>
            <p:nvGrpSpPr>
              <p:cNvPr id="578" name="Group 577"/>
              <p:cNvGrpSpPr/>
              <p:nvPr/>
            </p:nvGrpSpPr>
            <p:grpSpPr>
              <a:xfrm>
                <a:off x="1296491" y="1117433"/>
                <a:ext cx="941121" cy="304800"/>
                <a:chOff x="1902687" y="4293096"/>
                <a:chExt cx="941121" cy="304800"/>
              </a:xfrm>
            </p:grpSpPr>
            <p:grpSp>
              <p:nvGrpSpPr>
                <p:cNvPr id="586" name="Group 585"/>
                <p:cNvGrpSpPr/>
                <p:nvPr/>
              </p:nvGrpSpPr>
              <p:grpSpPr>
                <a:xfrm>
                  <a:off x="2048275" y="4293096"/>
                  <a:ext cx="144016" cy="304800"/>
                  <a:chOff x="4932040" y="5013176"/>
                  <a:chExt cx="144016" cy="304800"/>
                </a:xfrm>
              </p:grpSpPr>
              <p:sp>
                <p:nvSpPr>
                  <p:cNvPr id="612" name="Rectangle 611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4851648" y="5093568"/>
                    <a:ext cx="304800" cy="144016"/>
                  </a:xfrm>
                  <a:prstGeom prst="rect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grpSp>
                <p:nvGrpSpPr>
                  <p:cNvPr id="613" name="Group 612"/>
                  <p:cNvGrpSpPr/>
                  <p:nvPr/>
                </p:nvGrpSpPr>
                <p:grpSpPr>
                  <a:xfrm>
                    <a:off x="4965703" y="5051428"/>
                    <a:ext cx="73022" cy="238121"/>
                    <a:chOff x="4981578" y="4641853"/>
                    <a:chExt cx="73022" cy="238121"/>
                  </a:xfrm>
                </p:grpSpPr>
                <p:sp>
                  <p:nvSpPr>
                    <p:cNvPr id="614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915163" y="4708268"/>
                      <a:ext cx="155300" cy="2247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615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956178" y="4781552"/>
                      <a:ext cx="171447" cy="25397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 type="triangle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616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>
                      <a:off x="4977073" y="4741851"/>
                      <a:ext cx="82281" cy="28328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</p:grpSp>
            </p:grpSp>
            <p:grpSp>
              <p:nvGrpSpPr>
                <p:cNvPr id="587" name="Group 586"/>
                <p:cNvGrpSpPr/>
                <p:nvPr/>
              </p:nvGrpSpPr>
              <p:grpSpPr>
                <a:xfrm>
                  <a:off x="2483769" y="4293096"/>
                  <a:ext cx="144016" cy="304800"/>
                  <a:chOff x="4932040" y="5013176"/>
                  <a:chExt cx="144016" cy="304800"/>
                </a:xfrm>
              </p:grpSpPr>
              <p:sp>
                <p:nvSpPr>
                  <p:cNvPr id="607" name="Rectangle 606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4851648" y="5093568"/>
                    <a:ext cx="304800" cy="144016"/>
                  </a:xfrm>
                  <a:prstGeom prst="rect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grpSp>
                <p:nvGrpSpPr>
                  <p:cNvPr id="608" name="Group 607"/>
                  <p:cNvGrpSpPr/>
                  <p:nvPr/>
                </p:nvGrpSpPr>
                <p:grpSpPr>
                  <a:xfrm>
                    <a:off x="4965703" y="5051428"/>
                    <a:ext cx="73022" cy="238121"/>
                    <a:chOff x="4981578" y="4641853"/>
                    <a:chExt cx="73022" cy="238121"/>
                  </a:xfrm>
                </p:grpSpPr>
                <p:sp>
                  <p:nvSpPr>
                    <p:cNvPr id="609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915163" y="4708268"/>
                      <a:ext cx="155300" cy="2247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610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956178" y="4781552"/>
                      <a:ext cx="171447" cy="25397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 type="triangle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611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>
                      <a:off x="4977073" y="4741851"/>
                      <a:ext cx="82281" cy="28328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</p:grpSp>
            </p:grpSp>
            <p:grpSp>
              <p:nvGrpSpPr>
                <p:cNvPr id="588" name="Group 587"/>
                <p:cNvGrpSpPr/>
                <p:nvPr/>
              </p:nvGrpSpPr>
              <p:grpSpPr>
                <a:xfrm>
                  <a:off x="1902687" y="4293096"/>
                  <a:ext cx="144016" cy="304800"/>
                  <a:chOff x="5076056" y="5013176"/>
                  <a:chExt cx="144016" cy="304800"/>
                </a:xfrm>
              </p:grpSpPr>
              <p:sp>
                <p:nvSpPr>
                  <p:cNvPr id="603" name="Rectangle 602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4995664" y="5093568"/>
                    <a:ext cx="304800" cy="144016"/>
                  </a:xfrm>
                  <a:prstGeom prst="rect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grpSp>
                <p:nvGrpSpPr>
                  <p:cNvPr id="604" name="Group 603"/>
                  <p:cNvGrpSpPr/>
                  <p:nvPr/>
                </p:nvGrpSpPr>
                <p:grpSpPr>
                  <a:xfrm>
                    <a:off x="5120754" y="5031184"/>
                    <a:ext cx="72008" cy="257324"/>
                    <a:chOff x="5295379" y="5028009"/>
                    <a:chExt cx="72008" cy="257324"/>
                  </a:xfrm>
                </p:grpSpPr>
                <p:sp>
                  <p:nvSpPr>
                    <p:cNvPr id="605" name="Line 18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5203428" y="5126186"/>
                      <a:ext cx="257324" cy="6097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606" name="Oval 605"/>
                    <p:cNvSpPr/>
                    <p:nvPr/>
                  </p:nvSpPr>
                  <p:spPr>
                    <a:xfrm>
                      <a:off x="5295379" y="5126459"/>
                      <a:ext cx="72008" cy="72008"/>
                    </a:xfrm>
                    <a:prstGeom prst="ellipse">
                      <a:avLst/>
                    </a:prstGeom>
                    <a:solidFill>
                      <a:schemeClr val="accent1">
                        <a:lumMod val="75000"/>
                      </a:schemeClr>
                    </a:solidFill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589" name="Group 588"/>
                <p:cNvGrpSpPr/>
                <p:nvPr/>
              </p:nvGrpSpPr>
              <p:grpSpPr>
                <a:xfrm>
                  <a:off x="2195737" y="4293096"/>
                  <a:ext cx="144016" cy="304800"/>
                  <a:chOff x="5228456" y="5013177"/>
                  <a:chExt cx="144016" cy="304800"/>
                </a:xfrm>
              </p:grpSpPr>
              <p:sp>
                <p:nvSpPr>
                  <p:cNvPr id="599" name="Line 188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5227638" y="5027613"/>
                    <a:ext cx="155576" cy="133347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600" name="Rectangle 599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5148064" y="5093569"/>
                    <a:ext cx="304800" cy="144016"/>
                  </a:xfrm>
                  <a:prstGeom prst="rect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601" name="Line 188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5219365" y="5170227"/>
                    <a:ext cx="157757" cy="131688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602" name="TextBox 601"/>
                  <p:cNvSpPr txBox="1"/>
                  <p:nvPr/>
                </p:nvSpPr>
                <p:spPr>
                  <a:xfrm>
                    <a:off x="5238750" y="5086350"/>
                    <a:ext cx="79375" cy="1692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sz="1100" b="1" kern="1200" dirty="0" smtClean="0">
                        <a:solidFill>
                          <a:srgbClr val="000090"/>
                        </a:solidFill>
                        <a:latin typeface="Arial"/>
                        <a:cs typeface="Arial"/>
                      </a:rPr>
                      <a:t>F</a:t>
                    </a:r>
                    <a:endParaRPr lang="en-US" sz="1100" b="1" kern="1200" dirty="0">
                      <a:solidFill>
                        <a:srgbClr val="000090"/>
                      </a:solidFill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590" name="Group 589"/>
                <p:cNvGrpSpPr/>
                <p:nvPr/>
              </p:nvGrpSpPr>
              <p:grpSpPr>
                <a:xfrm>
                  <a:off x="2339752" y="4293096"/>
                  <a:ext cx="144016" cy="304800"/>
                  <a:chOff x="1244050" y="1628800"/>
                  <a:chExt cx="144016" cy="304800"/>
                </a:xfrm>
              </p:grpSpPr>
              <p:sp>
                <p:nvSpPr>
                  <p:cNvPr id="596" name="Rectangle 595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1163658" y="1709192"/>
                    <a:ext cx="304800" cy="144016"/>
                  </a:xfrm>
                  <a:prstGeom prst="rect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597" name="Line 188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1163658" y="1709192"/>
                    <a:ext cx="304800" cy="144016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598" name="Line 188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1323487" y="1632930"/>
                    <a:ext cx="0" cy="72008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</p:grpSp>
            <p:grpSp>
              <p:nvGrpSpPr>
                <p:cNvPr id="591" name="Group 590"/>
                <p:cNvGrpSpPr/>
                <p:nvPr/>
              </p:nvGrpSpPr>
              <p:grpSpPr>
                <a:xfrm>
                  <a:off x="2627784" y="4293096"/>
                  <a:ext cx="216024" cy="304800"/>
                  <a:chOff x="5530850" y="5013176"/>
                  <a:chExt cx="216024" cy="304800"/>
                </a:xfrm>
              </p:grpSpPr>
              <p:grpSp>
                <p:nvGrpSpPr>
                  <p:cNvPr id="592" name="Group 591"/>
                  <p:cNvGrpSpPr>
                    <a:grpSpLocks/>
                  </p:cNvGrpSpPr>
                  <p:nvPr/>
                </p:nvGrpSpPr>
                <p:grpSpPr bwMode="auto">
                  <a:xfrm rot="16200000" flipV="1">
                    <a:off x="5558904" y="5085184"/>
                    <a:ext cx="156592" cy="156592"/>
                    <a:chOff x="96" y="2736"/>
                    <a:chExt cx="288" cy="288"/>
                  </a:xfrm>
                  <a:effectLst/>
                </p:grpSpPr>
                <p:sp>
                  <p:nvSpPr>
                    <p:cNvPr id="594" name="Oval 5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6" y="2736"/>
                      <a:ext cx="288" cy="288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595" name="AutoShape 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2" y="2736"/>
                      <a:ext cx="258" cy="210"/>
                    </a:xfrm>
                    <a:prstGeom prst="flowChartExtract">
                      <a:avLst/>
                    </a:prstGeom>
                    <a:noFill/>
                    <a:ln w="1905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</p:grpSp>
              <p:sp>
                <p:nvSpPr>
                  <p:cNvPr id="593" name="Rectangle 592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5486462" y="5057564"/>
                    <a:ext cx="304800" cy="216024"/>
                  </a:xfrm>
                  <a:prstGeom prst="rect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</p:grpSp>
          </p:grpSp>
          <p:sp>
            <p:nvSpPr>
              <p:cNvPr id="579" name="Line 121"/>
              <p:cNvSpPr>
                <a:spLocks noChangeShapeType="1"/>
              </p:cNvSpPr>
              <p:nvPr/>
            </p:nvSpPr>
            <p:spPr bwMode="auto">
              <a:xfrm flipV="1">
                <a:off x="1084235" y="1740980"/>
                <a:ext cx="212256" cy="0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 type="triangle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0" name="Line 121"/>
              <p:cNvSpPr>
                <a:spLocks noChangeShapeType="1"/>
              </p:cNvSpPr>
              <p:nvPr/>
            </p:nvSpPr>
            <p:spPr bwMode="auto">
              <a:xfrm flipV="1">
                <a:off x="1084235" y="1266336"/>
                <a:ext cx="212256" cy="0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 type="triangle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1" name="Line 121"/>
              <p:cNvSpPr>
                <a:spLocks noChangeShapeType="1"/>
              </p:cNvSpPr>
              <p:nvPr/>
            </p:nvSpPr>
            <p:spPr bwMode="auto">
              <a:xfrm>
                <a:off x="2247550" y="1735978"/>
                <a:ext cx="1212950" cy="1806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2" name="Line 121"/>
              <p:cNvSpPr>
                <a:spLocks noChangeShapeType="1"/>
              </p:cNvSpPr>
              <p:nvPr/>
            </p:nvSpPr>
            <p:spPr bwMode="auto">
              <a:xfrm flipV="1">
                <a:off x="2237612" y="1269833"/>
                <a:ext cx="1222887" cy="6498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" name="Text Box 74"/>
              <p:cNvSpPr txBox="1">
                <a:spLocks noChangeArrowheads="1"/>
              </p:cNvSpPr>
              <p:nvPr/>
            </p:nvSpPr>
            <p:spPr bwMode="auto">
              <a:xfrm>
                <a:off x="2405812" y="1415546"/>
                <a:ext cx="1031051" cy="246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en-US" sz="1000" dirty="0" smtClean="0">
                    <a:latin typeface="Verdana" charset="0"/>
                  </a:rPr>
                  <a:t>20.000 m3/h</a:t>
                </a:r>
                <a:endParaRPr lang="en-US" sz="1000" dirty="0">
                  <a:latin typeface="Verdana" charset="0"/>
                </a:endParaRPr>
              </a:p>
            </p:txBody>
          </p:sp>
          <p:sp>
            <p:nvSpPr>
              <p:cNvPr id="584" name="Text Box 74"/>
              <p:cNvSpPr txBox="1">
                <a:spLocks noChangeArrowheads="1"/>
              </p:cNvSpPr>
              <p:nvPr/>
            </p:nvSpPr>
            <p:spPr bwMode="auto">
              <a:xfrm>
                <a:off x="20913" y="1550844"/>
                <a:ext cx="1116825" cy="3055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en-US" sz="900" b="1" dirty="0" smtClean="0">
                    <a:latin typeface="Verdana" charset="0"/>
                  </a:rPr>
                  <a:t>Ventilation</a:t>
                </a:r>
                <a:endParaRPr lang="en-US" sz="900" b="1" dirty="0">
                  <a:latin typeface="Verdana" charset="0"/>
                </a:endParaRPr>
              </a:p>
            </p:txBody>
          </p:sp>
          <p:sp>
            <p:nvSpPr>
              <p:cNvPr id="585" name="Text Box 74"/>
              <p:cNvSpPr txBox="1">
                <a:spLocks noChangeArrowheads="1"/>
              </p:cNvSpPr>
              <p:nvPr/>
            </p:nvSpPr>
            <p:spPr bwMode="auto">
              <a:xfrm>
                <a:off x="2322" y="1099249"/>
                <a:ext cx="1116825" cy="3055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en-US" sz="900" b="1" dirty="0" smtClean="0">
                    <a:latin typeface="Verdana" charset="0"/>
                  </a:rPr>
                  <a:t>Ventilation</a:t>
                </a:r>
                <a:endParaRPr lang="en-US" sz="900" b="1" dirty="0">
                  <a:latin typeface="Verdana" charset="0"/>
                </a:endParaRPr>
              </a:p>
            </p:txBody>
          </p:sp>
        </p:grpSp>
        <p:grpSp>
          <p:nvGrpSpPr>
            <p:cNvPr id="463" name="Group 462"/>
            <p:cNvGrpSpPr/>
            <p:nvPr/>
          </p:nvGrpSpPr>
          <p:grpSpPr>
            <a:xfrm>
              <a:off x="5121788" y="3122633"/>
              <a:ext cx="3806118" cy="3316162"/>
              <a:chOff x="5004048" y="2929180"/>
              <a:chExt cx="3806118" cy="3316162"/>
            </a:xfrm>
          </p:grpSpPr>
          <p:sp>
            <p:nvSpPr>
              <p:cNvPr id="487" name="Line 121"/>
              <p:cNvSpPr>
                <a:spLocks noChangeShapeType="1"/>
              </p:cNvSpPr>
              <p:nvPr/>
            </p:nvSpPr>
            <p:spPr bwMode="auto">
              <a:xfrm flipV="1">
                <a:off x="6442725" y="3865417"/>
                <a:ext cx="212256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8" name="Line 25"/>
              <p:cNvSpPr>
                <a:spLocks noChangeShapeType="1"/>
              </p:cNvSpPr>
              <p:nvPr/>
            </p:nvSpPr>
            <p:spPr bwMode="auto">
              <a:xfrm flipH="1" flipV="1">
                <a:off x="6442725" y="3443882"/>
                <a:ext cx="0" cy="77720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9" name="Line 121"/>
              <p:cNvSpPr>
                <a:spLocks noChangeShapeType="1"/>
              </p:cNvSpPr>
              <p:nvPr/>
            </p:nvSpPr>
            <p:spPr bwMode="auto">
              <a:xfrm flipV="1">
                <a:off x="6442725" y="4221087"/>
                <a:ext cx="212256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0" name="Line 121"/>
              <p:cNvSpPr>
                <a:spLocks noChangeShapeType="1"/>
              </p:cNvSpPr>
              <p:nvPr/>
            </p:nvSpPr>
            <p:spPr bwMode="auto">
              <a:xfrm>
                <a:off x="7018560" y="4235970"/>
                <a:ext cx="20483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1" name="Line 25"/>
              <p:cNvSpPr>
                <a:spLocks noChangeShapeType="1"/>
              </p:cNvSpPr>
              <p:nvPr/>
            </p:nvSpPr>
            <p:spPr bwMode="auto">
              <a:xfrm flipV="1">
                <a:off x="7213460" y="3443882"/>
                <a:ext cx="9937" cy="79208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2" name="Line 121"/>
              <p:cNvSpPr>
                <a:spLocks noChangeShapeType="1"/>
              </p:cNvSpPr>
              <p:nvPr/>
            </p:nvSpPr>
            <p:spPr bwMode="auto">
              <a:xfrm>
                <a:off x="7008623" y="3863768"/>
                <a:ext cx="20483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93" name="Group 492"/>
              <p:cNvGrpSpPr/>
              <p:nvPr/>
            </p:nvGrpSpPr>
            <p:grpSpPr>
              <a:xfrm>
                <a:off x="6654981" y="3284984"/>
                <a:ext cx="363579" cy="304800"/>
                <a:chOff x="7597814" y="3861048"/>
                <a:chExt cx="363579" cy="304800"/>
              </a:xfrm>
            </p:grpSpPr>
            <p:grpSp>
              <p:nvGrpSpPr>
                <p:cNvPr id="566" name="Group 565"/>
                <p:cNvGrpSpPr/>
                <p:nvPr/>
              </p:nvGrpSpPr>
              <p:grpSpPr>
                <a:xfrm>
                  <a:off x="7597814" y="3861048"/>
                  <a:ext cx="144016" cy="304800"/>
                  <a:chOff x="5228456" y="5013177"/>
                  <a:chExt cx="144016" cy="304800"/>
                </a:xfrm>
              </p:grpSpPr>
              <p:sp>
                <p:nvSpPr>
                  <p:cNvPr id="572" name="Line 188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5227638" y="5027613"/>
                    <a:ext cx="155576" cy="133347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573" name="Rectangle 572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5148064" y="5093569"/>
                    <a:ext cx="304800" cy="144016"/>
                  </a:xfrm>
                  <a:prstGeom prst="rect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574" name="Line 188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5219365" y="5170227"/>
                    <a:ext cx="157757" cy="13168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575" name="TextBox 574"/>
                  <p:cNvSpPr txBox="1"/>
                  <p:nvPr/>
                </p:nvSpPr>
                <p:spPr>
                  <a:xfrm>
                    <a:off x="5238750" y="5086350"/>
                    <a:ext cx="79375" cy="1692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sz="1100" b="1" kern="1200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rPr>
                      <a:t>F</a:t>
                    </a:r>
                    <a:endParaRPr lang="en-US" sz="1100" b="1" kern="1200" dirty="0">
                      <a:solidFill>
                        <a:srgbClr val="FF0000"/>
                      </a:solidFill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567" name="Group 566"/>
                <p:cNvGrpSpPr/>
                <p:nvPr/>
              </p:nvGrpSpPr>
              <p:grpSpPr>
                <a:xfrm>
                  <a:off x="7745369" y="3861048"/>
                  <a:ext cx="216024" cy="304800"/>
                  <a:chOff x="5530850" y="5013176"/>
                  <a:chExt cx="216024" cy="304800"/>
                </a:xfrm>
              </p:grpSpPr>
              <p:grpSp>
                <p:nvGrpSpPr>
                  <p:cNvPr id="568" name="Group 567"/>
                  <p:cNvGrpSpPr>
                    <a:grpSpLocks/>
                  </p:cNvGrpSpPr>
                  <p:nvPr/>
                </p:nvGrpSpPr>
                <p:grpSpPr bwMode="auto">
                  <a:xfrm rot="16200000" flipV="1">
                    <a:off x="5558904" y="5085184"/>
                    <a:ext cx="156592" cy="156592"/>
                    <a:chOff x="96" y="2736"/>
                    <a:chExt cx="288" cy="288"/>
                  </a:xfrm>
                  <a:effectLst/>
                </p:grpSpPr>
                <p:sp>
                  <p:nvSpPr>
                    <p:cNvPr id="570" name="Oval 5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6" y="2736"/>
                      <a:ext cx="288" cy="288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571" name="AutoShape 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2" y="2736"/>
                      <a:ext cx="258" cy="210"/>
                    </a:xfrm>
                    <a:prstGeom prst="flowChartExtract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</p:grpSp>
              <p:sp>
                <p:nvSpPr>
                  <p:cNvPr id="569" name="Rectangle 568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5486462" y="5057564"/>
                    <a:ext cx="304800" cy="216024"/>
                  </a:xfrm>
                  <a:prstGeom prst="rect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</p:grpSp>
          </p:grpSp>
          <p:sp>
            <p:nvSpPr>
              <p:cNvPr id="494" name="Line 121"/>
              <p:cNvSpPr>
                <a:spLocks noChangeShapeType="1"/>
              </p:cNvSpPr>
              <p:nvPr/>
            </p:nvSpPr>
            <p:spPr bwMode="auto">
              <a:xfrm flipV="1">
                <a:off x="6442725" y="3443882"/>
                <a:ext cx="212256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5" name="Line 121"/>
              <p:cNvSpPr>
                <a:spLocks noChangeShapeType="1"/>
              </p:cNvSpPr>
              <p:nvPr/>
            </p:nvSpPr>
            <p:spPr bwMode="auto">
              <a:xfrm>
                <a:off x="7018559" y="3448172"/>
                <a:ext cx="20483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6" name="Line 121"/>
              <p:cNvSpPr>
                <a:spLocks noChangeShapeType="1"/>
              </p:cNvSpPr>
              <p:nvPr/>
            </p:nvSpPr>
            <p:spPr bwMode="auto">
              <a:xfrm flipV="1">
                <a:off x="7223398" y="3868230"/>
                <a:ext cx="212256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7" name="Line 121"/>
              <p:cNvSpPr>
                <a:spLocks noChangeShapeType="1"/>
              </p:cNvSpPr>
              <p:nvPr/>
            </p:nvSpPr>
            <p:spPr bwMode="auto">
              <a:xfrm>
                <a:off x="5004048" y="3081580"/>
                <a:ext cx="688699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" name="Line 121"/>
              <p:cNvSpPr>
                <a:spLocks noChangeShapeType="1"/>
              </p:cNvSpPr>
              <p:nvPr/>
            </p:nvSpPr>
            <p:spPr bwMode="auto">
              <a:xfrm>
                <a:off x="5004048" y="3573016"/>
                <a:ext cx="688699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9" name="Line 121"/>
              <p:cNvSpPr>
                <a:spLocks noChangeShapeType="1"/>
              </p:cNvSpPr>
              <p:nvPr/>
            </p:nvSpPr>
            <p:spPr bwMode="auto">
              <a:xfrm>
                <a:off x="5004048" y="4105403"/>
                <a:ext cx="688699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0" name="Line 121"/>
              <p:cNvSpPr>
                <a:spLocks noChangeShapeType="1"/>
              </p:cNvSpPr>
              <p:nvPr/>
            </p:nvSpPr>
            <p:spPr bwMode="auto">
              <a:xfrm>
                <a:off x="5004048" y="4581128"/>
                <a:ext cx="688699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1" name="Line 121"/>
              <p:cNvSpPr>
                <a:spLocks noChangeShapeType="1"/>
              </p:cNvSpPr>
              <p:nvPr/>
            </p:nvSpPr>
            <p:spPr bwMode="auto">
              <a:xfrm>
                <a:off x="5004048" y="5085184"/>
                <a:ext cx="688699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" name="Line 121"/>
              <p:cNvSpPr>
                <a:spLocks noChangeShapeType="1"/>
              </p:cNvSpPr>
              <p:nvPr/>
            </p:nvSpPr>
            <p:spPr bwMode="auto">
              <a:xfrm>
                <a:off x="5004048" y="5661248"/>
                <a:ext cx="688699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3" name="Line 121"/>
              <p:cNvSpPr>
                <a:spLocks noChangeShapeType="1"/>
              </p:cNvSpPr>
              <p:nvPr/>
            </p:nvSpPr>
            <p:spPr bwMode="auto">
              <a:xfrm>
                <a:off x="5004048" y="6093296"/>
                <a:ext cx="688699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4" name="Line 25"/>
              <p:cNvSpPr>
                <a:spLocks noChangeShapeType="1"/>
              </p:cNvSpPr>
              <p:nvPr/>
            </p:nvSpPr>
            <p:spPr bwMode="auto">
              <a:xfrm flipH="1" flipV="1">
                <a:off x="5679085" y="3069314"/>
                <a:ext cx="0" cy="302362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5" name="Line 121"/>
              <p:cNvSpPr>
                <a:spLocks noChangeShapeType="1"/>
              </p:cNvSpPr>
              <p:nvPr/>
            </p:nvSpPr>
            <p:spPr bwMode="auto">
              <a:xfrm>
                <a:off x="5679085" y="3868229"/>
                <a:ext cx="763640" cy="548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506" name="Group 505"/>
              <p:cNvGrpSpPr/>
              <p:nvPr/>
            </p:nvGrpSpPr>
            <p:grpSpPr>
              <a:xfrm>
                <a:off x="6654981" y="3694080"/>
                <a:ext cx="363579" cy="304800"/>
                <a:chOff x="7597814" y="3861048"/>
                <a:chExt cx="363579" cy="304800"/>
              </a:xfrm>
            </p:grpSpPr>
            <p:grpSp>
              <p:nvGrpSpPr>
                <p:cNvPr id="556" name="Group 555"/>
                <p:cNvGrpSpPr/>
                <p:nvPr/>
              </p:nvGrpSpPr>
              <p:grpSpPr>
                <a:xfrm>
                  <a:off x="7597814" y="3861048"/>
                  <a:ext cx="144016" cy="304800"/>
                  <a:chOff x="5228456" y="5013177"/>
                  <a:chExt cx="144016" cy="304800"/>
                </a:xfrm>
              </p:grpSpPr>
              <p:sp>
                <p:nvSpPr>
                  <p:cNvPr id="562" name="Line 188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5227638" y="5027613"/>
                    <a:ext cx="155576" cy="133347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563" name="Rectangle 562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5148064" y="5093569"/>
                    <a:ext cx="304800" cy="144016"/>
                  </a:xfrm>
                  <a:prstGeom prst="rect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564" name="Line 188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5219365" y="5170227"/>
                    <a:ext cx="157757" cy="13168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565" name="TextBox 564"/>
                  <p:cNvSpPr txBox="1"/>
                  <p:nvPr/>
                </p:nvSpPr>
                <p:spPr>
                  <a:xfrm>
                    <a:off x="5238750" y="5086350"/>
                    <a:ext cx="79375" cy="1692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sz="1100" b="1" kern="1200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rPr>
                      <a:t>F</a:t>
                    </a:r>
                    <a:endParaRPr lang="en-US" sz="1100" b="1" kern="1200" dirty="0">
                      <a:solidFill>
                        <a:srgbClr val="FF0000"/>
                      </a:solidFill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557" name="Group 556"/>
                <p:cNvGrpSpPr/>
                <p:nvPr/>
              </p:nvGrpSpPr>
              <p:grpSpPr>
                <a:xfrm>
                  <a:off x="7745369" y="3861048"/>
                  <a:ext cx="216024" cy="304800"/>
                  <a:chOff x="5530850" y="5013176"/>
                  <a:chExt cx="216024" cy="304800"/>
                </a:xfrm>
              </p:grpSpPr>
              <p:grpSp>
                <p:nvGrpSpPr>
                  <p:cNvPr id="558" name="Group 557"/>
                  <p:cNvGrpSpPr>
                    <a:grpSpLocks/>
                  </p:cNvGrpSpPr>
                  <p:nvPr/>
                </p:nvGrpSpPr>
                <p:grpSpPr bwMode="auto">
                  <a:xfrm rot="16200000" flipV="1">
                    <a:off x="5558904" y="5085184"/>
                    <a:ext cx="156592" cy="156592"/>
                    <a:chOff x="96" y="2736"/>
                    <a:chExt cx="288" cy="288"/>
                  </a:xfrm>
                  <a:effectLst/>
                </p:grpSpPr>
                <p:sp>
                  <p:nvSpPr>
                    <p:cNvPr id="560" name="Oval 5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6" y="2736"/>
                      <a:ext cx="288" cy="288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561" name="AutoShape 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2" y="2736"/>
                      <a:ext cx="258" cy="210"/>
                    </a:xfrm>
                    <a:prstGeom prst="flowChartExtract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</p:grpSp>
              <p:sp>
                <p:nvSpPr>
                  <p:cNvPr id="559" name="Rectangle 558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5486462" y="5057564"/>
                    <a:ext cx="304800" cy="216024"/>
                  </a:xfrm>
                  <a:prstGeom prst="rect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</p:grpSp>
          </p:grpSp>
          <p:grpSp>
            <p:nvGrpSpPr>
              <p:cNvPr id="507" name="Group 506"/>
              <p:cNvGrpSpPr/>
              <p:nvPr/>
            </p:nvGrpSpPr>
            <p:grpSpPr>
              <a:xfrm>
                <a:off x="6654981" y="4077072"/>
                <a:ext cx="363579" cy="304800"/>
                <a:chOff x="7597814" y="3861048"/>
                <a:chExt cx="363579" cy="304800"/>
              </a:xfrm>
            </p:grpSpPr>
            <p:grpSp>
              <p:nvGrpSpPr>
                <p:cNvPr id="546" name="Group 545"/>
                <p:cNvGrpSpPr/>
                <p:nvPr/>
              </p:nvGrpSpPr>
              <p:grpSpPr>
                <a:xfrm>
                  <a:off x="7597814" y="3861048"/>
                  <a:ext cx="144016" cy="304800"/>
                  <a:chOff x="5228456" y="5013177"/>
                  <a:chExt cx="144016" cy="304800"/>
                </a:xfrm>
              </p:grpSpPr>
              <p:sp>
                <p:nvSpPr>
                  <p:cNvPr id="552" name="Line 188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5227638" y="5027613"/>
                    <a:ext cx="155576" cy="133347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553" name="Rectangle 552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5148064" y="5093569"/>
                    <a:ext cx="304800" cy="144016"/>
                  </a:xfrm>
                  <a:prstGeom prst="rect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554" name="Line 188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5219365" y="5170227"/>
                    <a:ext cx="157757" cy="13168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555" name="TextBox 554"/>
                  <p:cNvSpPr txBox="1"/>
                  <p:nvPr/>
                </p:nvSpPr>
                <p:spPr>
                  <a:xfrm>
                    <a:off x="5238750" y="5086350"/>
                    <a:ext cx="79375" cy="1692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sz="1100" b="1" kern="1200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rPr>
                      <a:t>F</a:t>
                    </a:r>
                    <a:endParaRPr lang="en-US" sz="1100" b="1" kern="1200" dirty="0">
                      <a:solidFill>
                        <a:srgbClr val="FF0000"/>
                      </a:solidFill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547" name="Group 546"/>
                <p:cNvGrpSpPr/>
                <p:nvPr/>
              </p:nvGrpSpPr>
              <p:grpSpPr>
                <a:xfrm>
                  <a:off x="7745369" y="3861048"/>
                  <a:ext cx="216024" cy="304800"/>
                  <a:chOff x="5530850" y="5013176"/>
                  <a:chExt cx="216024" cy="304800"/>
                </a:xfrm>
              </p:grpSpPr>
              <p:grpSp>
                <p:nvGrpSpPr>
                  <p:cNvPr id="548" name="Group 547"/>
                  <p:cNvGrpSpPr>
                    <a:grpSpLocks/>
                  </p:cNvGrpSpPr>
                  <p:nvPr/>
                </p:nvGrpSpPr>
                <p:grpSpPr bwMode="auto">
                  <a:xfrm rot="16200000" flipV="1">
                    <a:off x="5558904" y="5085184"/>
                    <a:ext cx="156592" cy="156592"/>
                    <a:chOff x="96" y="2736"/>
                    <a:chExt cx="288" cy="288"/>
                  </a:xfrm>
                  <a:effectLst/>
                </p:grpSpPr>
                <p:sp>
                  <p:nvSpPr>
                    <p:cNvPr id="550" name="Oval 5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6" y="2736"/>
                      <a:ext cx="288" cy="288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  <p:sp>
                  <p:nvSpPr>
                    <p:cNvPr id="551" name="AutoShape 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2" y="2736"/>
                      <a:ext cx="258" cy="210"/>
                    </a:xfrm>
                    <a:prstGeom prst="flowChartExtract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 kern="1200"/>
                    </a:p>
                  </p:txBody>
                </p:sp>
              </p:grpSp>
              <p:sp>
                <p:nvSpPr>
                  <p:cNvPr id="549" name="Rectangle 548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5486462" y="5057564"/>
                    <a:ext cx="304800" cy="216024"/>
                  </a:xfrm>
                  <a:prstGeom prst="rect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</p:grpSp>
          </p:grpSp>
          <p:sp>
            <p:nvSpPr>
              <p:cNvPr id="508" name="Text Box 74"/>
              <p:cNvSpPr txBox="1">
                <a:spLocks noChangeArrowheads="1"/>
              </p:cNvSpPr>
              <p:nvPr/>
            </p:nvSpPr>
            <p:spPr bwMode="auto">
              <a:xfrm>
                <a:off x="6457385" y="4403888"/>
                <a:ext cx="948159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en-US" sz="1000" dirty="0" smtClean="0">
                    <a:latin typeface="Verdana" charset="0"/>
                  </a:rPr>
                  <a:t>5.400 m3/h</a:t>
                </a:r>
                <a:endParaRPr lang="en-US" sz="1000" dirty="0">
                  <a:latin typeface="Verdana" charset="0"/>
                </a:endParaRPr>
              </a:p>
            </p:txBody>
          </p:sp>
          <p:sp>
            <p:nvSpPr>
              <p:cNvPr id="509" name="Text Box 74"/>
              <p:cNvSpPr txBox="1">
                <a:spLocks noChangeArrowheads="1"/>
              </p:cNvSpPr>
              <p:nvPr/>
            </p:nvSpPr>
            <p:spPr bwMode="auto">
              <a:xfrm>
                <a:off x="6457385" y="2958291"/>
                <a:ext cx="1277275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en-US" sz="1000" dirty="0" smtClean="0">
                    <a:latin typeface="Verdana" charset="0"/>
                  </a:rPr>
                  <a:t>2 x 18.000 m3/h</a:t>
                </a:r>
                <a:endParaRPr lang="en-US" sz="1000" dirty="0">
                  <a:latin typeface="Verdana" charset="0"/>
                </a:endParaRPr>
              </a:p>
            </p:txBody>
          </p:sp>
          <p:sp>
            <p:nvSpPr>
              <p:cNvPr id="510" name="Text Box 74"/>
              <p:cNvSpPr txBox="1">
                <a:spLocks noChangeArrowheads="1"/>
              </p:cNvSpPr>
              <p:nvPr/>
            </p:nvSpPr>
            <p:spPr bwMode="auto">
              <a:xfrm>
                <a:off x="7359754" y="3501458"/>
                <a:ext cx="1450412" cy="246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en-US" sz="1000" b="1" dirty="0" smtClean="0">
                    <a:latin typeface="Verdana" charset="0"/>
                  </a:rPr>
                  <a:t>Smoke extraction</a:t>
                </a:r>
                <a:endParaRPr lang="en-US" sz="1000" b="1" dirty="0">
                  <a:latin typeface="Verdana" charset="0"/>
                </a:endParaRPr>
              </a:p>
            </p:txBody>
          </p:sp>
          <p:grpSp>
            <p:nvGrpSpPr>
              <p:cNvPr id="511" name="Group 510"/>
              <p:cNvGrpSpPr/>
              <p:nvPr/>
            </p:nvGrpSpPr>
            <p:grpSpPr>
              <a:xfrm>
                <a:off x="5220072" y="2929180"/>
                <a:ext cx="144016" cy="304800"/>
                <a:chOff x="5220072" y="2929180"/>
                <a:chExt cx="144016" cy="304800"/>
              </a:xfrm>
            </p:grpSpPr>
            <p:sp>
              <p:nvSpPr>
                <p:cNvPr id="542" name="Rectangle 54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5139680" y="3009572"/>
                  <a:ext cx="304800" cy="14401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  <p:grpSp>
              <p:nvGrpSpPr>
                <p:cNvPr id="543" name="Group 542"/>
                <p:cNvGrpSpPr/>
                <p:nvPr/>
              </p:nvGrpSpPr>
              <p:grpSpPr>
                <a:xfrm>
                  <a:off x="5264770" y="2947188"/>
                  <a:ext cx="72008" cy="257324"/>
                  <a:chOff x="5295379" y="5028009"/>
                  <a:chExt cx="72008" cy="257324"/>
                </a:xfrm>
              </p:grpSpPr>
              <p:sp>
                <p:nvSpPr>
                  <p:cNvPr id="544" name="Line 188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5203428" y="5126186"/>
                    <a:ext cx="257324" cy="60970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545" name="Oval 544"/>
                  <p:cNvSpPr/>
                  <p:nvPr/>
                </p:nvSpPr>
                <p:spPr>
                  <a:xfrm>
                    <a:off x="5295379" y="5126459"/>
                    <a:ext cx="72008" cy="72008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2" name="Group 511"/>
              <p:cNvGrpSpPr/>
              <p:nvPr/>
            </p:nvGrpSpPr>
            <p:grpSpPr>
              <a:xfrm>
                <a:off x="5220072" y="3412031"/>
                <a:ext cx="144016" cy="304800"/>
                <a:chOff x="5220072" y="2929180"/>
                <a:chExt cx="144016" cy="304800"/>
              </a:xfrm>
            </p:grpSpPr>
            <p:sp>
              <p:nvSpPr>
                <p:cNvPr id="538" name="Rectangle 537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5139680" y="3009572"/>
                  <a:ext cx="304800" cy="14401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  <p:grpSp>
              <p:nvGrpSpPr>
                <p:cNvPr id="539" name="Group 538"/>
                <p:cNvGrpSpPr/>
                <p:nvPr/>
              </p:nvGrpSpPr>
              <p:grpSpPr>
                <a:xfrm>
                  <a:off x="5264770" y="2947188"/>
                  <a:ext cx="72008" cy="257324"/>
                  <a:chOff x="5295379" y="5028009"/>
                  <a:chExt cx="72008" cy="257324"/>
                </a:xfrm>
              </p:grpSpPr>
              <p:sp>
                <p:nvSpPr>
                  <p:cNvPr id="540" name="Line 188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5203428" y="5126186"/>
                    <a:ext cx="257324" cy="60970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541" name="Oval 540"/>
                  <p:cNvSpPr/>
                  <p:nvPr/>
                </p:nvSpPr>
                <p:spPr>
                  <a:xfrm>
                    <a:off x="5295379" y="5126459"/>
                    <a:ext cx="72008" cy="72008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3" name="Group 512"/>
              <p:cNvGrpSpPr/>
              <p:nvPr/>
            </p:nvGrpSpPr>
            <p:grpSpPr>
              <a:xfrm>
                <a:off x="5220072" y="3944562"/>
                <a:ext cx="144016" cy="304800"/>
                <a:chOff x="5220072" y="2929180"/>
                <a:chExt cx="144016" cy="304800"/>
              </a:xfrm>
            </p:grpSpPr>
            <p:sp>
              <p:nvSpPr>
                <p:cNvPr id="534" name="Rectangle 533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5139680" y="3009572"/>
                  <a:ext cx="304800" cy="14401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  <p:grpSp>
              <p:nvGrpSpPr>
                <p:cNvPr id="535" name="Group 534"/>
                <p:cNvGrpSpPr/>
                <p:nvPr/>
              </p:nvGrpSpPr>
              <p:grpSpPr>
                <a:xfrm>
                  <a:off x="5264770" y="2947188"/>
                  <a:ext cx="72008" cy="257324"/>
                  <a:chOff x="5295379" y="5028009"/>
                  <a:chExt cx="72008" cy="257324"/>
                </a:xfrm>
              </p:grpSpPr>
              <p:sp>
                <p:nvSpPr>
                  <p:cNvPr id="536" name="Line 188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5203428" y="5126186"/>
                    <a:ext cx="257324" cy="60970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537" name="Oval 536"/>
                  <p:cNvSpPr/>
                  <p:nvPr/>
                </p:nvSpPr>
                <p:spPr>
                  <a:xfrm>
                    <a:off x="5295379" y="5126459"/>
                    <a:ext cx="72008" cy="72008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4" name="Group 513"/>
              <p:cNvGrpSpPr/>
              <p:nvPr/>
            </p:nvGrpSpPr>
            <p:grpSpPr>
              <a:xfrm>
                <a:off x="5220072" y="4420690"/>
                <a:ext cx="144016" cy="304800"/>
                <a:chOff x="5220072" y="2929180"/>
                <a:chExt cx="144016" cy="304800"/>
              </a:xfrm>
            </p:grpSpPr>
            <p:sp>
              <p:nvSpPr>
                <p:cNvPr id="530" name="Rectangle 529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5139680" y="3009572"/>
                  <a:ext cx="304800" cy="14401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  <p:grpSp>
              <p:nvGrpSpPr>
                <p:cNvPr id="531" name="Group 530"/>
                <p:cNvGrpSpPr/>
                <p:nvPr/>
              </p:nvGrpSpPr>
              <p:grpSpPr>
                <a:xfrm>
                  <a:off x="5264770" y="2947188"/>
                  <a:ext cx="72008" cy="257324"/>
                  <a:chOff x="5295379" y="5028009"/>
                  <a:chExt cx="72008" cy="257324"/>
                </a:xfrm>
              </p:grpSpPr>
              <p:sp>
                <p:nvSpPr>
                  <p:cNvPr id="532" name="Line 188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5203428" y="5126186"/>
                    <a:ext cx="257324" cy="60970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533" name="Oval 532"/>
                  <p:cNvSpPr/>
                  <p:nvPr/>
                </p:nvSpPr>
                <p:spPr>
                  <a:xfrm>
                    <a:off x="5295379" y="5126459"/>
                    <a:ext cx="72008" cy="72008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5" name="Group 514"/>
              <p:cNvGrpSpPr/>
              <p:nvPr/>
            </p:nvGrpSpPr>
            <p:grpSpPr>
              <a:xfrm>
                <a:off x="5220072" y="4918023"/>
                <a:ext cx="144016" cy="304800"/>
                <a:chOff x="5220072" y="2929180"/>
                <a:chExt cx="144016" cy="304800"/>
              </a:xfrm>
            </p:grpSpPr>
            <p:sp>
              <p:nvSpPr>
                <p:cNvPr id="526" name="Rectangle 525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5139680" y="3009572"/>
                  <a:ext cx="304800" cy="14401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  <p:grpSp>
              <p:nvGrpSpPr>
                <p:cNvPr id="527" name="Group 526"/>
                <p:cNvGrpSpPr/>
                <p:nvPr/>
              </p:nvGrpSpPr>
              <p:grpSpPr>
                <a:xfrm>
                  <a:off x="5264770" y="2947188"/>
                  <a:ext cx="72008" cy="257324"/>
                  <a:chOff x="5295379" y="5028009"/>
                  <a:chExt cx="72008" cy="257324"/>
                </a:xfrm>
              </p:grpSpPr>
              <p:sp>
                <p:nvSpPr>
                  <p:cNvPr id="528" name="Line 188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5203428" y="5126186"/>
                    <a:ext cx="257324" cy="60970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529" name="Oval 528"/>
                  <p:cNvSpPr/>
                  <p:nvPr/>
                </p:nvSpPr>
                <p:spPr>
                  <a:xfrm>
                    <a:off x="5295379" y="5126459"/>
                    <a:ext cx="72008" cy="72008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6" name="Group 515"/>
              <p:cNvGrpSpPr/>
              <p:nvPr/>
            </p:nvGrpSpPr>
            <p:grpSpPr>
              <a:xfrm>
                <a:off x="5220072" y="5507185"/>
                <a:ext cx="144016" cy="304800"/>
                <a:chOff x="5220072" y="2929180"/>
                <a:chExt cx="144016" cy="304800"/>
              </a:xfrm>
            </p:grpSpPr>
            <p:sp>
              <p:nvSpPr>
                <p:cNvPr id="522" name="Rectangle 5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5139680" y="3009572"/>
                  <a:ext cx="304800" cy="14401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  <p:grpSp>
              <p:nvGrpSpPr>
                <p:cNvPr id="523" name="Group 522"/>
                <p:cNvGrpSpPr/>
                <p:nvPr/>
              </p:nvGrpSpPr>
              <p:grpSpPr>
                <a:xfrm>
                  <a:off x="5264770" y="2947188"/>
                  <a:ext cx="72008" cy="257324"/>
                  <a:chOff x="5295379" y="5028009"/>
                  <a:chExt cx="72008" cy="257324"/>
                </a:xfrm>
              </p:grpSpPr>
              <p:sp>
                <p:nvSpPr>
                  <p:cNvPr id="524" name="Line 188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5203428" y="5126186"/>
                    <a:ext cx="257324" cy="60970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525" name="Oval 524"/>
                  <p:cNvSpPr/>
                  <p:nvPr/>
                </p:nvSpPr>
                <p:spPr>
                  <a:xfrm>
                    <a:off x="5295379" y="5126459"/>
                    <a:ext cx="72008" cy="72008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7" name="Group 516"/>
              <p:cNvGrpSpPr/>
              <p:nvPr/>
            </p:nvGrpSpPr>
            <p:grpSpPr>
              <a:xfrm>
                <a:off x="5220072" y="5940542"/>
                <a:ext cx="144016" cy="304800"/>
                <a:chOff x="5220072" y="2929180"/>
                <a:chExt cx="144016" cy="304800"/>
              </a:xfrm>
            </p:grpSpPr>
            <p:sp>
              <p:nvSpPr>
                <p:cNvPr id="518" name="Rectangle 517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5139680" y="3009572"/>
                  <a:ext cx="304800" cy="14401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  <p:grpSp>
              <p:nvGrpSpPr>
                <p:cNvPr id="519" name="Group 518"/>
                <p:cNvGrpSpPr/>
                <p:nvPr/>
              </p:nvGrpSpPr>
              <p:grpSpPr>
                <a:xfrm>
                  <a:off x="5264770" y="2947188"/>
                  <a:ext cx="72008" cy="257324"/>
                  <a:chOff x="5295379" y="5028009"/>
                  <a:chExt cx="72008" cy="257324"/>
                </a:xfrm>
              </p:grpSpPr>
              <p:sp>
                <p:nvSpPr>
                  <p:cNvPr id="520" name="Line 188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5203428" y="5126186"/>
                    <a:ext cx="257324" cy="60970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521" name="Oval 520"/>
                  <p:cNvSpPr/>
                  <p:nvPr/>
                </p:nvSpPr>
                <p:spPr>
                  <a:xfrm>
                    <a:off x="5295379" y="5126459"/>
                    <a:ext cx="72008" cy="72008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464" name="Group 463"/>
            <p:cNvGrpSpPr/>
            <p:nvPr/>
          </p:nvGrpSpPr>
          <p:grpSpPr>
            <a:xfrm>
              <a:off x="4617731" y="5206629"/>
              <a:ext cx="4205826" cy="921919"/>
              <a:chOff x="4499991" y="5013176"/>
              <a:chExt cx="4205826" cy="921919"/>
            </a:xfrm>
          </p:grpSpPr>
          <p:grpSp>
            <p:nvGrpSpPr>
              <p:cNvPr id="465" name="Group 464"/>
              <p:cNvGrpSpPr/>
              <p:nvPr/>
            </p:nvGrpSpPr>
            <p:grpSpPr>
              <a:xfrm>
                <a:off x="6807576" y="5380949"/>
                <a:ext cx="216024" cy="304800"/>
                <a:chOff x="5530850" y="5013176"/>
                <a:chExt cx="216024" cy="304800"/>
              </a:xfrm>
            </p:grpSpPr>
            <p:grpSp>
              <p:nvGrpSpPr>
                <p:cNvPr id="483" name="Group 482"/>
                <p:cNvGrpSpPr>
                  <a:grpSpLocks/>
                </p:cNvGrpSpPr>
                <p:nvPr/>
              </p:nvGrpSpPr>
              <p:grpSpPr bwMode="auto">
                <a:xfrm rot="16200000" flipV="1">
                  <a:off x="5558904" y="5085184"/>
                  <a:ext cx="156592" cy="156592"/>
                  <a:chOff x="96" y="2736"/>
                  <a:chExt cx="288" cy="288"/>
                </a:xfrm>
                <a:effectLst/>
              </p:grpSpPr>
              <p:sp>
                <p:nvSpPr>
                  <p:cNvPr id="485" name="Oval 484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2736"/>
                    <a:ext cx="288" cy="288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accent6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486" name="AutoShape 7"/>
                  <p:cNvSpPr>
                    <a:spLocks noChangeArrowheads="1"/>
                  </p:cNvSpPr>
                  <p:nvPr/>
                </p:nvSpPr>
                <p:spPr bwMode="auto">
                  <a:xfrm>
                    <a:off x="112" y="2736"/>
                    <a:ext cx="258" cy="210"/>
                  </a:xfrm>
                  <a:prstGeom prst="flowChartExtract">
                    <a:avLst/>
                  </a:prstGeom>
                  <a:noFill/>
                  <a:ln w="19050">
                    <a:solidFill>
                      <a:schemeClr val="accent6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</p:grpSp>
            <p:sp>
              <p:nvSpPr>
                <p:cNvPr id="484" name="Rectangle 483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5486462" y="5057564"/>
                  <a:ext cx="304800" cy="216024"/>
                </a:xfrm>
                <a:prstGeom prst="rect">
                  <a:avLst/>
                </a:prstGeom>
                <a:noFill/>
                <a:ln w="19050">
                  <a:solidFill>
                    <a:schemeClr val="accent6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</p:grpSp>
          <p:sp>
            <p:nvSpPr>
              <p:cNvPr id="466" name="Line 121"/>
              <p:cNvSpPr>
                <a:spLocks noChangeShapeType="1"/>
              </p:cNvSpPr>
              <p:nvPr/>
            </p:nvSpPr>
            <p:spPr bwMode="auto">
              <a:xfrm>
                <a:off x="4788024" y="5327856"/>
                <a:ext cx="1795257" cy="0"/>
              </a:xfrm>
              <a:prstGeom prst="line">
                <a:avLst/>
              </a:prstGeom>
              <a:noFill/>
              <a:ln w="19050">
                <a:solidFill>
                  <a:schemeClr val="accent6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7" name="Line 121"/>
              <p:cNvSpPr>
                <a:spLocks noChangeShapeType="1"/>
              </p:cNvSpPr>
              <p:nvPr/>
            </p:nvSpPr>
            <p:spPr bwMode="auto">
              <a:xfrm flipV="1">
                <a:off x="6588224" y="5169294"/>
                <a:ext cx="212256" cy="0"/>
              </a:xfrm>
              <a:prstGeom prst="line">
                <a:avLst/>
              </a:prstGeom>
              <a:noFill/>
              <a:ln w="19050">
                <a:solidFill>
                  <a:schemeClr val="accent6">
                    <a:lumMod val="75000"/>
                  </a:schemeClr>
                </a:solidFill>
                <a:round/>
                <a:headEnd/>
                <a:tailEnd type="triangle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8" name="Line 25"/>
              <p:cNvSpPr>
                <a:spLocks noChangeShapeType="1"/>
              </p:cNvSpPr>
              <p:nvPr/>
            </p:nvSpPr>
            <p:spPr bwMode="auto">
              <a:xfrm flipH="1" flipV="1">
                <a:off x="6588224" y="5166882"/>
                <a:ext cx="0" cy="358082"/>
              </a:xfrm>
              <a:prstGeom prst="line">
                <a:avLst/>
              </a:prstGeom>
              <a:noFill/>
              <a:ln w="19050">
                <a:solidFill>
                  <a:schemeClr val="accent6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9" name="Line 121"/>
              <p:cNvSpPr>
                <a:spLocks noChangeShapeType="1"/>
              </p:cNvSpPr>
              <p:nvPr/>
            </p:nvSpPr>
            <p:spPr bwMode="auto">
              <a:xfrm flipV="1">
                <a:off x="6588224" y="5524964"/>
                <a:ext cx="212256" cy="0"/>
              </a:xfrm>
              <a:prstGeom prst="line">
                <a:avLst/>
              </a:prstGeom>
              <a:noFill/>
              <a:ln w="19050">
                <a:solidFill>
                  <a:schemeClr val="accent6">
                    <a:lumMod val="75000"/>
                  </a:schemeClr>
                </a:solidFill>
                <a:round/>
                <a:headEnd/>
                <a:tailEnd type="triangle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0" name="Line 121"/>
              <p:cNvSpPr>
                <a:spLocks noChangeShapeType="1"/>
              </p:cNvSpPr>
              <p:nvPr/>
            </p:nvSpPr>
            <p:spPr bwMode="auto">
              <a:xfrm>
                <a:off x="7228438" y="5366665"/>
                <a:ext cx="319413" cy="0"/>
              </a:xfrm>
              <a:prstGeom prst="line">
                <a:avLst/>
              </a:prstGeom>
              <a:noFill/>
              <a:ln w="19050">
                <a:solidFill>
                  <a:schemeClr val="accent6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" name="Line 121"/>
              <p:cNvSpPr>
                <a:spLocks noChangeShapeType="1"/>
              </p:cNvSpPr>
              <p:nvPr/>
            </p:nvSpPr>
            <p:spPr bwMode="auto">
              <a:xfrm>
                <a:off x="7023600" y="5539847"/>
                <a:ext cx="204838" cy="0"/>
              </a:xfrm>
              <a:prstGeom prst="line">
                <a:avLst/>
              </a:prstGeom>
              <a:noFill/>
              <a:ln w="19050">
                <a:solidFill>
                  <a:schemeClr val="accent6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" name="Line 25"/>
              <p:cNvSpPr>
                <a:spLocks noChangeShapeType="1"/>
              </p:cNvSpPr>
              <p:nvPr/>
            </p:nvSpPr>
            <p:spPr bwMode="auto">
              <a:xfrm flipH="1" flipV="1">
                <a:off x="7218501" y="5154411"/>
                <a:ext cx="0" cy="385436"/>
              </a:xfrm>
              <a:prstGeom prst="line">
                <a:avLst/>
              </a:prstGeom>
              <a:noFill/>
              <a:ln w="19050">
                <a:solidFill>
                  <a:schemeClr val="accent6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" name="Line 121"/>
              <p:cNvSpPr>
                <a:spLocks noChangeShapeType="1"/>
              </p:cNvSpPr>
              <p:nvPr/>
            </p:nvSpPr>
            <p:spPr bwMode="auto">
              <a:xfrm>
                <a:off x="7013663" y="5167645"/>
                <a:ext cx="204838" cy="0"/>
              </a:xfrm>
              <a:prstGeom prst="line">
                <a:avLst/>
              </a:prstGeom>
              <a:noFill/>
              <a:ln w="19050">
                <a:solidFill>
                  <a:schemeClr val="accent6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74" name="Group 473"/>
              <p:cNvGrpSpPr/>
              <p:nvPr/>
            </p:nvGrpSpPr>
            <p:grpSpPr>
              <a:xfrm>
                <a:off x="6807576" y="5013176"/>
                <a:ext cx="216024" cy="304800"/>
                <a:chOff x="5530850" y="5013176"/>
                <a:chExt cx="216024" cy="304800"/>
              </a:xfrm>
            </p:grpSpPr>
            <p:grpSp>
              <p:nvGrpSpPr>
                <p:cNvPr id="479" name="Group 478"/>
                <p:cNvGrpSpPr>
                  <a:grpSpLocks/>
                </p:cNvGrpSpPr>
                <p:nvPr/>
              </p:nvGrpSpPr>
              <p:grpSpPr bwMode="auto">
                <a:xfrm rot="16200000" flipV="1">
                  <a:off x="5558904" y="5085184"/>
                  <a:ext cx="156592" cy="156592"/>
                  <a:chOff x="96" y="2736"/>
                  <a:chExt cx="288" cy="288"/>
                </a:xfrm>
                <a:effectLst/>
              </p:grpSpPr>
              <p:sp>
                <p:nvSpPr>
                  <p:cNvPr id="481" name="Oval 480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2736"/>
                    <a:ext cx="288" cy="288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accent6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  <p:sp>
                <p:nvSpPr>
                  <p:cNvPr id="482" name="AutoShape 7"/>
                  <p:cNvSpPr>
                    <a:spLocks noChangeArrowheads="1"/>
                  </p:cNvSpPr>
                  <p:nvPr/>
                </p:nvSpPr>
                <p:spPr bwMode="auto">
                  <a:xfrm>
                    <a:off x="112" y="2736"/>
                    <a:ext cx="258" cy="210"/>
                  </a:xfrm>
                  <a:prstGeom prst="flowChartExtract">
                    <a:avLst/>
                  </a:prstGeom>
                  <a:noFill/>
                  <a:ln w="19050">
                    <a:solidFill>
                      <a:schemeClr val="accent6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kern="1200"/>
                  </a:p>
                </p:txBody>
              </p:sp>
            </p:grpSp>
            <p:sp>
              <p:nvSpPr>
                <p:cNvPr id="480" name="Rectangle 479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5486462" y="5057564"/>
                  <a:ext cx="304800" cy="216024"/>
                </a:xfrm>
                <a:prstGeom prst="rect">
                  <a:avLst/>
                </a:prstGeom>
                <a:noFill/>
                <a:ln w="19050">
                  <a:solidFill>
                    <a:schemeClr val="accent6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kern="1200"/>
                </a:p>
              </p:txBody>
            </p:sp>
          </p:grpSp>
          <p:sp>
            <p:nvSpPr>
              <p:cNvPr id="475" name="Rectangle 474"/>
              <p:cNvSpPr>
                <a:spLocks noChangeArrowheads="1"/>
              </p:cNvSpPr>
              <p:nvPr/>
            </p:nvSpPr>
            <p:spPr bwMode="auto">
              <a:xfrm flipH="1">
                <a:off x="4499991" y="5507185"/>
                <a:ext cx="432047" cy="232422"/>
              </a:xfrm>
              <a:prstGeom prst="rect">
                <a:avLst/>
              </a:prstGeom>
              <a:noFill/>
              <a:ln w="19050">
                <a:solidFill>
                  <a:schemeClr val="accent6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800" kern="1200" dirty="0" smtClean="0"/>
                  <a:t>Safe</a:t>
                </a:r>
              </a:p>
              <a:p>
                <a:pPr algn="ctr"/>
                <a:r>
                  <a:rPr lang="en-US" sz="800" kern="1200" dirty="0" smtClean="0"/>
                  <a:t>Room</a:t>
                </a:r>
                <a:endParaRPr lang="en-US" sz="800" kern="1200" dirty="0"/>
              </a:p>
            </p:txBody>
          </p:sp>
          <p:sp>
            <p:nvSpPr>
              <p:cNvPr id="476" name="Text Box 74"/>
              <p:cNvSpPr txBox="1">
                <a:spLocks noChangeArrowheads="1"/>
              </p:cNvSpPr>
              <p:nvPr/>
            </p:nvSpPr>
            <p:spPr bwMode="auto">
              <a:xfrm>
                <a:off x="6457385" y="5688874"/>
                <a:ext cx="948159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en-US" sz="1000" dirty="0">
                    <a:latin typeface="Verdana" charset="0"/>
                  </a:rPr>
                  <a:t>1</a:t>
                </a:r>
                <a:r>
                  <a:rPr lang="en-US" sz="1000" dirty="0" smtClean="0">
                    <a:latin typeface="Verdana" charset="0"/>
                  </a:rPr>
                  <a:t>.000 m3/h</a:t>
                </a:r>
                <a:endParaRPr lang="en-US" sz="1000" dirty="0">
                  <a:latin typeface="Verdana" charset="0"/>
                </a:endParaRPr>
              </a:p>
            </p:txBody>
          </p:sp>
          <p:sp>
            <p:nvSpPr>
              <p:cNvPr id="477" name="Text Box 74"/>
              <p:cNvSpPr txBox="1">
                <a:spLocks noChangeArrowheads="1"/>
              </p:cNvSpPr>
              <p:nvPr/>
            </p:nvSpPr>
            <p:spPr bwMode="auto">
              <a:xfrm>
                <a:off x="7542881" y="5052979"/>
                <a:ext cx="1162936" cy="246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en-US" sz="1000" b="1" dirty="0" smtClean="0">
                    <a:latin typeface="Verdana" charset="0"/>
                  </a:rPr>
                  <a:t>H2 extraction</a:t>
                </a:r>
                <a:endParaRPr lang="en-US" sz="1000" b="1" dirty="0">
                  <a:latin typeface="Verdana" charset="0"/>
                </a:endParaRPr>
              </a:p>
            </p:txBody>
          </p:sp>
          <p:sp>
            <p:nvSpPr>
              <p:cNvPr id="478" name="Line 121"/>
              <p:cNvSpPr>
                <a:spLocks noChangeShapeType="1"/>
              </p:cNvSpPr>
              <p:nvPr/>
            </p:nvSpPr>
            <p:spPr bwMode="auto">
              <a:xfrm>
                <a:off x="4788025" y="5317976"/>
                <a:ext cx="0" cy="189209"/>
              </a:xfrm>
              <a:prstGeom prst="line">
                <a:avLst/>
              </a:prstGeom>
              <a:noFill/>
              <a:ln w="19050">
                <a:solidFill>
                  <a:schemeClr val="accent6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Nonis - CERN EN/CV - ILO Day Napoli, 6-7 Giugno 2019</a:t>
            </a:r>
            <a:endParaRPr lang="en-US" dirty="0"/>
          </a:p>
        </p:txBody>
      </p:sp>
      <p:sp>
        <p:nvSpPr>
          <p:cNvPr id="108" name="Slide Number Placeholder 10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832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0412"/>
          </a:xfrm>
        </p:spPr>
        <p:txBody>
          <a:bodyPr>
            <a:normAutofit/>
          </a:bodyPr>
          <a:lstStyle/>
          <a:p>
            <a:pPr eaLnBrk="1" hangingPunct="1"/>
            <a:r>
              <a:rPr lang="it-IT" altLang="en-US" dirty="0" smtClean="0">
                <a:latin typeface="Ubuntu Medium" charset="0"/>
                <a:cs typeface="Ubuntu Medium" charset="0"/>
              </a:rPr>
              <a:t>Possibili contratti </a:t>
            </a:r>
            <a:r>
              <a:rPr lang="it-IT" altLang="en-US" dirty="0" smtClean="0">
                <a:latin typeface="Ubuntu Medium" charset="0"/>
                <a:cs typeface="Ubuntu Medium" charset="0"/>
              </a:rPr>
              <a:t>CV per HL-LHC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FE08E6B-5188-A14D-A10C-728D40E618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635770"/>
              </p:ext>
            </p:extLst>
          </p:nvPr>
        </p:nvGraphicFramePr>
        <p:xfrm>
          <a:off x="457200" y="1069975"/>
          <a:ext cx="8229599" cy="2443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5279">
                  <a:extLst>
                    <a:ext uri="{9D8B030D-6E8A-4147-A177-3AD203B41FA5}">
                      <a16:colId xmlns:a16="http://schemas.microsoft.com/office/drawing/2014/main" val="3818998875"/>
                    </a:ext>
                  </a:extLst>
                </a:gridCol>
                <a:gridCol w="966003">
                  <a:extLst>
                    <a:ext uri="{9D8B030D-6E8A-4147-A177-3AD203B41FA5}">
                      <a16:colId xmlns:a16="http://schemas.microsoft.com/office/drawing/2014/main" val="2597311287"/>
                    </a:ext>
                  </a:extLst>
                </a:gridCol>
                <a:gridCol w="1040310">
                  <a:extLst>
                    <a:ext uri="{9D8B030D-6E8A-4147-A177-3AD203B41FA5}">
                      <a16:colId xmlns:a16="http://schemas.microsoft.com/office/drawing/2014/main" val="2626281800"/>
                    </a:ext>
                  </a:extLst>
                </a:gridCol>
                <a:gridCol w="1040310">
                  <a:extLst>
                    <a:ext uri="{9D8B030D-6E8A-4147-A177-3AD203B41FA5}">
                      <a16:colId xmlns:a16="http://schemas.microsoft.com/office/drawing/2014/main" val="1508213690"/>
                    </a:ext>
                  </a:extLst>
                </a:gridCol>
                <a:gridCol w="984580">
                  <a:extLst>
                    <a:ext uri="{9D8B030D-6E8A-4147-A177-3AD203B41FA5}">
                      <a16:colId xmlns:a16="http://schemas.microsoft.com/office/drawing/2014/main" val="930415284"/>
                    </a:ext>
                  </a:extLst>
                </a:gridCol>
                <a:gridCol w="873117">
                  <a:extLst>
                    <a:ext uri="{9D8B030D-6E8A-4147-A177-3AD203B41FA5}">
                      <a16:colId xmlns:a16="http://schemas.microsoft.com/office/drawing/2014/main" val="23273661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noProof="0" dirty="0">
                          <a:latin typeface="Ubuntu Light"/>
                        </a:rPr>
                        <a:t>Descrizione lavori (Pt1+Pt5)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noProof="0" dirty="0">
                          <a:latin typeface="Ubuntu Light"/>
                        </a:rPr>
                        <a:t>Gara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noProof="0" dirty="0">
                          <a:latin typeface="Ubuntu Light"/>
                        </a:rPr>
                        <a:t>Contratto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noProof="0">
                          <a:latin typeface="Ubuntu Light"/>
                        </a:rPr>
                        <a:t>Inizio lavori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noProof="0">
                          <a:latin typeface="Ubuntu Light"/>
                        </a:rPr>
                        <a:t>Fine lavori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noProof="0">
                          <a:latin typeface="Ubuntu Light"/>
                        </a:rPr>
                        <a:t>Valore</a:t>
                      </a:r>
                    </a:p>
                    <a:p>
                      <a:pPr algn="ctr"/>
                      <a:r>
                        <a:rPr lang="it-IT" sz="1400" noProof="0">
                          <a:latin typeface="Ubuntu Light"/>
                        </a:rPr>
                        <a:t>[M€]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533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en-US" sz="1400" noProof="0" dirty="0" smtClean="0">
                          <a:latin typeface="Ubuntu Light"/>
                        </a:rPr>
                        <a:t>Stazione primaria </a:t>
                      </a:r>
                      <a:r>
                        <a:rPr lang="it-IT" altLang="en-US" sz="1400" noProof="0" dirty="0">
                          <a:latin typeface="Ubuntu Light"/>
                        </a:rPr>
                        <a:t>+ circuiti secondari </a:t>
                      </a:r>
                      <a:r>
                        <a:rPr lang="it-IT" altLang="en-US" sz="1400" noProof="0" dirty="0" smtClean="0">
                          <a:latin typeface="Ubuntu Light"/>
                        </a:rPr>
                        <a:t>+ </a:t>
                      </a:r>
                      <a:r>
                        <a:rPr lang="it-IT" altLang="en-US" sz="1400" noProof="0" dirty="0">
                          <a:latin typeface="Ubuntu Light"/>
                        </a:rPr>
                        <a:t>sistemi di </a:t>
                      </a:r>
                      <a:r>
                        <a:rPr lang="it-IT" altLang="en-US" sz="1400" noProof="0" dirty="0" smtClean="0">
                          <a:latin typeface="Ubuntu Light"/>
                        </a:rPr>
                        <a:t>pompaggio </a:t>
                      </a:r>
                      <a:r>
                        <a:rPr lang="it-IT" altLang="en-US" sz="1400" noProof="0" dirty="0">
                          <a:latin typeface="Ubuntu Light"/>
                        </a:rPr>
                        <a:t>acque di scarico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noProof="0" dirty="0">
                          <a:latin typeface="Ubuntu Light"/>
                        </a:rPr>
                        <a:t>Q3-2020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noProof="0" dirty="0">
                          <a:latin typeface="Ubuntu Light"/>
                        </a:rPr>
                        <a:t>Dic-20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noProof="0" dirty="0">
                          <a:latin typeface="Ubuntu Light"/>
                        </a:rPr>
                        <a:t>Q2-2021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noProof="0" dirty="0">
                          <a:latin typeface="Ubuntu Light"/>
                        </a:rPr>
                        <a:t>Q2-2024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noProof="0" dirty="0">
                          <a:latin typeface="Ubuntu Light"/>
                        </a:rPr>
                        <a:t>4-7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92751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noProof="0" dirty="0">
                          <a:latin typeface="Ubuntu Light"/>
                        </a:rPr>
                        <a:t>Ventilazione </a:t>
                      </a:r>
                      <a:r>
                        <a:rPr lang="it-IT" sz="1400" noProof="0" dirty="0" smtClean="0">
                          <a:latin typeface="Ubuntu Light"/>
                        </a:rPr>
                        <a:t>3 </a:t>
                      </a:r>
                      <a:r>
                        <a:rPr lang="it-IT" sz="1400" noProof="0" dirty="0">
                          <a:latin typeface="Ubuntu Light"/>
                        </a:rPr>
                        <a:t>edifici di superficie + estrazione fumi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noProof="0" dirty="0">
                          <a:latin typeface="Ubuntu Light"/>
                        </a:rPr>
                        <a:t>Q3-2020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noProof="0" dirty="0">
                          <a:latin typeface="Ubuntu Light"/>
                        </a:rPr>
                        <a:t>Dic-20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noProof="0" dirty="0">
                          <a:latin typeface="Ubuntu Light"/>
                        </a:rPr>
                        <a:t>Q2-2021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noProof="0" dirty="0">
                          <a:latin typeface="Ubuntu Light"/>
                        </a:rPr>
                        <a:t>Q2-2024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noProof="0" dirty="0">
                          <a:latin typeface="Ubuntu Light"/>
                        </a:rPr>
                        <a:t>2-5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105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noProof="0" dirty="0" smtClean="0">
                          <a:latin typeface="Ubuntu Light"/>
                        </a:rPr>
                        <a:t>Produzione, distribuzione acqua refrigerata</a:t>
                      </a:r>
                      <a:endParaRPr lang="it-IT" sz="1400" noProof="0" dirty="0">
                        <a:latin typeface="Ubuntu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noProof="0" dirty="0">
                          <a:latin typeface="Ubuntu Light"/>
                        </a:rPr>
                        <a:t>Q3-2021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noProof="0" dirty="0">
                          <a:latin typeface="Ubuntu Light"/>
                        </a:rPr>
                        <a:t>Dic-21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noProof="0" dirty="0">
                          <a:latin typeface="Ubuntu Light"/>
                        </a:rPr>
                        <a:t>Q2-2022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noProof="0" dirty="0">
                          <a:latin typeface="Ubuntu Light"/>
                        </a:rPr>
                        <a:t>Q2-2024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noProof="0" dirty="0">
                          <a:latin typeface="Ubuntu Light"/>
                        </a:rPr>
                        <a:t>2-5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12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noProof="0" dirty="0">
                          <a:latin typeface="Ubuntu Light"/>
                        </a:rPr>
                        <a:t>Ventilazione di </a:t>
                      </a:r>
                      <a:r>
                        <a:rPr lang="it-IT" sz="1400" noProof="0" dirty="0" err="1">
                          <a:latin typeface="Ubuntu Light"/>
                        </a:rPr>
                        <a:t>SU+SD+tunnel</a:t>
                      </a:r>
                      <a:endParaRPr lang="it-IT" sz="1400" noProof="0" dirty="0">
                        <a:latin typeface="Ubuntu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noProof="0" dirty="0">
                          <a:latin typeface="Ubuntu Light"/>
                        </a:rPr>
                        <a:t>Q3-2021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noProof="0" dirty="0">
                          <a:latin typeface="Ubuntu Light"/>
                        </a:rPr>
                        <a:t>Dic-21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noProof="0" dirty="0">
                          <a:latin typeface="Ubuntu Light"/>
                        </a:rPr>
                        <a:t>Q2-2022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noProof="0" dirty="0">
                          <a:latin typeface="Ubuntu Light"/>
                        </a:rPr>
                        <a:t>Q2-2024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noProof="0" dirty="0">
                          <a:latin typeface="Ubuntu Light"/>
                        </a:rPr>
                        <a:t>4-7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7957898"/>
                  </a:ext>
                </a:extLst>
              </a:tr>
            </a:tbl>
          </a:graphicData>
        </a:graphic>
      </p:graphicFrame>
      <p:pic>
        <p:nvPicPr>
          <p:cNvPr id="1745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94200"/>
            <a:ext cx="8229600" cy="179953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xtLst/>
        </p:spPr>
      </p:pic>
      <p:sp>
        <p:nvSpPr>
          <p:cNvPr id="2" name="TextBox 1"/>
          <p:cNvSpPr txBox="1"/>
          <p:nvPr/>
        </p:nvSpPr>
        <p:spPr>
          <a:xfrm>
            <a:off x="457200" y="3540760"/>
            <a:ext cx="8229599" cy="7569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fr-CH" sz="1600" b="1" dirty="0" smtClean="0">
                <a:solidFill>
                  <a:srgbClr val="FF0000"/>
                </a:solidFill>
                <a:latin typeface="Ubuntu Light"/>
              </a:rPr>
              <a:t>Importante </a:t>
            </a:r>
            <a:r>
              <a:rPr lang="fr-CH" sz="1600" b="1" dirty="0" err="1" smtClean="0">
                <a:solidFill>
                  <a:srgbClr val="FF0000"/>
                </a:solidFill>
                <a:latin typeface="Ubuntu Light"/>
              </a:rPr>
              <a:t>impiego</a:t>
            </a:r>
            <a:r>
              <a:rPr lang="fr-CH" sz="1600" b="1" dirty="0" smtClean="0">
                <a:solidFill>
                  <a:srgbClr val="FF0000"/>
                </a:solidFill>
                <a:latin typeface="Ubuntu Light"/>
              </a:rPr>
              <a:t> di </a:t>
            </a:r>
            <a:r>
              <a:rPr lang="fr-CH" sz="1600" b="1" dirty="0" err="1" smtClean="0">
                <a:solidFill>
                  <a:srgbClr val="FF0000"/>
                </a:solidFill>
                <a:latin typeface="Ubuntu Light"/>
              </a:rPr>
              <a:t>risorse</a:t>
            </a:r>
            <a:r>
              <a:rPr lang="fr-CH" sz="1600" b="1" dirty="0" smtClean="0">
                <a:solidFill>
                  <a:srgbClr val="FF0000"/>
                </a:solidFill>
                <a:latin typeface="Ubuntu Light"/>
              </a:rPr>
              <a:t> </a:t>
            </a:r>
            <a:r>
              <a:rPr lang="fr-CH" sz="1600" b="1" dirty="0" err="1" smtClean="0">
                <a:solidFill>
                  <a:srgbClr val="FF0000"/>
                </a:solidFill>
                <a:latin typeface="Ubuntu Light"/>
              </a:rPr>
              <a:t>cantiere</a:t>
            </a:r>
            <a:r>
              <a:rPr lang="fr-CH" sz="1600" b="1" dirty="0" smtClean="0">
                <a:solidFill>
                  <a:srgbClr val="FF0000"/>
                </a:solidFill>
                <a:latin typeface="Ubuntu Light"/>
              </a:rPr>
              <a:t>: 8 </a:t>
            </a:r>
            <a:r>
              <a:rPr lang="fr-CH" sz="1600" b="1" dirty="0" err="1" smtClean="0">
                <a:solidFill>
                  <a:srgbClr val="FF0000"/>
                </a:solidFill>
                <a:latin typeface="Ubuntu Light"/>
              </a:rPr>
              <a:t>squadre</a:t>
            </a:r>
            <a:r>
              <a:rPr lang="fr-CH" sz="1600" b="1" dirty="0" smtClean="0">
                <a:solidFill>
                  <a:srgbClr val="FF0000"/>
                </a:solidFill>
                <a:latin typeface="Ubuntu Light"/>
              </a:rPr>
              <a:t>, no </a:t>
            </a:r>
            <a:r>
              <a:rPr lang="fr-CH" sz="1600" b="1" dirty="0" err="1" smtClean="0">
                <a:solidFill>
                  <a:srgbClr val="FF0000"/>
                </a:solidFill>
                <a:latin typeface="Ubuntu Light"/>
              </a:rPr>
              <a:t>subappalto</a:t>
            </a:r>
            <a:r>
              <a:rPr lang="fr-CH" sz="1600" b="1" dirty="0" smtClean="0">
                <a:solidFill>
                  <a:srgbClr val="FF0000"/>
                </a:solidFill>
                <a:latin typeface="Ubuntu Light"/>
              </a:rPr>
              <a:t> </a:t>
            </a:r>
            <a:r>
              <a:rPr lang="fr-CH" sz="1600" b="1" dirty="0" err="1" smtClean="0">
                <a:solidFill>
                  <a:srgbClr val="FF0000"/>
                </a:solidFill>
                <a:latin typeface="Ubuntu Light"/>
              </a:rPr>
              <a:t>lavori</a:t>
            </a:r>
            <a:r>
              <a:rPr lang="fr-CH" sz="1600" b="1" dirty="0" smtClean="0">
                <a:solidFill>
                  <a:srgbClr val="FF0000"/>
                </a:solidFill>
                <a:latin typeface="Ubuntu Light"/>
              </a:rPr>
              <a:t> </a:t>
            </a:r>
            <a:r>
              <a:rPr lang="fr-CH" sz="1600" b="1" dirty="0" err="1" smtClean="0">
                <a:solidFill>
                  <a:srgbClr val="FF0000"/>
                </a:solidFill>
                <a:latin typeface="Ubuntu Light"/>
              </a:rPr>
              <a:t>meccanici</a:t>
            </a:r>
            <a:r>
              <a:rPr lang="fr-CH" sz="1600" b="1" dirty="0" smtClean="0">
                <a:solidFill>
                  <a:srgbClr val="FF0000"/>
                </a:solidFill>
                <a:latin typeface="Ubuntu Light"/>
              </a:rPr>
              <a:t>.</a:t>
            </a:r>
          </a:p>
          <a:p>
            <a:pPr algn="ctr"/>
            <a:endParaRPr lang="fr-CH" sz="1600" b="1" dirty="0" smtClean="0">
              <a:solidFill>
                <a:srgbClr val="FF0000"/>
              </a:solidFill>
              <a:latin typeface="Ubuntu Light"/>
            </a:endParaRPr>
          </a:p>
          <a:p>
            <a:pPr algn="ctr"/>
            <a:r>
              <a:rPr lang="fr-CH" sz="1600" b="1" dirty="0" err="1" smtClean="0">
                <a:solidFill>
                  <a:srgbClr val="FF0000"/>
                </a:solidFill>
                <a:latin typeface="Ubuntu Light"/>
              </a:rPr>
              <a:t>Contratti</a:t>
            </a:r>
            <a:r>
              <a:rPr lang="fr-CH" sz="1600" b="1" dirty="0" smtClean="0">
                <a:solidFill>
                  <a:srgbClr val="FF0000"/>
                </a:solidFill>
                <a:latin typeface="Ubuntu Light"/>
              </a:rPr>
              <a:t> </a:t>
            </a:r>
            <a:r>
              <a:rPr lang="fr-CH" sz="1600" b="1" dirty="0" err="1" smtClean="0">
                <a:solidFill>
                  <a:srgbClr val="FF0000"/>
                </a:solidFill>
                <a:latin typeface="Ubuntu Light"/>
              </a:rPr>
              <a:t>attributi</a:t>
            </a:r>
            <a:r>
              <a:rPr lang="fr-CH" sz="1600" b="1" dirty="0" smtClean="0">
                <a:solidFill>
                  <a:srgbClr val="FF0000"/>
                </a:solidFill>
                <a:latin typeface="Ubuntu Light"/>
              </a:rPr>
              <a:t> a </a:t>
            </a:r>
            <a:r>
              <a:rPr lang="fr-CH" sz="1600" b="1" dirty="0" err="1" smtClean="0">
                <a:solidFill>
                  <a:srgbClr val="FF0000"/>
                </a:solidFill>
                <a:latin typeface="Ubuntu Light"/>
              </a:rPr>
              <a:t>ditte</a:t>
            </a:r>
            <a:r>
              <a:rPr lang="fr-CH" sz="1600" b="1" dirty="0" smtClean="0">
                <a:solidFill>
                  <a:srgbClr val="FF0000"/>
                </a:solidFill>
                <a:latin typeface="Ubuntu Light"/>
              </a:rPr>
              <a:t> diverse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Nonis - CERN EN/CV - ILO Day Napoli, 6-7 Giugno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582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0412"/>
          </a:xfrm>
        </p:spPr>
        <p:txBody>
          <a:bodyPr/>
          <a:lstStyle/>
          <a:p>
            <a:pPr eaLnBrk="1" hangingPunct="1"/>
            <a:r>
              <a:rPr lang="it-IT" altLang="en-US" smtClean="0">
                <a:latin typeface="Ubuntu Medium" charset="0"/>
                <a:cs typeface="Ubuntu Medium" charset="0"/>
              </a:rPr>
              <a:t>Contratti Quadro di Installazione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FE08E6B-5188-A14D-A10C-728D40E618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653366"/>
              </p:ext>
            </p:extLst>
          </p:nvPr>
        </p:nvGraphicFramePr>
        <p:xfrm>
          <a:off x="457201" y="4616363"/>
          <a:ext cx="8229600" cy="1554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2752">
                  <a:extLst>
                    <a:ext uri="{9D8B030D-6E8A-4147-A177-3AD203B41FA5}">
                      <a16:colId xmlns:a16="http://schemas.microsoft.com/office/drawing/2014/main" val="3818998875"/>
                    </a:ext>
                  </a:extLst>
                </a:gridCol>
                <a:gridCol w="1316323">
                  <a:extLst>
                    <a:ext uri="{9D8B030D-6E8A-4147-A177-3AD203B41FA5}">
                      <a16:colId xmlns:a16="http://schemas.microsoft.com/office/drawing/2014/main" val="2597311287"/>
                    </a:ext>
                  </a:extLst>
                </a:gridCol>
                <a:gridCol w="1046935">
                  <a:extLst>
                    <a:ext uri="{9D8B030D-6E8A-4147-A177-3AD203B41FA5}">
                      <a16:colId xmlns:a16="http://schemas.microsoft.com/office/drawing/2014/main" val="2626281800"/>
                    </a:ext>
                  </a:extLst>
                </a:gridCol>
                <a:gridCol w="870666">
                  <a:extLst>
                    <a:ext uri="{9D8B030D-6E8A-4147-A177-3AD203B41FA5}">
                      <a16:colId xmlns:a16="http://schemas.microsoft.com/office/drawing/2014/main" val="930415284"/>
                    </a:ext>
                  </a:extLst>
                </a:gridCol>
                <a:gridCol w="982924">
                  <a:extLst>
                    <a:ext uri="{9D8B030D-6E8A-4147-A177-3AD203B41FA5}">
                      <a16:colId xmlns:a16="http://schemas.microsoft.com/office/drawing/2014/main" val="2327366126"/>
                    </a:ext>
                  </a:extLst>
                </a:gridCol>
              </a:tblGrid>
              <a:tr h="518054">
                <a:tc>
                  <a:txBody>
                    <a:bodyPr/>
                    <a:lstStyle/>
                    <a:p>
                      <a:endParaRPr lang="it-IT" sz="1800" noProof="0" dirty="0">
                        <a:solidFill>
                          <a:schemeClr val="bg1"/>
                        </a:solidFill>
                      </a:endParaRPr>
                    </a:p>
                  </a:txBody>
                  <a:tcPr marT="45711" marB="45711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noProof="0" dirty="0">
                          <a:solidFill>
                            <a:schemeClr val="bg1"/>
                          </a:solidFill>
                        </a:rPr>
                        <a:t>Gara</a:t>
                      </a:r>
                    </a:p>
                  </a:txBody>
                  <a:tcPr marT="45711" marB="45711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noProof="0" dirty="0">
                          <a:solidFill>
                            <a:schemeClr val="bg1"/>
                          </a:solidFill>
                        </a:rPr>
                        <a:t>Contratto</a:t>
                      </a:r>
                    </a:p>
                  </a:txBody>
                  <a:tcPr marT="45711" marB="45711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noProof="0" dirty="0">
                          <a:solidFill>
                            <a:schemeClr val="bg1"/>
                          </a:solidFill>
                        </a:rPr>
                        <a:t>Fine lavori</a:t>
                      </a:r>
                    </a:p>
                  </a:txBody>
                  <a:tcPr marT="45711" marB="45711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noProof="0">
                          <a:solidFill>
                            <a:schemeClr val="bg1"/>
                          </a:solidFill>
                        </a:rPr>
                        <a:t>Valore</a:t>
                      </a:r>
                    </a:p>
                    <a:p>
                      <a:pPr algn="ctr"/>
                      <a:r>
                        <a:rPr lang="it-IT" sz="1400" noProof="0">
                          <a:solidFill>
                            <a:schemeClr val="bg1"/>
                          </a:solidFill>
                        </a:rPr>
                        <a:t>[M€]</a:t>
                      </a:r>
                    </a:p>
                  </a:txBody>
                  <a:tcPr marT="45711" marB="45711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533379"/>
                  </a:ext>
                </a:extLst>
              </a:tr>
              <a:tr h="5180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en-US" sz="1400" noProof="0" dirty="0">
                          <a:solidFill>
                            <a:schemeClr val="bg1"/>
                          </a:solidFill>
                          <a:latin typeface="+mn-lt"/>
                        </a:rPr>
                        <a:t>Contratto quadro per sistemi di raffreddamento</a:t>
                      </a:r>
                    </a:p>
                  </a:txBody>
                  <a:tcPr marT="45711" marB="45711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noProof="0" dirty="0">
                          <a:solidFill>
                            <a:schemeClr val="bg1"/>
                          </a:solidFill>
                        </a:rPr>
                        <a:t>2020</a:t>
                      </a:r>
                    </a:p>
                  </a:txBody>
                  <a:tcPr marT="45711" marB="45711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noProof="0" dirty="0">
                          <a:solidFill>
                            <a:schemeClr val="bg1"/>
                          </a:solidFill>
                        </a:rPr>
                        <a:t>2021</a:t>
                      </a:r>
                    </a:p>
                  </a:txBody>
                  <a:tcPr marT="45711" marB="45711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noProof="0" dirty="0">
                          <a:solidFill>
                            <a:schemeClr val="bg1"/>
                          </a:solidFill>
                        </a:rPr>
                        <a:t>2026</a:t>
                      </a:r>
                    </a:p>
                  </a:txBody>
                  <a:tcPr marT="45711" marB="45711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noProof="0" dirty="0">
                          <a:solidFill>
                            <a:schemeClr val="bg1"/>
                          </a:solidFill>
                        </a:rPr>
                        <a:t>7-10</a:t>
                      </a:r>
                    </a:p>
                  </a:txBody>
                  <a:tcPr marT="45711" marB="45711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275188"/>
                  </a:ext>
                </a:extLst>
              </a:tr>
              <a:tr h="5180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en-US" sz="1400" noProof="0" dirty="0">
                          <a:solidFill>
                            <a:schemeClr val="bg1"/>
                          </a:solidFill>
                          <a:latin typeface="+mn-lt"/>
                        </a:rPr>
                        <a:t>Contratto quadro per sistemi di ventilazione</a:t>
                      </a:r>
                    </a:p>
                  </a:txBody>
                  <a:tcPr marT="45711" marB="45711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noProof="0" dirty="0">
                          <a:solidFill>
                            <a:schemeClr val="bg1"/>
                          </a:solidFill>
                        </a:rPr>
                        <a:t>2020</a:t>
                      </a:r>
                    </a:p>
                  </a:txBody>
                  <a:tcPr marT="45711" marB="45711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noProof="0" dirty="0">
                          <a:solidFill>
                            <a:schemeClr val="bg1"/>
                          </a:solidFill>
                        </a:rPr>
                        <a:t>2021</a:t>
                      </a:r>
                    </a:p>
                  </a:txBody>
                  <a:tcPr marT="45711" marB="45711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noProof="0" dirty="0">
                          <a:solidFill>
                            <a:schemeClr val="bg1"/>
                          </a:solidFill>
                        </a:rPr>
                        <a:t>2026</a:t>
                      </a:r>
                    </a:p>
                  </a:txBody>
                  <a:tcPr marT="45711" marB="45711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noProof="0" dirty="0">
                          <a:solidFill>
                            <a:schemeClr val="bg1"/>
                          </a:solidFill>
                        </a:rPr>
                        <a:t>5-8</a:t>
                      </a:r>
                    </a:p>
                  </a:txBody>
                  <a:tcPr marT="45711" marB="45711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2088"/>
                  </a:ext>
                </a:extLst>
              </a:tr>
            </a:tbl>
          </a:graphicData>
        </a:graphic>
      </p:graphicFrame>
      <p:sp>
        <p:nvSpPr>
          <p:cNvPr id="7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457201" y="1035050"/>
            <a:ext cx="8229599" cy="349490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anchor="ctr">
            <a:noAutofit/>
          </a:bodyPr>
          <a:lstStyle/>
          <a:p>
            <a:pPr algn="just"/>
            <a:r>
              <a:rPr lang="fr-CH" sz="2200" dirty="0" err="1"/>
              <a:t>Progettazione</a:t>
            </a:r>
            <a:r>
              <a:rPr lang="fr-CH" sz="2200" dirty="0"/>
              <a:t>, </a:t>
            </a:r>
            <a:r>
              <a:rPr lang="fr-CH" sz="2200" dirty="0" err="1"/>
              <a:t>fornitura</a:t>
            </a:r>
            <a:r>
              <a:rPr lang="fr-CH" sz="2200" dirty="0"/>
              <a:t>, </a:t>
            </a:r>
            <a:r>
              <a:rPr lang="fr-CH" sz="2200" dirty="0" err="1" smtClean="0"/>
              <a:t>installazione</a:t>
            </a:r>
            <a:r>
              <a:rPr lang="fr-CH" sz="2200" dirty="0" smtClean="0"/>
              <a:t>, test </a:t>
            </a:r>
            <a:r>
              <a:rPr lang="fr-CH" sz="2200" dirty="0"/>
              <a:t>e </a:t>
            </a:r>
            <a:r>
              <a:rPr lang="fr-CH" sz="2200" dirty="0" err="1"/>
              <a:t>avvio</a:t>
            </a:r>
            <a:r>
              <a:rPr lang="fr-CH" sz="2200" dirty="0"/>
              <a:t> di </a:t>
            </a:r>
            <a:r>
              <a:rPr lang="fr-CH" sz="2200" dirty="0" err="1" smtClean="0"/>
              <a:t>impianti</a:t>
            </a:r>
            <a:r>
              <a:rPr lang="fr-CH" sz="2200" dirty="0" smtClean="0"/>
              <a:t> di </a:t>
            </a:r>
            <a:r>
              <a:rPr lang="fr-CH" sz="2200" dirty="0" err="1" smtClean="0"/>
              <a:t>ventilazione</a:t>
            </a:r>
            <a:r>
              <a:rPr lang="fr-CH" sz="2200" dirty="0" smtClean="0"/>
              <a:t>/</a:t>
            </a:r>
            <a:r>
              <a:rPr lang="fr-CH" sz="2200" dirty="0" err="1" smtClean="0"/>
              <a:t>raffreddamento</a:t>
            </a:r>
            <a:r>
              <a:rPr lang="fr-CH" sz="2200" dirty="0" smtClean="0"/>
              <a:t> di diverse </a:t>
            </a:r>
            <a:r>
              <a:rPr lang="fr-CH" sz="2200" dirty="0" err="1" smtClean="0"/>
              <a:t>dimensioni</a:t>
            </a:r>
            <a:endParaRPr lang="fr-CH" sz="2200" dirty="0"/>
          </a:p>
          <a:p>
            <a:pPr marL="225425" lvl="1" indent="-225425" algn="just">
              <a:buClr>
                <a:schemeClr val="accent1"/>
              </a:buClr>
            </a:pPr>
            <a:r>
              <a:rPr lang="fr-CH" sz="2200" dirty="0" err="1"/>
              <a:t>Spesso</a:t>
            </a:r>
            <a:r>
              <a:rPr lang="fr-CH" sz="2200" dirty="0"/>
              <a:t> </a:t>
            </a:r>
            <a:r>
              <a:rPr lang="fr-CH" sz="2200" dirty="0" err="1"/>
              <a:t>usato</a:t>
            </a:r>
            <a:r>
              <a:rPr lang="fr-CH" sz="2200" dirty="0"/>
              <a:t> per </a:t>
            </a:r>
            <a:r>
              <a:rPr lang="fr-CH" sz="2200" dirty="0" err="1"/>
              <a:t>ammodernamento</a:t>
            </a:r>
            <a:r>
              <a:rPr lang="fr-CH" sz="2200" dirty="0"/>
              <a:t> </a:t>
            </a:r>
            <a:r>
              <a:rPr lang="fr-CH" sz="2200" dirty="0" err="1"/>
              <a:t>impianti</a:t>
            </a:r>
            <a:r>
              <a:rPr lang="fr-CH" sz="2200" dirty="0"/>
              <a:t> </a:t>
            </a:r>
            <a:r>
              <a:rPr lang="fr-CH" sz="2200" dirty="0" err="1"/>
              <a:t>esistenti</a:t>
            </a:r>
            <a:r>
              <a:rPr lang="fr-CH" sz="2200" dirty="0"/>
              <a:t>: la </a:t>
            </a:r>
            <a:r>
              <a:rPr lang="fr-CH" sz="2200" dirty="0" err="1"/>
              <a:t>redazione</a:t>
            </a:r>
            <a:r>
              <a:rPr lang="fr-CH" sz="2200" dirty="0"/>
              <a:t> </a:t>
            </a:r>
            <a:r>
              <a:rPr lang="fr-CH" sz="2200" dirty="0" err="1"/>
              <a:t>del</a:t>
            </a:r>
            <a:r>
              <a:rPr lang="fr-CH" sz="2200" dirty="0"/>
              <a:t> dossier </a:t>
            </a:r>
            <a:r>
              <a:rPr lang="fr-CH" sz="2200" dirty="0" err="1"/>
              <a:t>tecnico</a:t>
            </a:r>
            <a:r>
              <a:rPr lang="fr-CH" sz="2200" dirty="0"/>
              <a:t> non </a:t>
            </a:r>
            <a:r>
              <a:rPr lang="fr-CH" sz="2200" dirty="0" err="1"/>
              <a:t>deve</a:t>
            </a:r>
            <a:r>
              <a:rPr lang="fr-CH" sz="2200" dirty="0"/>
              <a:t> </a:t>
            </a:r>
            <a:r>
              <a:rPr lang="fr-CH" sz="2200" dirty="0" err="1"/>
              <a:t>essere</a:t>
            </a:r>
            <a:r>
              <a:rPr lang="fr-CH" sz="2200" dirty="0"/>
              <a:t> </a:t>
            </a:r>
            <a:r>
              <a:rPr lang="fr-CH" sz="2200" dirty="0" err="1"/>
              <a:t>trascurata</a:t>
            </a:r>
            <a:r>
              <a:rPr lang="fr-CH" sz="2200" dirty="0"/>
              <a:t>.</a:t>
            </a:r>
          </a:p>
          <a:p>
            <a:pPr marL="225425" lvl="1" indent="-225425" algn="just">
              <a:buClr>
                <a:schemeClr val="accent1"/>
              </a:buClr>
            </a:pPr>
            <a:r>
              <a:rPr lang="fr-CH" sz="2200" dirty="0" err="1"/>
              <a:t>Fino</a:t>
            </a:r>
            <a:r>
              <a:rPr lang="fr-CH" sz="2200" dirty="0"/>
              <a:t> a 4 </a:t>
            </a:r>
            <a:r>
              <a:rPr lang="fr-CH" sz="2200" dirty="0" err="1"/>
              <a:t>cantieri</a:t>
            </a:r>
            <a:r>
              <a:rPr lang="fr-CH" sz="2200" dirty="0"/>
              <a:t> in </a:t>
            </a:r>
            <a:r>
              <a:rPr lang="fr-CH" sz="2200" dirty="0" err="1"/>
              <a:t>parallelo</a:t>
            </a:r>
            <a:r>
              <a:rPr lang="fr-CH" sz="2200" dirty="0"/>
              <a:t>: </a:t>
            </a:r>
            <a:r>
              <a:rPr lang="fr-CH" sz="2200" dirty="0" err="1" smtClean="0"/>
              <a:t>squadre</a:t>
            </a:r>
            <a:r>
              <a:rPr lang="fr-CH" sz="2200" dirty="0" smtClean="0"/>
              <a:t>/</a:t>
            </a:r>
            <a:r>
              <a:rPr lang="fr-CH" sz="2200" dirty="0" err="1" smtClean="0"/>
              <a:t>gestione</a:t>
            </a:r>
            <a:r>
              <a:rPr lang="fr-CH" sz="2200" dirty="0" smtClean="0"/>
              <a:t> </a:t>
            </a:r>
            <a:r>
              <a:rPr lang="fr-CH" sz="2200" dirty="0" err="1"/>
              <a:t>separati</a:t>
            </a:r>
            <a:r>
              <a:rPr lang="fr-CH" sz="2200" dirty="0"/>
              <a:t> </a:t>
            </a:r>
            <a:r>
              <a:rPr lang="fr-CH" sz="2200" dirty="0" err="1"/>
              <a:t>tra</a:t>
            </a:r>
            <a:r>
              <a:rPr lang="fr-CH" sz="2200" dirty="0"/>
              <a:t> </a:t>
            </a:r>
            <a:r>
              <a:rPr lang="fr-CH" sz="2200" dirty="0" err="1" smtClean="0"/>
              <a:t>loro</a:t>
            </a:r>
            <a:endParaRPr lang="fr-CH" sz="2200" dirty="0" smtClean="0"/>
          </a:p>
          <a:p>
            <a:pPr marL="225425" lvl="1" indent="-225425" algn="just">
              <a:buClr>
                <a:schemeClr val="accent1"/>
              </a:buClr>
            </a:pPr>
            <a:endParaRPr lang="fr-CH" sz="2200" b="1" dirty="0" smtClean="0">
              <a:solidFill>
                <a:srgbClr val="FF0000"/>
              </a:solidFill>
            </a:endParaRPr>
          </a:p>
          <a:p>
            <a:pPr marL="225425" lvl="1" indent="-225425" algn="just">
              <a:buClr>
                <a:schemeClr val="accent1"/>
              </a:buClr>
            </a:pPr>
            <a:r>
              <a:rPr lang="fr-CH" sz="2200" b="1" dirty="0" smtClean="0">
                <a:solidFill>
                  <a:srgbClr val="FF0000"/>
                </a:solidFill>
              </a:rPr>
              <a:t>In </a:t>
            </a:r>
            <a:r>
              <a:rPr lang="fr-CH" sz="2200" b="1" dirty="0" err="1" smtClean="0">
                <a:solidFill>
                  <a:srgbClr val="FF0000"/>
                </a:solidFill>
              </a:rPr>
              <a:t>contemporanea</a:t>
            </a:r>
            <a:r>
              <a:rPr lang="fr-CH" sz="2200" b="1" dirty="0" smtClean="0">
                <a:solidFill>
                  <a:srgbClr val="FF0000"/>
                </a:solidFill>
              </a:rPr>
              <a:t> a </a:t>
            </a:r>
            <a:r>
              <a:rPr lang="fr-CH" sz="2200" b="1" dirty="0" err="1" smtClean="0">
                <a:solidFill>
                  <a:srgbClr val="FF0000"/>
                </a:solidFill>
              </a:rPr>
              <a:t>progetto</a:t>
            </a:r>
            <a:r>
              <a:rPr lang="fr-CH" sz="2200" b="1" dirty="0" smtClean="0">
                <a:solidFill>
                  <a:srgbClr val="FF0000"/>
                </a:solidFill>
              </a:rPr>
              <a:t> HL LHC: un solo </a:t>
            </a:r>
            <a:r>
              <a:rPr lang="fr-CH" sz="2200" b="1" dirty="0" err="1" smtClean="0">
                <a:solidFill>
                  <a:srgbClr val="FF0000"/>
                </a:solidFill>
              </a:rPr>
              <a:t>contratto</a:t>
            </a:r>
            <a:r>
              <a:rPr lang="fr-CH" sz="2200" b="1" dirty="0" smtClean="0">
                <a:solidFill>
                  <a:srgbClr val="FF0000"/>
                </a:solidFill>
              </a:rPr>
              <a:t> per </a:t>
            </a:r>
            <a:r>
              <a:rPr lang="fr-CH" sz="2200" b="1" dirty="0" err="1" smtClean="0">
                <a:solidFill>
                  <a:srgbClr val="FF0000"/>
                </a:solidFill>
              </a:rPr>
              <a:t>ditta</a:t>
            </a:r>
            <a:r>
              <a:rPr lang="fr-CH" sz="2200" b="1" dirty="0" smtClean="0">
                <a:solidFill>
                  <a:srgbClr val="FF0000"/>
                </a:solidFill>
              </a:rPr>
              <a:t> </a:t>
            </a:r>
            <a:r>
              <a:rPr lang="fr-CH" sz="2200" b="1" dirty="0" err="1" smtClean="0">
                <a:solidFill>
                  <a:srgbClr val="FF0000"/>
                </a:solidFill>
              </a:rPr>
              <a:t>possibile</a:t>
            </a:r>
            <a:r>
              <a:rPr lang="fr-CH" sz="2200" b="1" dirty="0" smtClean="0">
                <a:solidFill>
                  <a:srgbClr val="FF0000"/>
                </a:solidFill>
              </a:rPr>
              <a:t>.</a:t>
            </a:r>
            <a:endParaRPr lang="fr-CH" sz="2200" b="1" dirty="0">
              <a:solidFill>
                <a:srgbClr val="FF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Nonis - CERN EN/CV - ILO Day Napoli, 6-7 Giugno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781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3600" dirty="0" smtClean="0"/>
              <a:t>Il </a:t>
            </a:r>
            <a:r>
              <a:rPr lang="fr-CH" sz="3600" dirty="0" err="1" smtClean="0"/>
              <a:t>gruppo</a:t>
            </a:r>
            <a:r>
              <a:rPr lang="fr-CH" sz="3600" dirty="0" smtClean="0"/>
              <a:t> </a:t>
            </a:r>
            <a:r>
              <a:rPr lang="fr-CH" sz="3600" dirty="0" err="1" smtClean="0"/>
              <a:t>Cooling</a:t>
            </a:r>
            <a:r>
              <a:rPr lang="fr-CH" sz="3600" dirty="0" smtClean="0"/>
              <a:t> and Ventilation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07635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0412"/>
          </a:xfrm>
        </p:spPr>
        <p:txBody>
          <a:bodyPr/>
          <a:lstStyle/>
          <a:p>
            <a:pPr eaLnBrk="1" hangingPunct="1"/>
            <a:r>
              <a:rPr lang="it-IT" altLang="en-US" dirty="0" smtClean="0">
                <a:latin typeface="Ubuntu Medium" charset="0"/>
                <a:cs typeface="Ubuntu Medium" charset="0"/>
              </a:rPr>
              <a:t>Recupero calore da torri raffreddamento</a:t>
            </a:r>
            <a:endParaRPr lang="it-IT" altLang="en-US" dirty="0" smtClean="0">
              <a:latin typeface="Ubuntu Medium" charset="0"/>
              <a:cs typeface="Ubuntu Medium" charset="0"/>
            </a:endParaRPr>
          </a:p>
        </p:txBody>
      </p:sp>
      <p:sp>
        <p:nvSpPr>
          <p:cNvPr id="21552" name="Content Placeholder 2"/>
          <p:cNvSpPr txBox="1">
            <a:spLocks noChangeArrowheads="1"/>
          </p:cNvSpPr>
          <p:nvPr/>
        </p:nvSpPr>
        <p:spPr bwMode="auto">
          <a:xfrm>
            <a:off x="457200" y="1182782"/>
            <a:ext cx="8165042" cy="162856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225425" indent="-225425">
              <a:spcBef>
                <a:spcPts val="9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1pPr>
            <a:lvl2pPr marL="460375" indent="-228600">
              <a:spcBef>
                <a:spcPts val="9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2pPr>
            <a:lvl3pPr marL="685800" indent="-225425">
              <a:spcBef>
                <a:spcPts val="9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3pPr>
            <a:lvl4pPr marL="909638" indent="-223838">
              <a:spcBef>
                <a:spcPts val="900"/>
              </a:spcBef>
              <a:buClr>
                <a:srgbClr val="4F9A06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4pPr>
            <a:lvl5pPr marL="1146175" indent="-236538">
              <a:spcBef>
                <a:spcPts val="900"/>
              </a:spcBef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5pPr>
            <a:lvl6pPr marL="1603375" indent="-236538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6pPr>
            <a:lvl7pPr marL="2060575" indent="-236538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7pPr>
            <a:lvl8pPr marL="2517775" indent="-236538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8pPr>
            <a:lvl9pPr marL="2974975" indent="-236538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it-IT" altLang="en-US" sz="2000" dirty="0" smtClean="0"/>
              <a:t>Progettazione - costruttivo</a:t>
            </a:r>
          </a:p>
          <a:p>
            <a:pPr eaLnBrk="1" hangingPunct="1">
              <a:spcBef>
                <a:spcPts val="600"/>
              </a:spcBef>
            </a:pPr>
            <a:r>
              <a:rPr lang="it-IT" altLang="en-US" sz="2000" dirty="0" smtClean="0"/>
              <a:t>Fornitura e posa di tubazioni, scambiatore, strumentazione e connessioni idrauliche a impianto esistente.</a:t>
            </a:r>
          </a:p>
          <a:p>
            <a:pPr eaLnBrk="1" hangingPunct="1">
              <a:spcBef>
                <a:spcPts val="600"/>
              </a:spcBef>
            </a:pPr>
            <a:r>
              <a:rPr lang="it-IT" altLang="en-US" sz="2000" dirty="0" smtClean="0"/>
              <a:t>Tubazioni interrate (PEHD) o in stazione (inox).</a:t>
            </a:r>
            <a:endParaRPr lang="it-IT" alt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6527" b="3823"/>
          <a:stretch/>
        </p:blipFill>
        <p:spPr>
          <a:xfrm>
            <a:off x="822922" y="4611095"/>
            <a:ext cx="2396066" cy="180364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68151" y="4586907"/>
            <a:ext cx="5035550" cy="182783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Oval 9"/>
          <p:cNvSpPr/>
          <p:nvPr/>
        </p:nvSpPr>
        <p:spPr>
          <a:xfrm rot="20971338">
            <a:off x="6599585" y="5923806"/>
            <a:ext cx="480944" cy="1157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5985926" y="5120950"/>
            <a:ext cx="441234" cy="3882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cxnSp>
        <p:nvCxnSpPr>
          <p:cNvPr id="12" name="Straight Arrow Connector 11"/>
          <p:cNvCxnSpPr>
            <a:endCxn id="11" idx="5"/>
          </p:cNvCxnSpPr>
          <p:nvPr/>
        </p:nvCxnSpPr>
        <p:spPr>
          <a:xfrm flipH="1" flipV="1">
            <a:off x="6362543" y="5452307"/>
            <a:ext cx="568879" cy="543226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 txBox="1">
            <a:spLocks noChangeArrowheads="1"/>
          </p:cNvSpPr>
          <p:nvPr/>
        </p:nvSpPr>
        <p:spPr bwMode="auto">
          <a:xfrm>
            <a:off x="457200" y="2898134"/>
            <a:ext cx="8165041" cy="1626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225425" indent="-225425">
              <a:spcBef>
                <a:spcPts val="9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1pPr>
            <a:lvl2pPr marL="460375" indent="-228600">
              <a:spcBef>
                <a:spcPts val="9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2pPr>
            <a:lvl3pPr marL="685800" indent="-225425">
              <a:spcBef>
                <a:spcPts val="9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3pPr>
            <a:lvl4pPr marL="909638" indent="-223838">
              <a:spcBef>
                <a:spcPts val="900"/>
              </a:spcBef>
              <a:buClr>
                <a:srgbClr val="4F9A06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4pPr>
            <a:lvl5pPr marL="1146175" indent="-236538">
              <a:spcBef>
                <a:spcPts val="900"/>
              </a:spcBef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5pPr>
            <a:lvl6pPr marL="1603375" indent="-236538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6pPr>
            <a:lvl7pPr marL="2060575" indent="-236538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7pPr>
            <a:lvl8pPr marL="2517775" indent="-236538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8pPr>
            <a:lvl9pPr marL="2974975" indent="-236538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9pPr>
          </a:lstStyle>
          <a:p>
            <a:pPr algn="just"/>
            <a:r>
              <a:rPr lang="fr-CH" sz="2000" dirty="0" err="1" smtClean="0">
                <a:latin typeface="Ubuntu Light"/>
              </a:rPr>
              <a:t>Punto</a:t>
            </a:r>
            <a:r>
              <a:rPr lang="fr-CH" sz="2000" dirty="0" smtClean="0">
                <a:latin typeface="Ubuntu Light"/>
              </a:rPr>
              <a:t> 8: </a:t>
            </a:r>
            <a:r>
              <a:rPr lang="fr-CH" sz="2000" dirty="0" err="1" smtClean="0">
                <a:latin typeface="Ubuntu Light"/>
              </a:rPr>
              <a:t>Stima</a:t>
            </a:r>
            <a:r>
              <a:rPr lang="fr-CH" sz="2000" dirty="0">
                <a:latin typeface="Ubuntu Light"/>
              </a:rPr>
              <a:t>: </a:t>
            </a:r>
            <a:r>
              <a:rPr lang="fr-CH" sz="2000" dirty="0" smtClean="0">
                <a:latin typeface="Ubuntu Light"/>
              </a:rPr>
              <a:t>0.6 – 0.8 MCHF</a:t>
            </a:r>
            <a:endParaRPr lang="fr-CH" sz="2000" dirty="0">
              <a:latin typeface="Ubuntu Light"/>
            </a:endParaRPr>
          </a:p>
          <a:p>
            <a:pPr marL="0" indent="1262063" algn="just">
              <a:buNone/>
            </a:pPr>
            <a:r>
              <a:rPr lang="fr-CH" sz="2000" dirty="0" err="1" smtClean="0">
                <a:latin typeface="Ubuntu Light"/>
              </a:rPr>
              <a:t>Lavori</a:t>
            </a:r>
            <a:r>
              <a:rPr lang="fr-CH" sz="2000" dirty="0" smtClean="0">
                <a:latin typeface="Ubuntu Light"/>
              </a:rPr>
              <a:t>: 2020</a:t>
            </a:r>
          </a:p>
          <a:p>
            <a:pPr algn="just"/>
            <a:r>
              <a:rPr lang="fr-CH" sz="2000" dirty="0" err="1">
                <a:latin typeface="Ubuntu Light"/>
              </a:rPr>
              <a:t>Punto</a:t>
            </a:r>
            <a:r>
              <a:rPr lang="fr-CH" sz="2000" dirty="0">
                <a:latin typeface="Ubuntu Light"/>
              </a:rPr>
              <a:t> </a:t>
            </a:r>
            <a:r>
              <a:rPr lang="fr-CH" sz="2000" dirty="0" smtClean="0">
                <a:latin typeface="Ubuntu Light"/>
              </a:rPr>
              <a:t>1: </a:t>
            </a:r>
            <a:r>
              <a:rPr lang="fr-CH" sz="2000" dirty="0" err="1">
                <a:latin typeface="Ubuntu Light"/>
              </a:rPr>
              <a:t>Stima</a:t>
            </a:r>
            <a:r>
              <a:rPr lang="fr-CH" sz="2000" dirty="0">
                <a:latin typeface="Ubuntu Light"/>
              </a:rPr>
              <a:t>: </a:t>
            </a:r>
            <a:r>
              <a:rPr lang="fr-CH" sz="2000" dirty="0" smtClean="0">
                <a:latin typeface="Ubuntu Light"/>
              </a:rPr>
              <a:t>1 </a:t>
            </a:r>
            <a:r>
              <a:rPr lang="fr-CH" sz="2000" dirty="0">
                <a:latin typeface="Ubuntu Light"/>
              </a:rPr>
              <a:t>– </a:t>
            </a:r>
            <a:r>
              <a:rPr lang="fr-CH" sz="2000" dirty="0" smtClean="0">
                <a:latin typeface="Ubuntu Light"/>
              </a:rPr>
              <a:t>1.2 </a:t>
            </a:r>
            <a:r>
              <a:rPr lang="fr-CH" sz="2000" dirty="0">
                <a:latin typeface="Ubuntu Light"/>
              </a:rPr>
              <a:t>MCHF</a:t>
            </a:r>
          </a:p>
          <a:p>
            <a:pPr marL="0" indent="1262063" algn="just">
              <a:buNone/>
            </a:pPr>
            <a:r>
              <a:rPr lang="fr-CH" sz="2000" dirty="0" err="1">
                <a:latin typeface="Ubuntu Light"/>
              </a:rPr>
              <a:t>Lavori</a:t>
            </a:r>
            <a:r>
              <a:rPr lang="fr-CH" sz="2000" dirty="0">
                <a:latin typeface="Ubuntu Light"/>
              </a:rPr>
              <a:t>: </a:t>
            </a:r>
            <a:r>
              <a:rPr lang="fr-CH" sz="2000" dirty="0" smtClean="0">
                <a:latin typeface="Ubuntu Light"/>
              </a:rPr>
              <a:t>2023</a:t>
            </a:r>
            <a:endParaRPr lang="fr-CH" sz="2000" dirty="0">
              <a:latin typeface="Ubuntu Light"/>
            </a:endParaRPr>
          </a:p>
          <a:p>
            <a:pPr marL="0" indent="1262063" algn="just">
              <a:buNone/>
            </a:pPr>
            <a:endParaRPr lang="fr-CH" sz="2000" dirty="0">
              <a:latin typeface="Ubuntu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Nonis - CERN EN/CV - ILO Day Napoli, 6-7 Giugno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295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250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altLang="en-US" dirty="0" smtClean="0">
                <a:latin typeface="Ubuntu Medium" charset="0"/>
                <a:cs typeface="Ubuntu Medium" charset="0"/>
              </a:rPr>
              <a:t>Progetto «Primary CO2» </a:t>
            </a:r>
          </a:p>
        </p:txBody>
      </p:sp>
      <p:pic>
        <p:nvPicPr>
          <p:cNvPr id="2253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83" y="4187215"/>
            <a:ext cx="3104092" cy="232841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2" y="4187215"/>
            <a:ext cx="3101867" cy="232674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5" name="Content Placeholder 2"/>
          <p:cNvSpPr txBox="1">
            <a:spLocks noChangeArrowheads="1"/>
          </p:cNvSpPr>
          <p:nvPr/>
        </p:nvSpPr>
        <p:spPr bwMode="auto">
          <a:xfrm>
            <a:off x="518583" y="942480"/>
            <a:ext cx="8430685" cy="22467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225425" indent="-225425">
              <a:spcBef>
                <a:spcPts val="9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1pPr>
            <a:lvl2pPr marL="460375" indent="-228600">
              <a:spcBef>
                <a:spcPts val="9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2pPr>
            <a:lvl3pPr marL="685800" indent="-225425">
              <a:spcBef>
                <a:spcPts val="9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3pPr>
            <a:lvl4pPr marL="909638" indent="-223838">
              <a:spcBef>
                <a:spcPts val="900"/>
              </a:spcBef>
              <a:buClr>
                <a:srgbClr val="4F9A06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4pPr>
            <a:lvl5pPr marL="1146175" indent="-236538">
              <a:spcBef>
                <a:spcPts val="900"/>
              </a:spcBef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5pPr>
            <a:lvl6pPr marL="1603375" indent="-236538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6pPr>
            <a:lvl7pPr marL="2060575" indent="-236538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7pPr>
            <a:lvl8pPr marL="2517775" indent="-236538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8pPr>
            <a:lvl9pPr marL="2974975" indent="-236538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it-IT" altLang="en-US" sz="2000" dirty="0"/>
              <a:t>3 gruppi frigo 300 kW @ -53℃</a:t>
            </a:r>
          </a:p>
          <a:p>
            <a:pPr eaLnBrk="1" hangingPunct="1">
              <a:spcBef>
                <a:spcPts val="600"/>
              </a:spcBef>
            </a:pPr>
            <a:r>
              <a:rPr lang="it-IT" altLang="en-US" sz="2000" dirty="0"/>
              <a:t>CO2 (R744) come fluido frigorigeno</a:t>
            </a:r>
          </a:p>
          <a:p>
            <a:pPr eaLnBrk="1" hangingPunct="1">
              <a:spcBef>
                <a:spcPts val="600"/>
              </a:spcBef>
            </a:pPr>
            <a:r>
              <a:rPr lang="it-IT" altLang="en-US" sz="2000" dirty="0"/>
              <a:t>Doppia compressione - ciclo </a:t>
            </a:r>
            <a:r>
              <a:rPr lang="it-IT" altLang="en-US" sz="2000" u="sng" dirty="0"/>
              <a:t>transcritico</a:t>
            </a:r>
          </a:p>
          <a:p>
            <a:pPr eaLnBrk="1" hangingPunct="1">
              <a:spcBef>
                <a:spcPts val="600"/>
              </a:spcBef>
            </a:pPr>
            <a:r>
              <a:rPr lang="it-IT" altLang="en-US" sz="2000" dirty="0" smtClean="0"/>
              <a:t>Solo </a:t>
            </a:r>
            <a:r>
              <a:rPr lang="it-IT" altLang="en-US" sz="2000" dirty="0"/>
              <a:t>aziende con una </a:t>
            </a:r>
            <a:r>
              <a:rPr lang="it-IT" altLang="en-US" sz="2000" u="sng" dirty="0"/>
              <a:t>documentata esperienza</a:t>
            </a:r>
            <a:r>
              <a:rPr lang="it-IT" altLang="en-US" sz="2000" dirty="0"/>
              <a:t> in refrigerazione a basse temperature</a:t>
            </a:r>
          </a:p>
          <a:p>
            <a:pPr eaLnBrk="1" hangingPunct="1">
              <a:spcBef>
                <a:spcPts val="600"/>
              </a:spcBef>
            </a:pPr>
            <a:r>
              <a:rPr lang="it-IT" altLang="en-US" sz="2000" dirty="0" smtClean="0"/>
              <a:t>4 </a:t>
            </a:r>
            <a:r>
              <a:rPr lang="it-IT" altLang="en-US" sz="2000" dirty="0"/>
              <a:t>moduli da 75 kW ciascuno + </a:t>
            </a:r>
            <a:r>
              <a:rPr lang="it-IT" altLang="en-US" sz="2000" dirty="0" smtClean="0"/>
              <a:t>backup</a:t>
            </a:r>
            <a:endParaRPr lang="it-IT" altLang="en-US" sz="2000" dirty="0"/>
          </a:p>
        </p:txBody>
      </p:sp>
      <p:pic>
        <p:nvPicPr>
          <p:cNvPr id="2253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197" y="4187215"/>
            <a:ext cx="2004071" cy="2326744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9" name="Content Placeholder 2"/>
          <p:cNvSpPr txBox="1">
            <a:spLocks noChangeArrowheads="1"/>
          </p:cNvSpPr>
          <p:nvPr/>
        </p:nvSpPr>
        <p:spPr bwMode="auto">
          <a:xfrm>
            <a:off x="518583" y="3224208"/>
            <a:ext cx="8430685" cy="8376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225425" indent="-225425">
              <a:spcBef>
                <a:spcPts val="9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1pPr>
            <a:lvl2pPr marL="460375" indent="-228600">
              <a:spcBef>
                <a:spcPts val="9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2pPr>
            <a:lvl3pPr marL="685800" indent="-225425">
              <a:spcBef>
                <a:spcPts val="9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3pPr>
            <a:lvl4pPr marL="909638" indent="-223838">
              <a:spcBef>
                <a:spcPts val="900"/>
              </a:spcBef>
              <a:buClr>
                <a:srgbClr val="4F9A06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4pPr>
            <a:lvl5pPr marL="1146175" indent="-236538">
              <a:spcBef>
                <a:spcPts val="900"/>
              </a:spcBef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5pPr>
            <a:lvl6pPr marL="1603375" indent="-236538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6pPr>
            <a:lvl7pPr marL="2060575" indent="-236538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7pPr>
            <a:lvl8pPr marL="2517775" indent="-236538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8pPr>
            <a:lvl9pPr marL="2974975" indent="-236538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9pPr>
          </a:lstStyle>
          <a:p>
            <a:pPr algn="just"/>
            <a:r>
              <a:rPr lang="fr-CH" sz="2000" dirty="0" err="1" smtClean="0">
                <a:latin typeface="Ubuntu Light"/>
              </a:rPr>
              <a:t>Stima</a:t>
            </a:r>
            <a:r>
              <a:rPr lang="fr-CH" sz="2000" dirty="0">
                <a:latin typeface="Ubuntu Light"/>
              </a:rPr>
              <a:t>: </a:t>
            </a:r>
            <a:r>
              <a:rPr lang="fr-CH" sz="2000" dirty="0" err="1">
                <a:latin typeface="Ubuntu Light"/>
              </a:rPr>
              <a:t>intorno</a:t>
            </a:r>
            <a:r>
              <a:rPr lang="fr-CH" sz="2000" dirty="0">
                <a:latin typeface="Ubuntu Light"/>
              </a:rPr>
              <a:t> </a:t>
            </a:r>
            <a:r>
              <a:rPr lang="fr-CH" sz="2000" dirty="0" smtClean="0">
                <a:latin typeface="Ubuntu Light"/>
              </a:rPr>
              <a:t>1.2 – 2.3 MCHF</a:t>
            </a:r>
            <a:endParaRPr lang="fr-CH" sz="2000" dirty="0">
              <a:latin typeface="Ubuntu Light"/>
            </a:endParaRPr>
          </a:p>
          <a:p>
            <a:pPr algn="just"/>
            <a:r>
              <a:rPr lang="fr-CH" sz="2000" dirty="0" err="1" smtClean="0">
                <a:latin typeface="Ubuntu Light"/>
              </a:rPr>
              <a:t>Appalto</a:t>
            </a:r>
            <a:r>
              <a:rPr lang="fr-CH" sz="2000" dirty="0" smtClean="0">
                <a:latin typeface="Ubuntu Light"/>
              </a:rPr>
              <a:t>: 2021</a:t>
            </a:r>
            <a:endParaRPr lang="fr-CH" sz="2000" dirty="0">
              <a:latin typeface="Ubuntu Ligh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Nonis - CERN EN/CV - ILO Day Napoli, 6-7 Giugno 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09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8350" cy="760412"/>
          </a:xfrm>
        </p:spPr>
        <p:txBody>
          <a:bodyPr>
            <a:normAutofit/>
          </a:bodyPr>
          <a:lstStyle/>
          <a:p>
            <a:pPr eaLnBrk="1" hangingPunct="1"/>
            <a:r>
              <a:rPr lang="it-IT" altLang="en-US" dirty="0" smtClean="0">
                <a:latin typeface="Ubuntu Medium" charset="0"/>
                <a:cs typeface="Ubuntu Medium" charset="0"/>
              </a:rPr>
              <a:t>Tubazione per </a:t>
            </a:r>
            <a:r>
              <a:rPr lang="it-IT" altLang="en-US" dirty="0" smtClean="0">
                <a:latin typeface="Ubuntu Medium" charset="0"/>
                <a:cs typeface="Ubuntu Medium" charset="0"/>
              </a:rPr>
              <a:t>CO</a:t>
            </a:r>
            <a:r>
              <a:rPr lang="it-IT" altLang="en-US" baseline="-25000" dirty="0" smtClean="0">
                <a:latin typeface="Ubuntu Medium" charset="0"/>
                <a:cs typeface="Ubuntu Medium" charset="0"/>
              </a:rPr>
              <a:t>2</a:t>
            </a:r>
            <a:r>
              <a:rPr lang="it-IT" altLang="en-US" dirty="0" smtClean="0">
                <a:latin typeface="Ubuntu Medium" charset="0"/>
                <a:cs typeface="Ubuntu Medium" charset="0"/>
              </a:rPr>
              <a:t>, pozzi Pt1 </a:t>
            </a:r>
            <a:r>
              <a:rPr lang="it-IT" altLang="en-US" dirty="0" smtClean="0">
                <a:latin typeface="Ubuntu Medium" charset="0"/>
                <a:cs typeface="Ubuntu Medium" charset="0"/>
              </a:rPr>
              <a:t>e Pt5</a:t>
            </a:r>
          </a:p>
        </p:txBody>
      </p:sp>
      <p:sp>
        <p:nvSpPr>
          <p:cNvPr id="23556" name="Content Placeholder 2"/>
          <p:cNvSpPr txBox="1">
            <a:spLocks/>
          </p:cNvSpPr>
          <p:nvPr/>
        </p:nvSpPr>
        <p:spPr bwMode="auto">
          <a:xfrm>
            <a:off x="457200" y="1201208"/>
            <a:ext cx="4667250" cy="294745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225425" indent="-225425">
              <a:spcBef>
                <a:spcPts val="9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1pPr>
            <a:lvl2pPr marL="460375" indent="-228600">
              <a:spcBef>
                <a:spcPts val="9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2pPr>
            <a:lvl3pPr marL="685800" indent="-225425">
              <a:spcBef>
                <a:spcPts val="9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3pPr>
            <a:lvl4pPr marL="909638" indent="-223838">
              <a:spcBef>
                <a:spcPts val="900"/>
              </a:spcBef>
              <a:buClr>
                <a:srgbClr val="4F9A06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4pPr>
            <a:lvl5pPr marL="1146175" indent="-236538">
              <a:spcBef>
                <a:spcPts val="900"/>
              </a:spcBef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5pPr>
            <a:lvl6pPr marL="1603375" indent="-236538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6pPr>
            <a:lvl7pPr marL="2060575" indent="-236538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7pPr>
            <a:lvl8pPr marL="2517775" indent="-236538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8pPr>
            <a:lvl9pPr marL="2974975" indent="-236538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it-IT" altLang="en-US" sz="1800" dirty="0"/>
              <a:t>Tubi per CO</a:t>
            </a:r>
            <a:r>
              <a:rPr lang="it-IT" altLang="en-US" sz="1800" baseline="-25000" dirty="0"/>
              <a:t>2</a:t>
            </a:r>
            <a:r>
              <a:rPr lang="it-IT" altLang="en-US" sz="1800" dirty="0"/>
              <a:t> liquida e gas (2 Pt1 + 2 Pt5)</a:t>
            </a:r>
          </a:p>
          <a:p>
            <a:pPr eaLnBrk="1" hangingPunct="1">
              <a:spcBef>
                <a:spcPts val="600"/>
              </a:spcBef>
            </a:pPr>
            <a:r>
              <a:rPr lang="it-IT" altLang="en-US" sz="1800" dirty="0"/>
              <a:t>DN100-DN150-DN200</a:t>
            </a:r>
          </a:p>
          <a:p>
            <a:pPr eaLnBrk="1" hangingPunct="1">
              <a:spcBef>
                <a:spcPts val="600"/>
              </a:spcBef>
            </a:pPr>
            <a:r>
              <a:rPr lang="it-IT" altLang="en-US" sz="1800" dirty="0"/>
              <a:t>PN80</a:t>
            </a:r>
          </a:p>
          <a:p>
            <a:pPr eaLnBrk="1" hangingPunct="1">
              <a:spcBef>
                <a:spcPts val="600"/>
              </a:spcBef>
            </a:pPr>
            <a:r>
              <a:rPr lang="it-IT" altLang="en-US" sz="1800" dirty="0"/>
              <a:t>Test di pressione pneumatico</a:t>
            </a:r>
          </a:p>
          <a:p>
            <a:pPr eaLnBrk="1" hangingPunct="1">
              <a:spcBef>
                <a:spcPts val="600"/>
              </a:spcBef>
            </a:pPr>
            <a:r>
              <a:rPr lang="it-IT" altLang="en-US" sz="1800" dirty="0"/>
              <a:t>Tmin = -60℃ (isolazione foamglass)</a:t>
            </a:r>
          </a:p>
          <a:p>
            <a:pPr eaLnBrk="1" hangingPunct="1">
              <a:spcBef>
                <a:spcPts val="600"/>
              </a:spcBef>
            </a:pPr>
            <a:r>
              <a:rPr lang="it-IT" altLang="en-US" sz="1800" dirty="0"/>
              <a:t>Tmax = +100℃</a:t>
            </a:r>
          </a:p>
          <a:p>
            <a:pPr eaLnBrk="1" hangingPunct="1">
              <a:spcBef>
                <a:spcPts val="600"/>
              </a:spcBef>
            </a:pPr>
            <a:r>
              <a:rPr lang="it-IT" altLang="en-US" sz="1800" dirty="0"/>
              <a:t>100 m di colonna verticale nel pozzo</a:t>
            </a:r>
          </a:p>
          <a:p>
            <a:pPr eaLnBrk="1" hangingPunct="1">
              <a:spcBef>
                <a:spcPts val="600"/>
              </a:spcBef>
            </a:pPr>
            <a:r>
              <a:rPr lang="it-IT" altLang="en-US" sz="1800" dirty="0"/>
              <a:t>100 m orizzontali in caverna</a:t>
            </a:r>
          </a:p>
        </p:txBody>
      </p:sp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363" y="1455472"/>
            <a:ext cx="3267437" cy="243892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8" name="Content Placeholder 2"/>
          <p:cNvSpPr txBox="1">
            <a:spLocks/>
          </p:cNvSpPr>
          <p:nvPr/>
        </p:nvSpPr>
        <p:spPr bwMode="auto">
          <a:xfrm>
            <a:off x="457200" y="4445001"/>
            <a:ext cx="8229600" cy="160866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225425" indent="-225425">
              <a:spcBef>
                <a:spcPts val="9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1pPr>
            <a:lvl2pPr marL="460375" indent="-228600">
              <a:spcBef>
                <a:spcPts val="9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2pPr>
            <a:lvl3pPr marL="685800" indent="-225425">
              <a:spcBef>
                <a:spcPts val="9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3pPr>
            <a:lvl4pPr marL="909638" indent="-223838">
              <a:spcBef>
                <a:spcPts val="900"/>
              </a:spcBef>
              <a:buClr>
                <a:srgbClr val="4F9A06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4pPr>
            <a:lvl5pPr marL="1146175" indent="-236538">
              <a:spcBef>
                <a:spcPts val="900"/>
              </a:spcBef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5pPr>
            <a:lvl6pPr marL="1603375" indent="-236538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6pPr>
            <a:lvl7pPr marL="2060575" indent="-236538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7pPr>
            <a:lvl8pPr marL="2517775" indent="-236538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8pPr>
            <a:lvl9pPr marL="2974975" indent="-236538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0C377B"/>
                </a:solidFill>
                <a:latin typeface="Ubuntu Light" charset="0"/>
                <a:ea typeface="ＭＳ Ｐゴシック" panose="020B0600070205080204" pitchFamily="34" charset="-128"/>
                <a:cs typeface="Ubuntu Light" charset="0"/>
              </a:defRPr>
            </a:lvl9pPr>
          </a:lstStyle>
          <a:p>
            <a:pPr algn="just"/>
            <a:r>
              <a:rPr lang="fr-CH" sz="2000" dirty="0" err="1">
                <a:latin typeface="Ubuntu Light"/>
              </a:rPr>
              <a:t>Competenze</a:t>
            </a:r>
            <a:r>
              <a:rPr lang="fr-CH" sz="2000" dirty="0">
                <a:latin typeface="Ubuntu Light"/>
              </a:rPr>
              <a:t>/</a:t>
            </a:r>
            <a:r>
              <a:rPr lang="fr-CH" sz="2000" dirty="0" err="1">
                <a:latin typeface="Ubuntu Light"/>
              </a:rPr>
              <a:t>referenze</a:t>
            </a:r>
            <a:r>
              <a:rPr lang="fr-CH" sz="2000" dirty="0">
                <a:latin typeface="Ubuntu Light"/>
              </a:rPr>
              <a:t>: </a:t>
            </a:r>
            <a:r>
              <a:rPr lang="fr-CH" sz="2000" dirty="0" err="1" smtClean="0">
                <a:latin typeface="Ubuntu Light"/>
              </a:rPr>
              <a:t>progettazione</a:t>
            </a:r>
            <a:r>
              <a:rPr lang="fr-CH" sz="2000" dirty="0" smtClean="0">
                <a:latin typeface="Ubuntu Light"/>
              </a:rPr>
              <a:t> e </a:t>
            </a:r>
            <a:r>
              <a:rPr lang="fr-CH" sz="2000" dirty="0" err="1" smtClean="0">
                <a:latin typeface="Ubuntu Light"/>
              </a:rPr>
              <a:t>installazione</a:t>
            </a:r>
            <a:r>
              <a:rPr lang="fr-CH" sz="2000" dirty="0" smtClean="0">
                <a:latin typeface="Ubuntu Light"/>
              </a:rPr>
              <a:t> </a:t>
            </a:r>
            <a:r>
              <a:rPr lang="fr-CH" sz="2000" dirty="0" err="1" smtClean="0">
                <a:latin typeface="Ubuntu Light"/>
              </a:rPr>
              <a:t>tubazioni</a:t>
            </a:r>
            <a:r>
              <a:rPr lang="fr-CH" sz="2000" dirty="0" smtClean="0">
                <a:latin typeface="Ubuntu Light"/>
              </a:rPr>
              <a:t> ad </a:t>
            </a:r>
            <a:r>
              <a:rPr lang="fr-CH" sz="2000" dirty="0" err="1" smtClean="0">
                <a:latin typeface="Ubuntu Light"/>
              </a:rPr>
              <a:t>alta</a:t>
            </a:r>
            <a:r>
              <a:rPr lang="fr-CH" sz="2000" dirty="0" smtClean="0">
                <a:latin typeface="Ubuntu Light"/>
              </a:rPr>
              <a:t> </a:t>
            </a:r>
            <a:r>
              <a:rPr lang="fr-CH" sz="2000" dirty="0" err="1" smtClean="0">
                <a:latin typeface="Ubuntu Light"/>
              </a:rPr>
              <a:t>pressione</a:t>
            </a:r>
            <a:endParaRPr lang="fr-CH" sz="2000" dirty="0">
              <a:latin typeface="Ubuntu Light"/>
            </a:endParaRPr>
          </a:p>
          <a:p>
            <a:pPr algn="just"/>
            <a:r>
              <a:rPr lang="fr-CH" sz="2000" dirty="0" err="1" smtClean="0">
                <a:latin typeface="Ubuntu Light"/>
              </a:rPr>
              <a:t>Stima</a:t>
            </a:r>
            <a:r>
              <a:rPr lang="fr-CH" sz="2000" dirty="0">
                <a:latin typeface="Ubuntu Light"/>
              </a:rPr>
              <a:t>: </a:t>
            </a:r>
            <a:r>
              <a:rPr lang="fr-CH" sz="2000" dirty="0" err="1">
                <a:latin typeface="Ubuntu Light"/>
              </a:rPr>
              <a:t>intorno</a:t>
            </a:r>
            <a:r>
              <a:rPr lang="fr-CH" sz="2000" dirty="0">
                <a:latin typeface="Ubuntu Light"/>
              </a:rPr>
              <a:t> </a:t>
            </a:r>
            <a:r>
              <a:rPr lang="fr-CH" sz="2000" dirty="0" smtClean="0">
                <a:latin typeface="Ubuntu Light"/>
              </a:rPr>
              <a:t>350- 1’000 </a:t>
            </a:r>
            <a:r>
              <a:rPr lang="fr-CH" sz="2000" dirty="0" err="1">
                <a:latin typeface="Ubuntu Light"/>
              </a:rPr>
              <a:t>kCHF</a:t>
            </a:r>
            <a:endParaRPr lang="fr-CH" sz="2000" dirty="0">
              <a:latin typeface="Ubuntu Light"/>
            </a:endParaRPr>
          </a:p>
          <a:p>
            <a:pPr algn="just"/>
            <a:r>
              <a:rPr lang="fr-CH" sz="2000" dirty="0" err="1">
                <a:latin typeface="Ubuntu Light"/>
              </a:rPr>
              <a:t>Lavori</a:t>
            </a:r>
            <a:r>
              <a:rPr lang="fr-CH" sz="2000" dirty="0">
                <a:latin typeface="Ubuntu Light"/>
              </a:rPr>
              <a:t> </a:t>
            </a:r>
            <a:r>
              <a:rPr lang="fr-CH" sz="2000" dirty="0" err="1">
                <a:latin typeface="Ubuntu Light"/>
              </a:rPr>
              <a:t>installazione</a:t>
            </a:r>
            <a:r>
              <a:rPr lang="fr-CH" sz="2000" dirty="0">
                <a:latin typeface="Ubuntu Light"/>
              </a:rPr>
              <a:t>: </a:t>
            </a:r>
            <a:r>
              <a:rPr lang="fr-CH" sz="2000" dirty="0" err="1" smtClean="0">
                <a:latin typeface="Ubuntu Light"/>
              </a:rPr>
              <a:t>primavera</a:t>
            </a:r>
            <a:r>
              <a:rPr lang="fr-CH" sz="2000" dirty="0" smtClean="0">
                <a:latin typeface="Ubuntu Light"/>
              </a:rPr>
              <a:t> 2020</a:t>
            </a:r>
            <a:endParaRPr lang="fr-CH" sz="2000" dirty="0">
              <a:latin typeface="Ubuntu Ligh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Nonis - CERN EN/CV - ILO Day Napoli, 6-7 Giugno 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518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388350" cy="76041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0" i="0" kern="1200">
                <a:solidFill>
                  <a:srgbClr val="0C377B"/>
                </a:solidFill>
                <a:latin typeface="Ubuntu Medium"/>
                <a:ea typeface="+mj-ea"/>
                <a:cs typeface="Ubuntu Medium"/>
              </a:defRPr>
            </a:lvl1pPr>
          </a:lstStyle>
          <a:p>
            <a:r>
              <a:rPr lang="it-IT" altLang="en-US" dirty="0" smtClean="0">
                <a:latin typeface="Ubuntu Medium" charset="0"/>
                <a:cs typeface="Ubuntu Medium" charset="0"/>
              </a:rPr>
              <a:t>Sistemi di controllo</a:t>
            </a:r>
            <a:endParaRPr lang="it-IT" altLang="en-US" dirty="0" smtClean="0">
              <a:latin typeface="Ubuntu Medium" charset="0"/>
              <a:cs typeface="Ubuntu Medium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57200" y="1129491"/>
            <a:ext cx="8305231" cy="212170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Autofit/>
          </a:bodyPr>
          <a:lstStyle>
            <a:lvl1pPr marL="225425" indent="-225425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SzPct val="100000"/>
              <a:buFont typeface="Arial"/>
              <a:buChar char="•"/>
              <a:defRPr kumimoji="0" sz="3000" b="0" i="0" kern="1200">
                <a:solidFill>
                  <a:srgbClr val="0C377B"/>
                </a:solidFill>
                <a:latin typeface="Ubuntu Light"/>
                <a:ea typeface="+mn-ea"/>
                <a:cs typeface="Ubuntu Light"/>
              </a:defRPr>
            </a:lvl1pPr>
            <a:lvl2pPr marL="460375" indent="-228600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bg2"/>
              </a:buClr>
              <a:buSzPct val="100000"/>
              <a:buFont typeface="Arial"/>
              <a:buChar char="•"/>
              <a:defRPr kumimoji="0" sz="3000" b="0" i="0" kern="1200">
                <a:solidFill>
                  <a:srgbClr val="0C377B"/>
                </a:solidFill>
                <a:latin typeface="Ubuntu Light"/>
                <a:ea typeface="+mn-ea"/>
                <a:cs typeface="Ubuntu Light"/>
              </a:defRPr>
            </a:lvl2pPr>
            <a:lvl3pPr marL="685800" indent="-225425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SzPct val="100000"/>
              <a:buFont typeface="Arial"/>
              <a:buChar char="•"/>
              <a:defRPr kumimoji="0" sz="3000" b="0" i="0" kern="1200">
                <a:solidFill>
                  <a:srgbClr val="0C377B"/>
                </a:solidFill>
                <a:latin typeface="Ubuntu Light"/>
                <a:ea typeface="+mn-ea"/>
                <a:cs typeface="Ubuntu Light"/>
              </a:defRPr>
            </a:lvl3pPr>
            <a:lvl4pPr marL="909638" indent="-223838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3"/>
              </a:buClr>
              <a:buSzPct val="100000"/>
              <a:buFont typeface="Arial"/>
              <a:buChar char="•"/>
              <a:defRPr kumimoji="0" sz="3000" b="0" i="0" kern="1200">
                <a:solidFill>
                  <a:srgbClr val="0C377B"/>
                </a:solidFill>
                <a:latin typeface="Ubuntu Light"/>
                <a:ea typeface="+mn-ea"/>
                <a:cs typeface="Ubuntu Light"/>
              </a:defRPr>
            </a:lvl4pPr>
            <a:lvl5pPr marL="1146175" indent="-236538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3000" b="0" i="0" kern="1200" baseline="0">
                <a:solidFill>
                  <a:srgbClr val="0C377B"/>
                </a:solidFill>
                <a:latin typeface="Ubuntu Light"/>
                <a:ea typeface="+mn-ea"/>
                <a:cs typeface="Ubuntu Light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CH" sz="2200" dirty="0" err="1" smtClean="0"/>
              <a:t>Re</a:t>
            </a:r>
            <a:r>
              <a:rPr lang="fr-CH" sz="2200" dirty="0" smtClean="0"/>
              <a:t> engineering </a:t>
            </a:r>
            <a:r>
              <a:rPr lang="fr-CH" sz="2200" dirty="0" err="1" smtClean="0"/>
              <a:t>sistemi</a:t>
            </a:r>
            <a:r>
              <a:rPr lang="fr-CH" sz="2200" dirty="0" smtClean="0"/>
              <a:t> di </a:t>
            </a:r>
            <a:r>
              <a:rPr lang="fr-CH" sz="2200" dirty="0" err="1" smtClean="0"/>
              <a:t>controllo</a:t>
            </a:r>
            <a:r>
              <a:rPr lang="fr-CH" sz="2200" dirty="0" smtClean="0"/>
              <a:t> su </a:t>
            </a:r>
            <a:r>
              <a:rPr lang="fr-CH" sz="2200" dirty="0" err="1" smtClean="0"/>
              <a:t>impianti</a:t>
            </a:r>
            <a:r>
              <a:rPr lang="fr-CH" sz="2200" dirty="0" smtClean="0"/>
              <a:t> </a:t>
            </a:r>
            <a:r>
              <a:rPr lang="fr-CH" sz="2200" dirty="0" err="1" smtClean="0"/>
              <a:t>esistenti</a:t>
            </a:r>
            <a:r>
              <a:rPr lang="fr-CH" sz="2200" dirty="0" smtClean="0"/>
              <a:t>.</a:t>
            </a:r>
          </a:p>
          <a:p>
            <a:pPr algn="just"/>
            <a:r>
              <a:rPr lang="fr-CH" sz="2200" dirty="0" smtClean="0"/>
              <a:t>Software </a:t>
            </a:r>
            <a:r>
              <a:rPr lang="fr-CH" sz="2200" dirty="0" err="1" smtClean="0"/>
              <a:t>sviluppato</a:t>
            </a:r>
            <a:r>
              <a:rPr lang="fr-CH" sz="2200" dirty="0" smtClean="0"/>
              <a:t> da CERN</a:t>
            </a:r>
          </a:p>
          <a:p>
            <a:pPr algn="just"/>
            <a:r>
              <a:rPr lang="fr-CH" sz="2200" dirty="0" err="1" smtClean="0"/>
              <a:t>Progettazione</a:t>
            </a:r>
            <a:r>
              <a:rPr lang="fr-CH" sz="2200" dirty="0" smtClean="0"/>
              <a:t> (</a:t>
            </a:r>
            <a:r>
              <a:rPr lang="fr-CH" sz="2200" dirty="0" err="1" smtClean="0"/>
              <a:t>schemi</a:t>
            </a:r>
            <a:r>
              <a:rPr lang="fr-CH" sz="2200" dirty="0" smtClean="0"/>
              <a:t> </a:t>
            </a:r>
            <a:r>
              <a:rPr lang="fr-CH" sz="2200" dirty="0" err="1" smtClean="0"/>
              <a:t>elettrici</a:t>
            </a:r>
            <a:r>
              <a:rPr lang="fr-CH" sz="2200" dirty="0" smtClean="0"/>
              <a:t>), </a:t>
            </a:r>
            <a:r>
              <a:rPr lang="fr-CH" sz="2200" dirty="0" err="1" smtClean="0"/>
              <a:t>fornitura</a:t>
            </a:r>
            <a:r>
              <a:rPr lang="fr-CH" sz="2200" dirty="0" smtClean="0"/>
              <a:t>, </a:t>
            </a:r>
            <a:r>
              <a:rPr lang="fr-CH" sz="2200" dirty="0" err="1" smtClean="0"/>
              <a:t>installazione</a:t>
            </a:r>
            <a:r>
              <a:rPr lang="fr-CH" sz="2200" dirty="0" smtClean="0"/>
              <a:t> e </a:t>
            </a:r>
            <a:r>
              <a:rPr lang="fr-CH" sz="2200" dirty="0" err="1" smtClean="0"/>
              <a:t>avvio</a:t>
            </a:r>
            <a:r>
              <a:rPr lang="fr-CH" sz="2200" dirty="0" smtClean="0"/>
              <a:t> di </a:t>
            </a:r>
            <a:r>
              <a:rPr lang="fr-CH" sz="2200" dirty="0" err="1" smtClean="0"/>
              <a:t>armadi</a:t>
            </a:r>
            <a:r>
              <a:rPr lang="fr-CH" sz="2200" dirty="0" smtClean="0"/>
              <a:t> di </a:t>
            </a:r>
            <a:r>
              <a:rPr lang="fr-CH" sz="2200" dirty="0" err="1" smtClean="0"/>
              <a:t>controllo</a:t>
            </a:r>
            <a:r>
              <a:rPr lang="fr-CH" sz="2200" dirty="0" smtClean="0"/>
              <a:t> in </a:t>
            </a:r>
            <a:r>
              <a:rPr lang="fr-CH" sz="2200" dirty="0" err="1" smtClean="0"/>
              <a:t>diversi</a:t>
            </a:r>
            <a:r>
              <a:rPr lang="fr-CH" sz="2200" dirty="0" smtClean="0"/>
              <a:t> </a:t>
            </a:r>
            <a:r>
              <a:rPr lang="fr-CH" sz="2200" dirty="0" err="1" smtClean="0"/>
              <a:t>siti</a:t>
            </a:r>
            <a:r>
              <a:rPr lang="fr-CH" sz="2200" dirty="0" smtClean="0"/>
              <a:t>:</a:t>
            </a:r>
          </a:p>
          <a:p>
            <a:pPr lvl="1" algn="just"/>
            <a:r>
              <a:rPr lang="fr-CH" sz="1600" dirty="0" err="1" smtClean="0"/>
              <a:t>Fornitura</a:t>
            </a:r>
            <a:r>
              <a:rPr lang="fr-CH" sz="1600" dirty="0" smtClean="0"/>
              <a:t> PLC </a:t>
            </a:r>
            <a:r>
              <a:rPr lang="fr-CH" sz="1600" dirty="0" err="1" smtClean="0"/>
              <a:t>inclusa</a:t>
            </a:r>
            <a:r>
              <a:rPr lang="fr-CH" sz="1600" dirty="0" smtClean="0"/>
              <a:t> in </a:t>
            </a:r>
            <a:r>
              <a:rPr lang="fr-CH" sz="1600" dirty="0" err="1" smtClean="0"/>
              <a:t>diversi</a:t>
            </a:r>
            <a:r>
              <a:rPr lang="fr-CH" sz="1600" dirty="0" smtClean="0"/>
              <a:t> </a:t>
            </a:r>
            <a:r>
              <a:rPr lang="fr-CH" sz="1600" dirty="0" err="1" smtClean="0"/>
              <a:t>progetti</a:t>
            </a:r>
            <a:endParaRPr lang="fr-CH" sz="1600" dirty="0" smtClean="0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457199" y="3337177"/>
            <a:ext cx="8305231" cy="286042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Autofit/>
          </a:bodyPr>
          <a:lstStyle>
            <a:lvl1pPr marL="225425" indent="-225425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SzPct val="100000"/>
              <a:buFont typeface="Arial"/>
              <a:buChar char="•"/>
              <a:defRPr kumimoji="0" sz="3000" b="0" i="0" kern="1200">
                <a:solidFill>
                  <a:srgbClr val="0C377B"/>
                </a:solidFill>
                <a:latin typeface="Ubuntu Light"/>
                <a:ea typeface="+mn-ea"/>
                <a:cs typeface="Ubuntu Light"/>
              </a:defRPr>
            </a:lvl1pPr>
            <a:lvl2pPr marL="460375" indent="-228600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bg2"/>
              </a:buClr>
              <a:buSzPct val="100000"/>
              <a:buFont typeface="Arial"/>
              <a:buChar char="•"/>
              <a:defRPr kumimoji="0" sz="3000" b="0" i="0" kern="1200">
                <a:solidFill>
                  <a:srgbClr val="0C377B"/>
                </a:solidFill>
                <a:latin typeface="Ubuntu Light"/>
                <a:ea typeface="+mn-ea"/>
                <a:cs typeface="Ubuntu Light"/>
              </a:defRPr>
            </a:lvl2pPr>
            <a:lvl3pPr marL="685800" indent="-225425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SzPct val="100000"/>
              <a:buFont typeface="Arial"/>
              <a:buChar char="•"/>
              <a:defRPr kumimoji="0" sz="3000" b="0" i="0" kern="1200">
                <a:solidFill>
                  <a:srgbClr val="0C377B"/>
                </a:solidFill>
                <a:latin typeface="Ubuntu Light"/>
                <a:ea typeface="+mn-ea"/>
                <a:cs typeface="Ubuntu Light"/>
              </a:defRPr>
            </a:lvl3pPr>
            <a:lvl4pPr marL="909638" indent="-223838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3"/>
              </a:buClr>
              <a:buSzPct val="100000"/>
              <a:buFont typeface="Arial"/>
              <a:buChar char="•"/>
              <a:defRPr kumimoji="0" sz="3000" b="0" i="0" kern="1200">
                <a:solidFill>
                  <a:srgbClr val="0C377B"/>
                </a:solidFill>
                <a:latin typeface="Ubuntu Light"/>
                <a:ea typeface="+mn-ea"/>
                <a:cs typeface="Ubuntu Light"/>
              </a:defRPr>
            </a:lvl4pPr>
            <a:lvl5pPr marL="1146175" indent="-236538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3000" b="0" i="0" kern="1200" baseline="0">
                <a:solidFill>
                  <a:srgbClr val="0C377B"/>
                </a:solidFill>
                <a:latin typeface="Ubuntu Light"/>
                <a:ea typeface="+mn-ea"/>
                <a:cs typeface="Ubuntu Light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CH" sz="2200" dirty="0" err="1" smtClean="0"/>
              <a:t>Competenze</a:t>
            </a:r>
            <a:r>
              <a:rPr lang="fr-CH" sz="2200" dirty="0" smtClean="0"/>
              <a:t>/</a:t>
            </a:r>
            <a:r>
              <a:rPr lang="fr-CH" sz="2200" dirty="0" err="1" smtClean="0"/>
              <a:t>referenze</a:t>
            </a:r>
            <a:r>
              <a:rPr lang="fr-CH" sz="2200" dirty="0" smtClean="0"/>
              <a:t>: </a:t>
            </a:r>
            <a:r>
              <a:rPr lang="fr-CH" sz="2200" dirty="0" err="1" smtClean="0"/>
              <a:t>provata</a:t>
            </a:r>
            <a:r>
              <a:rPr lang="fr-CH" sz="2200" dirty="0" smtClean="0"/>
              <a:t> </a:t>
            </a:r>
            <a:r>
              <a:rPr lang="fr-CH" sz="2200" dirty="0" err="1" smtClean="0"/>
              <a:t>esperienza</a:t>
            </a:r>
            <a:r>
              <a:rPr lang="fr-CH" sz="2200" dirty="0" smtClean="0"/>
              <a:t> in </a:t>
            </a:r>
            <a:r>
              <a:rPr lang="fr-CH" sz="2200" dirty="0" err="1" smtClean="0"/>
              <a:t>contratti</a:t>
            </a:r>
            <a:r>
              <a:rPr lang="fr-CH" sz="2200" dirty="0" smtClean="0"/>
              <a:t> simili.</a:t>
            </a:r>
          </a:p>
          <a:p>
            <a:pPr algn="just"/>
            <a:r>
              <a:rPr lang="fr-CH" sz="2200" b="1" dirty="0" err="1" smtClean="0"/>
              <a:t>Lavoro</a:t>
            </a:r>
            <a:r>
              <a:rPr lang="fr-CH" sz="2200" b="1" dirty="0" smtClean="0"/>
              <a:t> in zona </a:t>
            </a:r>
            <a:r>
              <a:rPr lang="fr-CH" sz="2200" b="1" dirty="0" err="1" smtClean="0"/>
              <a:t>controllata</a:t>
            </a:r>
            <a:r>
              <a:rPr lang="fr-CH" sz="2200" b="1" dirty="0" smtClean="0"/>
              <a:t>, caverne</a:t>
            </a:r>
            <a:r>
              <a:rPr lang="fr-CH" sz="2200" dirty="0" smtClean="0"/>
              <a:t>.</a:t>
            </a:r>
          </a:p>
          <a:p>
            <a:pPr algn="just"/>
            <a:endParaRPr lang="fr-CH" sz="2200" dirty="0" smtClean="0"/>
          </a:p>
          <a:p>
            <a:pPr algn="just"/>
            <a:r>
              <a:rPr lang="fr-CH" sz="2200" dirty="0" smtClean="0"/>
              <a:t>Totale:  </a:t>
            </a:r>
            <a:r>
              <a:rPr lang="fr-CH" sz="2200" b="1" dirty="0" smtClean="0"/>
              <a:t>16 </a:t>
            </a:r>
            <a:r>
              <a:rPr lang="fr-CH" sz="2200" b="1" dirty="0" err="1" smtClean="0"/>
              <a:t>contratti</a:t>
            </a:r>
            <a:r>
              <a:rPr lang="fr-CH" sz="2200" b="1" dirty="0" smtClean="0"/>
              <a:t> </a:t>
            </a:r>
            <a:r>
              <a:rPr lang="fr-CH" sz="2200" b="1" dirty="0" err="1" smtClean="0"/>
              <a:t>diversi</a:t>
            </a:r>
            <a:endParaRPr lang="fr-CH" sz="2200" b="1" dirty="0" smtClean="0"/>
          </a:p>
          <a:p>
            <a:pPr algn="just"/>
            <a:r>
              <a:rPr lang="fr-CH" sz="2200" dirty="0" smtClean="0"/>
              <a:t> </a:t>
            </a:r>
            <a:r>
              <a:rPr lang="fr-CH" sz="2200" dirty="0" err="1" smtClean="0"/>
              <a:t>Stima</a:t>
            </a:r>
            <a:r>
              <a:rPr lang="fr-CH" sz="2200" dirty="0" smtClean="0"/>
              <a:t>: </a:t>
            </a:r>
            <a:r>
              <a:rPr lang="fr-CH" sz="2200" dirty="0" err="1" smtClean="0"/>
              <a:t>intorno</a:t>
            </a:r>
            <a:r>
              <a:rPr lang="fr-CH" sz="2200" dirty="0" smtClean="0"/>
              <a:t> 1 MCHF (totale)</a:t>
            </a:r>
          </a:p>
          <a:p>
            <a:pPr algn="just"/>
            <a:r>
              <a:rPr lang="fr-CH" sz="2200" dirty="0" err="1" smtClean="0"/>
              <a:t>Lavori</a:t>
            </a:r>
            <a:r>
              <a:rPr lang="fr-CH" sz="2200" dirty="0" smtClean="0"/>
              <a:t> </a:t>
            </a:r>
            <a:r>
              <a:rPr lang="fr-CH" sz="2200" dirty="0" err="1" smtClean="0"/>
              <a:t>installazione</a:t>
            </a:r>
            <a:r>
              <a:rPr lang="fr-CH" sz="2200" dirty="0" smtClean="0"/>
              <a:t>: 2021 - 2026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Nonis - CERN EN/CV - ILO Day Napoli, 6-7 Giugno 2019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723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3420" y="1248642"/>
            <a:ext cx="8233380" cy="89255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fr-CH" sz="2600" dirty="0" err="1" smtClean="0">
                <a:solidFill>
                  <a:prstClr val="black"/>
                </a:solidFill>
                <a:latin typeface="Ubuntu"/>
              </a:rPr>
              <a:t>Rimango</a:t>
            </a:r>
            <a:r>
              <a:rPr lang="fr-CH" sz="2600" dirty="0" smtClean="0">
                <a:solidFill>
                  <a:prstClr val="black"/>
                </a:solidFill>
                <a:latin typeface="Ubuntu"/>
              </a:rPr>
              <a:t> </a:t>
            </a:r>
            <a:r>
              <a:rPr lang="fr-CH" sz="2600" dirty="0">
                <a:solidFill>
                  <a:prstClr val="black"/>
                </a:solidFill>
                <a:latin typeface="Ubuntu"/>
              </a:rPr>
              <a:t>a Vs. </a:t>
            </a:r>
            <a:r>
              <a:rPr lang="fr-CH" sz="2600" dirty="0" err="1">
                <a:solidFill>
                  <a:prstClr val="black"/>
                </a:solidFill>
                <a:latin typeface="Ubuntu"/>
              </a:rPr>
              <a:t>disposizione</a:t>
            </a:r>
            <a:r>
              <a:rPr lang="fr-CH" sz="2600" dirty="0">
                <a:solidFill>
                  <a:prstClr val="black"/>
                </a:solidFill>
                <a:latin typeface="Ubuntu"/>
              </a:rPr>
              <a:t> </a:t>
            </a:r>
            <a:r>
              <a:rPr lang="fr-CH" sz="2600" dirty="0" smtClean="0">
                <a:solidFill>
                  <a:prstClr val="black"/>
                </a:solidFill>
                <a:latin typeface="Ubuntu"/>
              </a:rPr>
              <a:t>per </a:t>
            </a:r>
            <a:r>
              <a:rPr lang="fr-CH" sz="2600" dirty="0" err="1">
                <a:solidFill>
                  <a:prstClr val="black"/>
                </a:solidFill>
                <a:latin typeface="Ubuntu"/>
              </a:rPr>
              <a:t>incontri</a:t>
            </a:r>
            <a:r>
              <a:rPr lang="fr-CH" sz="2600" dirty="0">
                <a:solidFill>
                  <a:prstClr val="black"/>
                </a:solidFill>
                <a:latin typeface="Ubuntu"/>
              </a:rPr>
              <a:t> </a:t>
            </a:r>
            <a:r>
              <a:rPr lang="fr-CH" sz="2600" dirty="0" err="1">
                <a:solidFill>
                  <a:prstClr val="black"/>
                </a:solidFill>
                <a:latin typeface="Ubuntu"/>
              </a:rPr>
              <a:t>individuali</a:t>
            </a:r>
            <a:r>
              <a:rPr lang="fr-CH" sz="2600" dirty="0">
                <a:solidFill>
                  <a:prstClr val="black"/>
                </a:solidFill>
                <a:latin typeface="Ubuntu"/>
              </a:rPr>
              <a:t> </a:t>
            </a:r>
            <a:r>
              <a:rPr lang="fr-CH" sz="2600" dirty="0" smtClean="0">
                <a:solidFill>
                  <a:prstClr val="black"/>
                </a:solidFill>
                <a:latin typeface="Ubuntu"/>
              </a:rPr>
              <a:t>per </a:t>
            </a:r>
            <a:r>
              <a:rPr lang="fr-CH" sz="2600" dirty="0" err="1" smtClean="0">
                <a:solidFill>
                  <a:prstClr val="black"/>
                </a:solidFill>
                <a:latin typeface="Ubuntu"/>
              </a:rPr>
              <a:t>ulteriori</a:t>
            </a:r>
            <a:r>
              <a:rPr lang="fr-CH" sz="2600" dirty="0" smtClean="0">
                <a:solidFill>
                  <a:prstClr val="black"/>
                </a:solidFill>
                <a:latin typeface="Ubuntu"/>
              </a:rPr>
              <a:t> </a:t>
            </a:r>
            <a:r>
              <a:rPr lang="fr-CH" sz="2600" dirty="0" err="1" smtClean="0">
                <a:solidFill>
                  <a:prstClr val="black"/>
                </a:solidFill>
                <a:latin typeface="Ubuntu"/>
              </a:rPr>
              <a:t>informazioni</a:t>
            </a:r>
            <a:r>
              <a:rPr lang="fr-CH" sz="2600" dirty="0">
                <a:solidFill>
                  <a:prstClr val="black"/>
                </a:solidFill>
                <a:latin typeface="Ubuntu"/>
              </a:rPr>
              <a:t>, </a:t>
            </a:r>
            <a:r>
              <a:rPr lang="fr-CH" sz="2600" dirty="0" err="1">
                <a:solidFill>
                  <a:prstClr val="black"/>
                </a:solidFill>
                <a:latin typeface="Ubuntu"/>
              </a:rPr>
              <a:t>dettagli</a:t>
            </a:r>
            <a:r>
              <a:rPr lang="fr-CH" sz="2600" dirty="0">
                <a:solidFill>
                  <a:prstClr val="black"/>
                </a:solidFill>
                <a:latin typeface="Ubuntu"/>
              </a:rPr>
              <a:t>, </a:t>
            </a:r>
            <a:r>
              <a:rPr lang="fr-CH" sz="2600" dirty="0" err="1" smtClean="0">
                <a:solidFill>
                  <a:prstClr val="black"/>
                </a:solidFill>
                <a:latin typeface="Ubuntu"/>
              </a:rPr>
              <a:t>ecc</a:t>
            </a:r>
            <a:r>
              <a:rPr lang="fr-CH" sz="2600" dirty="0" smtClean="0">
                <a:solidFill>
                  <a:prstClr val="black"/>
                </a:solidFill>
                <a:latin typeface="Ubuntu"/>
              </a:rPr>
              <a:t>.</a:t>
            </a:r>
            <a:endParaRPr lang="en-GB" sz="2600" dirty="0">
              <a:solidFill>
                <a:prstClr val="black"/>
              </a:solidFill>
              <a:latin typeface="Ubuntu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3421" y="3891451"/>
            <a:ext cx="8233380" cy="186860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rmAutofit/>
          </a:bodyPr>
          <a:lstStyle>
            <a:lvl1pPr marL="225425" indent="-225425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SzPct val="100000"/>
              <a:buFont typeface="Arial"/>
              <a:buChar char="•"/>
              <a:defRPr kumimoji="0" sz="3000" b="0" i="0" kern="1200">
                <a:solidFill>
                  <a:srgbClr val="0C377B"/>
                </a:solidFill>
                <a:latin typeface="Ubuntu Light"/>
                <a:ea typeface="+mn-ea"/>
                <a:cs typeface="Ubuntu Light"/>
              </a:defRPr>
            </a:lvl1pPr>
            <a:lvl2pPr marL="460375" indent="-228600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bg2"/>
              </a:buClr>
              <a:buSzPct val="100000"/>
              <a:buFont typeface="Arial"/>
              <a:buChar char="•"/>
              <a:defRPr kumimoji="0" sz="3000" b="0" i="0" kern="1200">
                <a:solidFill>
                  <a:srgbClr val="0C377B"/>
                </a:solidFill>
                <a:latin typeface="Ubuntu Light"/>
                <a:ea typeface="+mn-ea"/>
                <a:cs typeface="Ubuntu Light"/>
              </a:defRPr>
            </a:lvl2pPr>
            <a:lvl3pPr marL="685800" indent="-225425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SzPct val="100000"/>
              <a:buFont typeface="Arial"/>
              <a:buChar char="•"/>
              <a:defRPr kumimoji="0" sz="3000" b="0" i="0" kern="1200">
                <a:solidFill>
                  <a:srgbClr val="0C377B"/>
                </a:solidFill>
                <a:latin typeface="Ubuntu Light"/>
                <a:ea typeface="+mn-ea"/>
                <a:cs typeface="Ubuntu Light"/>
              </a:defRPr>
            </a:lvl3pPr>
            <a:lvl4pPr marL="909638" indent="-223838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3"/>
              </a:buClr>
              <a:buSzPct val="100000"/>
              <a:buFont typeface="Arial"/>
              <a:buChar char="•"/>
              <a:defRPr kumimoji="0" sz="3000" b="0" i="0" kern="1200">
                <a:solidFill>
                  <a:srgbClr val="0C377B"/>
                </a:solidFill>
                <a:latin typeface="Ubuntu Light"/>
                <a:ea typeface="+mn-ea"/>
                <a:cs typeface="Ubuntu Light"/>
              </a:defRPr>
            </a:lvl4pPr>
            <a:lvl5pPr marL="1146175" indent="-236538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3000" b="0" i="0" kern="1200" baseline="0">
                <a:solidFill>
                  <a:srgbClr val="0C377B"/>
                </a:solidFill>
                <a:latin typeface="Ubuntu Light"/>
                <a:ea typeface="+mn-ea"/>
                <a:cs typeface="Ubuntu Light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it-IT" sz="2400" b="1" dirty="0" smtClean="0">
                <a:solidFill>
                  <a:schemeClr val="tx2"/>
                </a:solidFill>
              </a:rPr>
              <a:t>   </a:t>
            </a:r>
            <a:r>
              <a:rPr lang="it-IT" sz="2400" b="1" dirty="0" smtClean="0">
                <a:solidFill>
                  <a:schemeClr val="tx2"/>
                </a:solidFill>
                <a:latin typeface="Ubuntu"/>
              </a:rPr>
              <a:t>Mauro Nonis		          Michele Battistin</a:t>
            </a:r>
            <a:endParaRPr lang="it-IT" sz="2400" dirty="0">
              <a:solidFill>
                <a:schemeClr val="tx2"/>
              </a:solidFill>
              <a:latin typeface="Ubuntu"/>
            </a:endParaRPr>
          </a:p>
          <a:p>
            <a:pPr marL="231775" lvl="1" indent="0">
              <a:spcBef>
                <a:spcPts val="300"/>
              </a:spcBef>
              <a:buNone/>
            </a:pPr>
            <a:r>
              <a:rPr lang="it-IT" sz="2400" dirty="0" smtClean="0">
                <a:solidFill>
                  <a:schemeClr val="tx2"/>
                </a:solidFill>
                <a:latin typeface="Ubuntu"/>
                <a:hlinkClick r:id="rId2"/>
              </a:rPr>
              <a:t>mauro.nonis@cern.ch</a:t>
            </a:r>
            <a:r>
              <a:rPr lang="it-IT" sz="2400" dirty="0" smtClean="0">
                <a:solidFill>
                  <a:schemeClr val="tx2"/>
                </a:solidFill>
                <a:latin typeface="Ubuntu"/>
              </a:rPr>
              <a:t>  	          </a:t>
            </a:r>
            <a:r>
              <a:rPr lang="it-IT" sz="2400" dirty="0" smtClean="0">
                <a:solidFill>
                  <a:schemeClr val="tx2"/>
                </a:solidFill>
                <a:latin typeface="Ubuntu"/>
                <a:hlinkClick r:id="rId3"/>
              </a:rPr>
              <a:t>michele.battistin@cern.ch</a:t>
            </a:r>
            <a:endParaRPr lang="it-IT" sz="2400" dirty="0">
              <a:solidFill>
                <a:schemeClr val="tx2"/>
              </a:solidFill>
              <a:latin typeface="Ubuntu"/>
            </a:endParaRPr>
          </a:p>
          <a:p>
            <a:pPr marL="231775" lvl="1" indent="0">
              <a:spcBef>
                <a:spcPts val="300"/>
              </a:spcBef>
              <a:buNone/>
            </a:pPr>
            <a:r>
              <a:rPr lang="it-IT" sz="2400" dirty="0" smtClean="0">
                <a:solidFill>
                  <a:schemeClr val="tx2"/>
                </a:solidFill>
                <a:latin typeface="Ubuntu"/>
              </a:rPr>
              <a:t>tel: +41.22.767.2701;	          tel</a:t>
            </a:r>
            <a:r>
              <a:rPr lang="it-IT" sz="2400" dirty="0">
                <a:solidFill>
                  <a:schemeClr val="tx2"/>
                </a:solidFill>
                <a:latin typeface="Ubuntu"/>
              </a:rPr>
              <a:t>: +41.22.767.8087;</a:t>
            </a:r>
          </a:p>
          <a:p>
            <a:pPr marL="231775" lvl="1" indent="0">
              <a:spcBef>
                <a:spcPts val="300"/>
              </a:spcBef>
              <a:buNone/>
            </a:pPr>
            <a:r>
              <a:rPr lang="it-IT" sz="2400" dirty="0" smtClean="0">
                <a:solidFill>
                  <a:schemeClr val="tx2"/>
                </a:solidFill>
                <a:latin typeface="Ubuntu"/>
              </a:rPr>
              <a:t>mob: +41.75.411.4061.	          mob: +41.75.411.4251.</a:t>
            </a:r>
          </a:p>
          <a:p>
            <a:pPr marL="0" indent="0">
              <a:spcBef>
                <a:spcPts val="1800"/>
              </a:spcBef>
              <a:buFont typeface="Arial"/>
              <a:buNone/>
            </a:pPr>
            <a:endParaRPr lang="it-IT" sz="2400" dirty="0" smtClean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Nonis - CERN EN/CV - ILO Day Napoli, 6-7 Giugno 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493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333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Cooling and Ventilation Group: </a:t>
            </a:r>
            <a:r>
              <a:rPr lang="en-US" dirty="0" err="1"/>
              <a:t>m</a:t>
            </a:r>
            <a:r>
              <a:rPr lang="en-US" dirty="0" err="1" smtClean="0"/>
              <a:t>andato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spcBef>
                <a:spcPts val="1800"/>
              </a:spcBef>
            </a:pPr>
            <a:r>
              <a:rPr lang="it-IT" sz="2400" b="1" dirty="0" smtClean="0"/>
              <a:t>Operazione</a:t>
            </a:r>
            <a:r>
              <a:rPr lang="it-IT" sz="2400" dirty="0" smtClean="0"/>
              <a:t> e </a:t>
            </a:r>
            <a:r>
              <a:rPr lang="it-IT" sz="2400" b="1" dirty="0" smtClean="0"/>
              <a:t>manutenzione</a:t>
            </a:r>
            <a:r>
              <a:rPr lang="it-IT" sz="2400" dirty="0" smtClean="0"/>
              <a:t> degli impianti di raffreddamento ad acqua, aria compressa e ventilazione nelle aree tecniche (per acceleratori, esperimenti, centro di calcolo) e impianti speciali per raffreddamento rivelatori:</a:t>
            </a:r>
          </a:p>
          <a:p>
            <a:pPr lvl="1" algn="just">
              <a:spcBef>
                <a:spcPts val="600"/>
              </a:spcBef>
            </a:pPr>
            <a:r>
              <a:rPr lang="it-IT" sz="2400" dirty="0" smtClean="0"/>
              <a:t>miglioramento </a:t>
            </a:r>
            <a:r>
              <a:rPr lang="it-IT" sz="2400" dirty="0"/>
              <a:t>continuo della affidabilità e diponibilità degli </a:t>
            </a:r>
            <a:r>
              <a:rPr lang="it-IT" sz="2400" dirty="0" smtClean="0"/>
              <a:t>impianti,</a:t>
            </a:r>
          </a:p>
          <a:p>
            <a:pPr lvl="1" algn="just">
              <a:spcBef>
                <a:spcPts val="600"/>
              </a:spcBef>
            </a:pPr>
            <a:r>
              <a:rPr lang="it-IT" sz="2400" dirty="0"/>
              <a:t>m</a:t>
            </a:r>
            <a:r>
              <a:rPr lang="it-IT" sz="2400" dirty="0" smtClean="0"/>
              <a:t>etodi,</a:t>
            </a:r>
            <a:endParaRPr lang="it-IT" sz="2400" dirty="0"/>
          </a:p>
          <a:p>
            <a:pPr lvl="1" algn="just">
              <a:spcBef>
                <a:spcPts val="600"/>
              </a:spcBef>
            </a:pPr>
            <a:r>
              <a:rPr lang="it-IT" sz="2400" dirty="0"/>
              <a:t>riduzione </a:t>
            </a:r>
            <a:r>
              <a:rPr lang="it-IT" sz="2400" dirty="0" smtClean="0"/>
              <a:t>costi</a:t>
            </a:r>
            <a:r>
              <a:rPr lang="it-IT" sz="2400" dirty="0"/>
              <a:t>.</a:t>
            </a:r>
          </a:p>
          <a:p>
            <a:pPr algn="just">
              <a:spcBef>
                <a:spcPts val="1800"/>
              </a:spcBef>
            </a:pPr>
            <a:r>
              <a:rPr lang="it-IT" sz="2400" dirty="0" smtClean="0"/>
              <a:t>Gestione </a:t>
            </a:r>
            <a:r>
              <a:rPr lang="it-IT" sz="2400" b="1" dirty="0" smtClean="0"/>
              <a:t>Progetti</a:t>
            </a:r>
            <a:r>
              <a:rPr lang="it-IT" sz="2400" dirty="0" smtClean="0"/>
              <a:t>: </a:t>
            </a:r>
          </a:p>
          <a:p>
            <a:pPr lvl="1" algn="just">
              <a:spcBef>
                <a:spcPts val="600"/>
              </a:spcBef>
            </a:pPr>
            <a:r>
              <a:rPr lang="it-IT" sz="2400" dirty="0" smtClean="0"/>
              <a:t>Design e costruzione di nuovi impianti,</a:t>
            </a:r>
          </a:p>
          <a:p>
            <a:pPr lvl="1" algn="just">
              <a:spcBef>
                <a:spcPts val="600"/>
              </a:spcBef>
            </a:pPr>
            <a:r>
              <a:rPr lang="it-IT" sz="2400" dirty="0" smtClean="0"/>
              <a:t>Upgrade, modifiche di impianti esistenti,</a:t>
            </a:r>
          </a:p>
          <a:p>
            <a:pPr lvl="1" algn="just">
              <a:spcBef>
                <a:spcPts val="600"/>
              </a:spcBef>
            </a:pPr>
            <a:r>
              <a:rPr lang="it-IT" sz="2400" dirty="0" smtClean="0"/>
              <a:t>Consolidamento di vecchi impianti.</a:t>
            </a:r>
          </a:p>
          <a:p>
            <a:pPr algn="just">
              <a:spcBef>
                <a:spcPts val="600"/>
              </a:spcBef>
            </a:pPr>
            <a:r>
              <a:rPr lang="it-IT" sz="2400" dirty="0"/>
              <a:t>Simulazione tramite </a:t>
            </a:r>
            <a:r>
              <a:rPr lang="it-IT" sz="2400" b="1" dirty="0"/>
              <a:t>CFD</a:t>
            </a:r>
            <a:r>
              <a:rPr lang="it-IT" sz="2400" dirty="0"/>
              <a:t> </a:t>
            </a:r>
            <a:r>
              <a:rPr lang="it-IT" sz="2400" dirty="0" smtClean="0"/>
              <a:t>dei sistemi </a:t>
            </a:r>
            <a:r>
              <a:rPr lang="it-IT" sz="2400" dirty="0"/>
              <a:t>di raffreddamento</a:t>
            </a:r>
          </a:p>
          <a:p>
            <a:pPr marL="0" indent="0" algn="just">
              <a:spcBef>
                <a:spcPts val="1800"/>
              </a:spcBef>
              <a:buNone/>
            </a:pPr>
            <a:endParaRPr lang="it-IT" sz="2400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Nonis - CERN EN/CV - ILO Day Napoli, 6-7 Giugno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163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84525" y="1833611"/>
            <a:ext cx="5782787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it-IT" dirty="0" smtClean="0">
                <a:latin typeface="Ubuntu Light"/>
                <a:ea typeface="ＭＳ Ｐゴシック" pitchFamily="16" charset="-128"/>
              </a:rPr>
              <a:t>Conduzione, manutenzione impianti, lavori su iniettori di LHC e campus</a:t>
            </a:r>
            <a:endParaRPr lang="it-IT" dirty="0">
              <a:latin typeface="Ubuntu Light"/>
              <a:ea typeface="ＭＳ Ｐゴシック" pitchFamily="16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84524" y="3497638"/>
            <a:ext cx="5782787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dirty="0" smtClean="0">
                <a:latin typeface="Ubuntu Light"/>
                <a:ea typeface="ＭＳ Ｐゴシック" pitchFamily="16" charset="-128"/>
              </a:rPr>
              <a:t>CMMS, sistemi elettrici, magazzini, metodi</a:t>
            </a:r>
            <a:endParaRPr lang="it-IT" dirty="0">
              <a:latin typeface="Ubuntu Light"/>
              <a:ea typeface="ＭＳ Ｐゴシック" pitchFamily="16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92464" y="4040490"/>
            <a:ext cx="5782788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 eaLnBrk="0" hangingPunct="0">
              <a:defRPr/>
            </a:pPr>
            <a:r>
              <a:rPr lang="it-IT" dirty="0" smtClean="0">
                <a:latin typeface="Ubuntu Light"/>
                <a:ea typeface="ＭＳ Ｐゴシック" pitchFamily="16" charset="-128"/>
              </a:rPr>
              <a:t>Conduzione, manutenzione impianti, lavori per LHC e rivelatori</a:t>
            </a:r>
            <a:endParaRPr lang="it-IT" dirty="0">
              <a:latin typeface="Ubuntu Light"/>
              <a:ea typeface="ＭＳ Ｐゴシック" pitchFamily="16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77032" y="4932042"/>
            <a:ext cx="5782786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it-IT" dirty="0" smtClean="0">
                <a:latin typeface="Ubuntu Light"/>
                <a:ea typeface="ＭＳ Ｐゴシック" pitchFamily="16" charset="-128"/>
              </a:rPr>
              <a:t>Progettazione, appalti, costruzione impianti, CFD</a:t>
            </a:r>
            <a:endParaRPr lang="it-IT" dirty="0">
              <a:latin typeface="Ubuntu Light"/>
              <a:ea typeface="ＭＳ Ｐゴシック" pitchFamily="16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13081" y="2734780"/>
            <a:ext cx="5797511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dirty="0" smtClean="0">
                <a:latin typeface="Ubuntu Light"/>
                <a:ea typeface="ＭＳ Ｐゴシック" pitchFamily="16" charset="-128"/>
              </a:rPr>
              <a:t>Ufficio tecnico</a:t>
            </a:r>
            <a:endParaRPr lang="it-IT" dirty="0">
              <a:latin typeface="Ubuntu Light"/>
              <a:ea typeface="ＭＳ Ｐゴシック" pitchFamily="16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89289" y="5786336"/>
            <a:ext cx="5785962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it-IT" smtClean="0">
                <a:latin typeface="Ubuntu Light"/>
                <a:ea typeface="ＭＳ Ｐゴシック" pitchFamily="16" charset="-128"/>
              </a:rPr>
              <a:t>Sistemi di controllo, hardware </a:t>
            </a:r>
            <a:endParaRPr lang="it-IT">
              <a:latin typeface="Ubuntu Light"/>
              <a:ea typeface="ＭＳ Ｐゴシック" pitchFamily="16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200" dirty="0" smtClean="0"/>
              <a:t>Cooling and Ventilation Group Organizzazione</a:t>
            </a:r>
            <a:endParaRPr lang="it-IT" sz="3200" dirty="0"/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524559993"/>
              </p:ext>
            </p:extLst>
          </p:nvPr>
        </p:nvGraphicFramePr>
        <p:xfrm>
          <a:off x="172696" y="1134857"/>
          <a:ext cx="3271025" cy="5125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Nonis - CERN EN/CV - ILO Day Napoli, 6-7 Giugno 2019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416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dirty="0" smtClean="0">
                <a:latin typeface="Ubuntu Medium" charset="0"/>
              </a:rPr>
              <a:t>Tipologia di impianti</a:t>
            </a:r>
          </a:p>
        </p:txBody>
      </p:sp>
      <p:sp>
        <p:nvSpPr>
          <p:cNvPr id="5" name="Oval 4"/>
          <p:cNvSpPr/>
          <p:nvPr/>
        </p:nvSpPr>
        <p:spPr>
          <a:xfrm>
            <a:off x="260350" y="1473200"/>
            <a:ext cx="2800350" cy="1978025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61050" y="1316038"/>
            <a:ext cx="2800350" cy="1978025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947863" y="3294063"/>
            <a:ext cx="2800350" cy="1979612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60700" y="949325"/>
            <a:ext cx="2800350" cy="1978025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157163" y="3451225"/>
            <a:ext cx="1892300" cy="1822450"/>
          </a:xfrm>
        </p:spPr>
        <p:txBody>
          <a:bodyPr>
            <a:normAutofit/>
          </a:bodyPr>
          <a:lstStyle/>
          <a:p>
            <a:pPr marL="3175" lvl="2" indent="0">
              <a:lnSpc>
                <a:spcPct val="90000"/>
              </a:lnSpc>
              <a:buClr>
                <a:schemeClr val="bg2"/>
              </a:buClr>
              <a:buFont typeface="Arial" panose="020B0604020202020204" pitchFamily="34" charset="0"/>
              <a:buNone/>
            </a:pPr>
            <a:r>
              <a:rPr lang="it-IT" altLang="en-US" sz="1200" dirty="0" smtClean="0">
                <a:latin typeface="Ubuntu Light" charset="0"/>
              </a:rPr>
              <a:t>Raffreddamento ad acqua (acceleratori, zone sperimentali, centri di calcolo, laboratori……);</a:t>
            </a:r>
          </a:p>
          <a:p>
            <a:pPr marL="3175" lvl="2" indent="0">
              <a:lnSpc>
                <a:spcPct val="90000"/>
              </a:lnSpc>
              <a:buClr>
                <a:schemeClr val="bg2"/>
              </a:buClr>
              <a:buFont typeface="Arial" panose="020B0604020202020204" pitchFamily="34" charset="0"/>
              <a:buNone/>
            </a:pPr>
            <a:r>
              <a:rPr lang="it-IT" altLang="en-US" sz="1200" dirty="0" smtClean="0">
                <a:latin typeface="Ubuntu Light" charset="0"/>
              </a:rPr>
              <a:t>Distribuzione acqua potabile e reti antincendio;</a:t>
            </a:r>
          </a:p>
          <a:p>
            <a:pPr marL="3175" lvl="2" indent="0">
              <a:lnSpc>
                <a:spcPct val="90000"/>
              </a:lnSpc>
              <a:buClr>
                <a:schemeClr val="bg2"/>
              </a:buClr>
              <a:buFont typeface="Arial" panose="020B0604020202020204" pitchFamily="34" charset="0"/>
              <a:buNone/>
            </a:pPr>
            <a:r>
              <a:rPr lang="it-IT" altLang="en-US" sz="1200" dirty="0" smtClean="0">
                <a:latin typeface="Ubuntu Light" charset="0"/>
              </a:rPr>
              <a:t>Sistemi pompaggio acque di scarico.</a:t>
            </a:r>
          </a:p>
          <a:p>
            <a:pPr marL="3175" lvl="2" indent="0">
              <a:lnSpc>
                <a:spcPct val="90000"/>
              </a:lnSpc>
              <a:buClr>
                <a:schemeClr val="bg2"/>
              </a:buClr>
              <a:buFont typeface="Arial" panose="020B0604020202020204" pitchFamily="34" charset="0"/>
              <a:buNone/>
            </a:pPr>
            <a:endParaRPr lang="it-IT" altLang="en-US" sz="1200" dirty="0" smtClean="0">
              <a:latin typeface="Ubuntu Light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4294967295"/>
          </p:nvPr>
        </p:nvSpPr>
        <p:spPr>
          <a:xfrm>
            <a:off x="2414588" y="5375275"/>
            <a:ext cx="2065337" cy="796925"/>
          </a:xfrm>
        </p:spPr>
        <p:txBody>
          <a:bodyPr/>
          <a:lstStyle/>
          <a:p>
            <a:pPr marL="3175" lvl="2" indent="0">
              <a:lnSpc>
                <a:spcPct val="120000"/>
              </a:lnSpc>
              <a:buClr>
                <a:schemeClr val="bg2"/>
              </a:buClr>
              <a:buFont typeface="Arial" panose="020B0604020202020204" pitchFamily="34" charset="0"/>
              <a:buNone/>
            </a:pPr>
            <a:r>
              <a:rPr lang="it-IT" altLang="en-US" sz="1100" dirty="0" smtClean="0">
                <a:latin typeface="Ubuntu Light" charset="0"/>
              </a:rPr>
              <a:t>Impianti di raffreddamento specifici per rivelatori nelle zone sperimentali.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4294967295"/>
          </p:nvPr>
        </p:nvSpPr>
        <p:spPr>
          <a:xfrm>
            <a:off x="7031038" y="3294063"/>
            <a:ext cx="2076450" cy="1504950"/>
          </a:xfrm>
        </p:spPr>
        <p:txBody>
          <a:bodyPr rtlCol="0">
            <a:normAutofit lnSpcReduction="10000"/>
          </a:bodyPr>
          <a:lstStyle/>
          <a:p>
            <a:pPr marL="3175" lvl="2" indent="0" fontAlgn="auto">
              <a:spcAft>
                <a:spcPts val="0"/>
              </a:spcAft>
              <a:buClr>
                <a:schemeClr val="bg2"/>
              </a:buClr>
              <a:buFont typeface="Arial"/>
              <a:buNone/>
              <a:defRPr/>
            </a:pPr>
            <a:r>
              <a:rPr lang="it-IT" sz="1200" dirty="0">
                <a:ea typeface="+mn-ea"/>
              </a:rPr>
              <a:t>Ventilazione, condizionamento aree sotterranee e edifici </a:t>
            </a:r>
            <a:r>
              <a:rPr lang="it-IT" sz="1200" dirty="0" smtClean="0">
                <a:ea typeface="+mn-ea"/>
              </a:rPr>
              <a:t>legati agli acceleratori:</a:t>
            </a:r>
            <a:endParaRPr lang="it-IT" sz="1200" dirty="0">
              <a:ea typeface="+mn-ea"/>
            </a:endParaRPr>
          </a:p>
          <a:p>
            <a:pPr marL="174625" lvl="2" indent="-171450" fontAlgn="auto">
              <a:spcBef>
                <a:spcPts val="300"/>
              </a:spcBef>
              <a:spcAft>
                <a:spcPts val="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it-IT" sz="1200" dirty="0">
                <a:ea typeface="+mn-ea"/>
              </a:rPr>
              <a:t>Caverne, tunnel;</a:t>
            </a:r>
          </a:p>
          <a:p>
            <a:pPr marL="174625" lvl="2" indent="-171450" fontAlgn="auto">
              <a:spcBef>
                <a:spcPts val="300"/>
              </a:spcBef>
              <a:spcAft>
                <a:spcPts val="0"/>
              </a:spcAft>
              <a:buClr>
                <a:schemeClr val="bg2"/>
              </a:buClr>
              <a:buFont typeface="Arial"/>
              <a:buChar char="•"/>
              <a:defRPr/>
            </a:pPr>
            <a:r>
              <a:rPr lang="it-IT" sz="1200" dirty="0">
                <a:ea typeface="+mn-ea"/>
              </a:rPr>
              <a:t>Hall industriali, sale controllo, laboratori, sale bianche.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4294967295"/>
          </p:nvPr>
        </p:nvSpPr>
        <p:spPr>
          <a:xfrm>
            <a:off x="3990975" y="2927350"/>
            <a:ext cx="2063750" cy="596900"/>
          </a:xfrm>
        </p:spPr>
        <p:txBody>
          <a:bodyPr/>
          <a:lstStyle/>
          <a:p>
            <a:pPr marL="3175" lvl="2" indent="0">
              <a:lnSpc>
                <a:spcPct val="120000"/>
              </a:lnSpc>
              <a:buClr>
                <a:schemeClr val="bg2"/>
              </a:buClr>
              <a:buFont typeface="Arial" panose="020B0604020202020204" pitchFamily="34" charset="0"/>
              <a:buNone/>
            </a:pPr>
            <a:r>
              <a:rPr lang="it-IT" altLang="en-US" sz="1100" smtClean="0">
                <a:latin typeface="Ubuntu Light" charset="0"/>
              </a:rPr>
              <a:t>Impianti di produzione e distribuzione aria compressa.</a:t>
            </a:r>
          </a:p>
        </p:txBody>
      </p:sp>
      <p:sp>
        <p:nvSpPr>
          <p:cNvPr id="14" name="Oval 13"/>
          <p:cNvSpPr/>
          <p:nvPr/>
        </p:nvSpPr>
        <p:spPr>
          <a:xfrm>
            <a:off x="4289425" y="3395663"/>
            <a:ext cx="2800350" cy="1979612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idx="4294967295"/>
          </p:nvPr>
        </p:nvSpPr>
        <p:spPr>
          <a:xfrm>
            <a:off x="4748213" y="5384800"/>
            <a:ext cx="2065337" cy="596900"/>
          </a:xfrm>
        </p:spPr>
        <p:txBody>
          <a:bodyPr/>
          <a:lstStyle/>
          <a:p>
            <a:pPr marL="3175" lvl="2" indent="0">
              <a:lnSpc>
                <a:spcPct val="120000"/>
              </a:lnSpc>
              <a:buClr>
                <a:schemeClr val="bg2"/>
              </a:buClr>
              <a:buFont typeface="Arial" panose="020B0604020202020204" pitchFamily="34" charset="0"/>
              <a:buNone/>
            </a:pPr>
            <a:r>
              <a:rPr lang="it-IT" altLang="en-US" sz="1100" smtClean="0">
                <a:latin typeface="Ubuntu Light" charset="0"/>
              </a:rPr>
              <a:t>Quadri elettrici di potenza e di controllo.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Nonis - CERN EN/CV - ILO Day Napoli, 6-7 Giugno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555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build="p"/>
      <p:bldP spid="11" grpId="0" build="p"/>
      <p:bldP spid="13" grpId="0" build="p"/>
      <p:bldP spid="14" grpId="0" animBg="1"/>
      <p:bldP spid="1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dirty="0" smtClean="0"/>
              <a:t>Impianti raffreddamento</a:t>
            </a:r>
            <a:endParaRPr lang="it-IT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098109"/>
              </p:ext>
            </p:extLst>
          </p:nvPr>
        </p:nvGraphicFramePr>
        <p:xfrm>
          <a:off x="371192" y="1017069"/>
          <a:ext cx="8312862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459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6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8145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it-IT" altLang="en-US" sz="1600" b="0" kern="1200" noProof="0" dirty="0" smtClean="0">
                          <a:solidFill>
                            <a:schemeClr val="tx1"/>
                          </a:solidFill>
                          <a:latin typeface="Ubuntu Light"/>
                          <a:ea typeface="+mn-ea"/>
                          <a:cs typeface="+mn-cs"/>
                        </a:rPr>
                        <a:t>Torri raffreddamento (480 MW)</a:t>
                      </a:r>
                    </a:p>
                    <a:p>
                      <a:r>
                        <a:rPr lang="it-IT" altLang="en-US" sz="1600" b="0" noProof="0" dirty="0" smtClean="0">
                          <a:solidFill>
                            <a:schemeClr val="tx1"/>
                          </a:solidFill>
                          <a:latin typeface="Ubuntu Light"/>
                        </a:rPr>
                        <a:t>Stazioni acqua ghiacciata 6-12</a:t>
                      </a:r>
                      <a:r>
                        <a:rPr lang="it-IT" altLang="en-US" sz="1600" b="0" baseline="30000" noProof="0" dirty="0" smtClean="0">
                          <a:solidFill>
                            <a:schemeClr val="tx1"/>
                          </a:solidFill>
                          <a:latin typeface="Ubuntu Light"/>
                        </a:rPr>
                        <a:t>o</a:t>
                      </a:r>
                      <a:r>
                        <a:rPr lang="it-IT" altLang="en-US" sz="1600" b="0" noProof="0" dirty="0" smtClean="0">
                          <a:solidFill>
                            <a:schemeClr val="tx1"/>
                          </a:solidFill>
                          <a:latin typeface="Ubuntu Light"/>
                        </a:rPr>
                        <a:t>C (83 MW)</a:t>
                      </a:r>
                    </a:p>
                    <a:p>
                      <a:r>
                        <a:rPr lang="it-IT" altLang="en-US" sz="1600" b="0" noProof="0" dirty="0" smtClean="0">
                          <a:solidFill>
                            <a:schemeClr val="tx1"/>
                          </a:solidFill>
                          <a:latin typeface="Ubuntu Light"/>
                        </a:rPr>
                        <a:t>Stazioni raffreddamento (acqua industriale, demineralizzata, C</a:t>
                      </a:r>
                      <a:r>
                        <a:rPr lang="it-IT" altLang="en-US" sz="1600" b="0" baseline="-25000" noProof="0" dirty="0" smtClean="0">
                          <a:solidFill>
                            <a:schemeClr val="tx1"/>
                          </a:solidFill>
                          <a:latin typeface="Ubuntu Light"/>
                        </a:rPr>
                        <a:t>3</a:t>
                      </a:r>
                      <a:r>
                        <a:rPr lang="it-IT" altLang="en-US" sz="1600" b="0" noProof="0" dirty="0" smtClean="0">
                          <a:solidFill>
                            <a:schemeClr val="tx1"/>
                          </a:solidFill>
                          <a:latin typeface="Ubuntu Light"/>
                        </a:rPr>
                        <a:t>F</a:t>
                      </a:r>
                      <a:r>
                        <a:rPr lang="it-IT" altLang="en-US" sz="1600" b="0" baseline="-25000" noProof="0" dirty="0" smtClean="0">
                          <a:solidFill>
                            <a:schemeClr val="tx1"/>
                          </a:solidFill>
                          <a:latin typeface="Ubuntu Light"/>
                        </a:rPr>
                        <a:t>8</a:t>
                      </a:r>
                      <a:r>
                        <a:rPr lang="it-IT" altLang="en-US" sz="1600" b="0" noProof="0" dirty="0" smtClean="0">
                          <a:solidFill>
                            <a:schemeClr val="tx1"/>
                          </a:solidFill>
                          <a:latin typeface="Ubuntu Light"/>
                        </a:rPr>
                        <a:t>, C</a:t>
                      </a:r>
                      <a:r>
                        <a:rPr lang="it-IT" altLang="en-US" sz="1600" b="0" baseline="-25000" noProof="0" dirty="0" smtClean="0">
                          <a:solidFill>
                            <a:schemeClr val="tx1"/>
                          </a:solidFill>
                          <a:latin typeface="Ubuntu Light"/>
                        </a:rPr>
                        <a:t>6</a:t>
                      </a:r>
                      <a:r>
                        <a:rPr lang="it-IT" altLang="en-US" sz="1600" b="0" noProof="0" dirty="0" smtClean="0">
                          <a:solidFill>
                            <a:schemeClr val="tx1"/>
                          </a:solidFill>
                          <a:latin typeface="Ubuntu Light"/>
                        </a:rPr>
                        <a:t>F</a:t>
                      </a:r>
                      <a:r>
                        <a:rPr lang="it-IT" altLang="en-US" sz="1600" b="0" baseline="-25000" noProof="0" dirty="0" smtClean="0">
                          <a:solidFill>
                            <a:schemeClr val="tx1"/>
                          </a:solidFill>
                          <a:latin typeface="Ubuntu Light"/>
                        </a:rPr>
                        <a:t>14</a:t>
                      </a:r>
                      <a:r>
                        <a:rPr lang="it-IT" altLang="en-US" sz="1600" b="0" noProof="0" dirty="0" smtClean="0">
                          <a:solidFill>
                            <a:schemeClr val="tx1"/>
                          </a:solidFill>
                          <a:latin typeface="Ubuntu Light"/>
                        </a:rPr>
                        <a:t>)</a:t>
                      </a:r>
                    </a:p>
                    <a:p>
                      <a:r>
                        <a:rPr lang="it-IT" altLang="en-US" sz="1600" b="0" noProof="0" dirty="0" smtClean="0">
                          <a:solidFill>
                            <a:schemeClr val="tx1"/>
                          </a:solidFill>
                          <a:latin typeface="Ubuntu Light"/>
                        </a:rPr>
                        <a:t>Tubazioni			</a:t>
                      </a:r>
                    </a:p>
                    <a:p>
                      <a:r>
                        <a:rPr lang="it-IT" altLang="en-US" sz="1600" b="0" noProof="0" dirty="0" smtClean="0">
                          <a:solidFill>
                            <a:schemeClr val="tx1"/>
                          </a:solidFill>
                          <a:latin typeface="Ubuntu Light"/>
                        </a:rPr>
                        <a:t>Rete distribuzione acqua: 3 stazioni principali</a:t>
                      </a:r>
                      <a:r>
                        <a:rPr lang="it-IT" altLang="en-US" sz="1800" b="0" noProof="0" dirty="0" smtClean="0">
                          <a:solidFill>
                            <a:schemeClr val="tx1"/>
                          </a:solidFill>
                          <a:latin typeface="Ubuntu Light"/>
                        </a:rPr>
                        <a:t>	</a:t>
                      </a:r>
                      <a:r>
                        <a:rPr lang="it-IT" altLang="en-US" sz="1800" noProof="0" dirty="0" smtClean="0">
                          <a:solidFill>
                            <a:schemeClr val="tx1"/>
                          </a:solidFill>
                          <a:latin typeface="Ubuntu Light"/>
                        </a:rPr>
                        <a:t>		</a:t>
                      </a:r>
                    </a:p>
                    <a:p>
                      <a:r>
                        <a:rPr lang="it-IT" altLang="en-US" sz="1800" b="0" i="1" noProof="0" dirty="0" smtClean="0">
                          <a:solidFill>
                            <a:schemeClr val="tx1"/>
                          </a:solidFill>
                          <a:latin typeface="Ubuntu Light"/>
                        </a:rPr>
                        <a:t>Consumo</a:t>
                      </a:r>
                      <a:r>
                        <a:rPr lang="it-IT" altLang="en-US" sz="1800" b="0" i="1" baseline="0" noProof="0" dirty="0" smtClean="0">
                          <a:solidFill>
                            <a:schemeClr val="tx1"/>
                          </a:solidFill>
                          <a:latin typeface="Ubuntu Light"/>
                        </a:rPr>
                        <a:t> città 25’000 abitanti, 6% Cantone Ginevra</a:t>
                      </a:r>
                      <a:endParaRPr lang="it-IT" altLang="en-US" sz="1800" b="0" i="1" noProof="0" dirty="0" smtClean="0">
                        <a:solidFill>
                          <a:schemeClr val="tx1"/>
                        </a:solidFill>
                        <a:latin typeface="Ubuntu Ligh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altLang="en-US" sz="1600" b="0" dirty="0" smtClean="0">
                          <a:solidFill>
                            <a:schemeClr val="tx1"/>
                          </a:solidFill>
                          <a:latin typeface="Ubuntu Light"/>
                        </a:rPr>
                        <a:t>   27</a:t>
                      </a:r>
                    </a:p>
                    <a:p>
                      <a:pPr marL="0" marR="0" indent="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altLang="en-US" sz="1600" b="0" dirty="0" smtClean="0">
                          <a:solidFill>
                            <a:schemeClr val="tx1"/>
                          </a:solidFill>
                          <a:latin typeface="Ubuntu Light"/>
                        </a:rPr>
                        <a:t>   41</a:t>
                      </a:r>
                      <a:endParaRPr lang="en-US" altLang="en-US" sz="1600" b="0" baseline="0" dirty="0" smtClean="0">
                        <a:solidFill>
                          <a:schemeClr val="tx1"/>
                        </a:solidFill>
                        <a:latin typeface="Ubuntu Light"/>
                      </a:endParaRPr>
                    </a:p>
                    <a:p>
                      <a:pPr marL="0" marR="0" indent="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H" sz="1600" b="0" kern="1200" dirty="0" smtClean="0">
                          <a:solidFill>
                            <a:schemeClr val="tx1"/>
                          </a:solidFill>
                          <a:latin typeface="Ubuntu Light"/>
                          <a:ea typeface="+mn-ea"/>
                          <a:cs typeface="+mn-cs"/>
                        </a:rPr>
                        <a:t> 150</a:t>
                      </a:r>
                    </a:p>
                    <a:p>
                      <a:pPr marL="0" indent="180975" algn="l" rtl="0" eaLnBrk="1" latinLnBrk="0" hangingPunct="1"/>
                      <a:r>
                        <a:rPr kumimoji="0" lang="fr-CH" sz="1600" b="0" kern="1200" dirty="0" smtClean="0">
                          <a:solidFill>
                            <a:schemeClr val="tx1"/>
                          </a:solidFill>
                          <a:latin typeface="Ubuntu Light"/>
                          <a:ea typeface="+mn-ea"/>
                          <a:cs typeface="+mn-cs"/>
                        </a:rPr>
                        <a:t> 800 km</a:t>
                      </a:r>
                    </a:p>
                    <a:p>
                      <a:pPr marL="0" indent="85725" algn="l"/>
                      <a:r>
                        <a:rPr lang="fr-FR" altLang="en-US" sz="1600" b="0" dirty="0" smtClean="0">
                          <a:solidFill>
                            <a:schemeClr val="tx1"/>
                          </a:solidFill>
                          <a:latin typeface="Ubuntu Light"/>
                        </a:rPr>
                        <a:t>5'400 m</a:t>
                      </a:r>
                      <a:r>
                        <a:rPr lang="fr-FR" altLang="en-US" sz="1600" b="0" baseline="30000" dirty="0" smtClean="0">
                          <a:solidFill>
                            <a:schemeClr val="tx1"/>
                          </a:solidFill>
                          <a:latin typeface="Ubuntu Light"/>
                        </a:rPr>
                        <a:t>3</a:t>
                      </a:r>
                      <a:r>
                        <a:rPr lang="fr-FR" altLang="en-US" sz="1600" b="0" dirty="0" smtClean="0">
                          <a:solidFill>
                            <a:schemeClr val="tx1"/>
                          </a:solidFill>
                          <a:latin typeface="Ubuntu Light"/>
                        </a:rPr>
                        <a:t>/h</a:t>
                      </a:r>
                      <a:endParaRPr lang="en-US" altLang="en-US" sz="1600" b="0" dirty="0">
                        <a:solidFill>
                          <a:schemeClr val="tx1"/>
                        </a:solidFill>
                        <a:latin typeface="Ubuntu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49" y="4599005"/>
            <a:ext cx="2055814" cy="15418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20" y="2747355"/>
            <a:ext cx="2579513" cy="17216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720" y="2765259"/>
            <a:ext cx="2563814" cy="17146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821" y="4590131"/>
            <a:ext cx="2190590" cy="15462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720" y="4594568"/>
            <a:ext cx="2563814" cy="15462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821" y="2765259"/>
            <a:ext cx="2472381" cy="169728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Nonis - CERN EN/CV - ILO Day Napoli, 6-7 Giugno 2019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04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it-IT" altLang="en-US" dirty="0" smtClean="0"/>
              <a:t>Impianti ventilazione, distribuzione fluidi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388468"/>
              </p:ext>
            </p:extLst>
          </p:nvPr>
        </p:nvGraphicFramePr>
        <p:xfrm>
          <a:off x="536996" y="1329764"/>
          <a:ext cx="8146629" cy="1644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74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2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4487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it-IT" altLang="en-US" sz="1600" b="0" kern="1200" noProof="0" dirty="0" smtClean="0">
                          <a:solidFill>
                            <a:schemeClr val="tx1"/>
                          </a:solidFill>
                          <a:latin typeface="Ubuntu Light"/>
                          <a:ea typeface="+mn-ea"/>
                          <a:cs typeface="+mn-cs"/>
                        </a:rPr>
                        <a:t>Ventilazione, condizionamento, riscaldamento </a:t>
                      </a:r>
                    </a:p>
                    <a:p>
                      <a:pPr marL="0" algn="l" rtl="0" eaLnBrk="1" latinLnBrk="0" hangingPunct="1"/>
                      <a:endParaRPr kumimoji="0" lang="it-IT" altLang="en-US" sz="1600" b="0" kern="1200" noProof="0" dirty="0" smtClean="0">
                        <a:solidFill>
                          <a:schemeClr val="tx1"/>
                        </a:solidFill>
                        <a:latin typeface="Ubuntu Light"/>
                        <a:ea typeface="+mn-ea"/>
                        <a:cs typeface="+mn-cs"/>
                      </a:endParaRPr>
                    </a:p>
                    <a:p>
                      <a:pPr marL="0" algn="l" rtl="0" eaLnBrk="1" latinLnBrk="0" hangingPunct="1"/>
                      <a:r>
                        <a:rPr kumimoji="0" lang="it-IT" altLang="en-US" sz="1600" b="0" kern="1200" noProof="0" dirty="0" smtClean="0">
                          <a:solidFill>
                            <a:schemeClr val="tx1"/>
                          </a:solidFill>
                          <a:latin typeface="Ubuntu Light"/>
                          <a:ea typeface="+mn-ea"/>
                          <a:cs typeface="+mn-cs"/>
                        </a:rPr>
                        <a:t>Antincendio	</a:t>
                      </a:r>
                    </a:p>
                    <a:p>
                      <a:pPr marL="0" algn="l" rtl="0" eaLnBrk="1" latinLnBrk="0" hangingPunct="1"/>
                      <a:r>
                        <a:rPr kumimoji="0" lang="it-IT" altLang="en-US" sz="1600" b="0" kern="1200" noProof="0" dirty="0" smtClean="0">
                          <a:solidFill>
                            <a:schemeClr val="tx1"/>
                          </a:solidFill>
                          <a:latin typeface="Ubuntu Light"/>
                          <a:ea typeface="+mn-ea"/>
                          <a:cs typeface="+mn-cs"/>
                        </a:rPr>
                        <a:t>Aria compressa</a:t>
                      </a:r>
                    </a:p>
                    <a:p>
                      <a:pPr marL="0" algn="l" rtl="0" eaLnBrk="1" latinLnBrk="0" hangingPunct="1"/>
                      <a:endParaRPr kumimoji="0" lang="it-IT" altLang="en-US" sz="1600" b="0" kern="1200" noProof="0" dirty="0" smtClean="0">
                        <a:solidFill>
                          <a:schemeClr val="tx1"/>
                        </a:solidFill>
                        <a:latin typeface="Ubuntu Light"/>
                        <a:ea typeface="+mn-ea"/>
                        <a:cs typeface="+mn-cs"/>
                      </a:endParaRPr>
                    </a:p>
                    <a:p>
                      <a:pPr marL="0" algn="l" rtl="0" eaLnBrk="1" latinLnBrk="0" hangingPunct="1"/>
                      <a:r>
                        <a:rPr kumimoji="0" lang="it-IT" altLang="en-US" sz="1600" b="0" kern="1200" noProof="0" dirty="0" smtClean="0">
                          <a:solidFill>
                            <a:schemeClr val="tx1"/>
                          </a:solidFill>
                          <a:latin typeface="Ubuntu Light"/>
                          <a:ea typeface="+mn-ea"/>
                          <a:cs typeface="+mn-cs"/>
                        </a:rPr>
                        <a:t>Produzione acqua demineralizzata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altLang="en-US" sz="1600" b="0" kern="1200" noProof="0" dirty="0" smtClean="0">
                          <a:solidFill>
                            <a:schemeClr val="tx1"/>
                          </a:solidFill>
                          <a:latin typeface="Ubuntu Light"/>
                          <a:ea typeface="+mn-ea"/>
                          <a:cs typeface="+mn-cs"/>
                        </a:rPr>
                        <a:t>&gt;1’500 unità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altLang="en-US" sz="1600" b="0" kern="1200" noProof="0" dirty="0" smtClean="0">
                          <a:solidFill>
                            <a:schemeClr val="tx1"/>
                          </a:solidFill>
                          <a:latin typeface="Ubuntu Light"/>
                          <a:ea typeface="+mn-ea"/>
                          <a:cs typeface="+mn-cs"/>
                        </a:rPr>
                        <a:t>da 2’000 a 120’000 m</a:t>
                      </a:r>
                      <a:r>
                        <a:rPr kumimoji="0" lang="it-IT" altLang="en-US" sz="1600" b="0" kern="1200" baseline="30000" noProof="0" dirty="0" smtClean="0">
                          <a:solidFill>
                            <a:schemeClr val="tx1"/>
                          </a:solidFill>
                          <a:latin typeface="Ubuntu Ligh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it-IT" altLang="en-US" sz="1600" b="0" kern="1200" noProof="0" dirty="0" smtClean="0">
                          <a:solidFill>
                            <a:schemeClr val="tx1"/>
                          </a:solidFill>
                          <a:latin typeface="Ubuntu Light"/>
                          <a:ea typeface="+mn-ea"/>
                          <a:cs typeface="+mn-cs"/>
                        </a:rPr>
                        <a:t>/h per unità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altLang="en-US" sz="1600" b="0" kern="1200" noProof="0" dirty="0" smtClean="0">
                          <a:solidFill>
                            <a:schemeClr val="tx1"/>
                          </a:solidFill>
                          <a:latin typeface="Ubuntu Light"/>
                          <a:ea typeface="+mn-ea"/>
                          <a:cs typeface="+mn-cs"/>
                        </a:rPr>
                        <a:t>800 punti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altLang="en-US" sz="1600" b="0" kern="1200" noProof="0" dirty="0" smtClean="0">
                          <a:solidFill>
                            <a:schemeClr val="tx1"/>
                          </a:solidFill>
                          <a:latin typeface="Ubuntu Light"/>
                          <a:ea typeface="+mn-ea"/>
                          <a:cs typeface="+mn-cs"/>
                        </a:rPr>
                        <a:t>14 stazioni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altLang="en-US" sz="1600" b="0" kern="1200" noProof="0" dirty="0" smtClean="0">
                          <a:solidFill>
                            <a:schemeClr val="tx1"/>
                          </a:solidFill>
                          <a:latin typeface="Ubuntu Light"/>
                          <a:ea typeface="+mn-ea"/>
                          <a:cs typeface="+mn-cs"/>
                        </a:rPr>
                        <a:t>rete distribuzione 200 km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altLang="en-US" sz="1600" b="0" kern="1200" noProof="0" dirty="0" smtClean="0">
                          <a:solidFill>
                            <a:schemeClr val="tx1"/>
                          </a:solidFill>
                          <a:latin typeface="Ubuntu Light"/>
                          <a:ea typeface="+mn-ea"/>
                          <a:cs typeface="+mn-cs"/>
                        </a:rPr>
                        <a:t>20 m</a:t>
                      </a:r>
                      <a:r>
                        <a:rPr kumimoji="0" lang="it-IT" altLang="en-US" sz="1600" b="0" kern="1200" baseline="30000" noProof="0" dirty="0" smtClean="0">
                          <a:solidFill>
                            <a:schemeClr val="tx1"/>
                          </a:solidFill>
                          <a:latin typeface="Ubuntu Ligh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it-IT" altLang="en-US" sz="1600" b="0" kern="1200" noProof="0" dirty="0" smtClean="0">
                          <a:solidFill>
                            <a:schemeClr val="tx1"/>
                          </a:solidFill>
                          <a:latin typeface="Ubuntu Light"/>
                          <a:ea typeface="+mn-ea"/>
                          <a:cs typeface="+mn-cs"/>
                        </a:rPr>
                        <a:t>/h - 0.1 </a:t>
                      </a:r>
                      <a:r>
                        <a:rPr kumimoji="0" lang="it-IT" altLang="en-US" sz="1600" b="0" kern="1200" noProof="0" dirty="0" err="1" smtClean="0">
                          <a:solidFill>
                            <a:schemeClr val="tx1"/>
                          </a:solidFill>
                          <a:latin typeface="Ubuntu Light"/>
                          <a:ea typeface="+mn-ea"/>
                          <a:cs typeface="+mn-cs"/>
                        </a:rPr>
                        <a:t>μS</a:t>
                      </a:r>
                      <a:r>
                        <a:rPr kumimoji="0" lang="it-IT" altLang="en-US" sz="1600" b="0" kern="1200" noProof="0" dirty="0" smtClean="0">
                          <a:solidFill>
                            <a:schemeClr val="tx1"/>
                          </a:solidFill>
                          <a:latin typeface="Ubuntu Light"/>
                          <a:ea typeface="+mn-ea"/>
                          <a:cs typeface="+mn-cs"/>
                        </a:rPr>
                        <a:t>/cm</a:t>
                      </a:r>
                      <a:endParaRPr kumimoji="0" lang="it-IT" altLang="en-US" sz="1600" b="0" kern="1200" noProof="0" dirty="0">
                        <a:solidFill>
                          <a:schemeClr val="tx1"/>
                        </a:solidFill>
                        <a:latin typeface="Ubuntu Ligh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779" y="3525535"/>
            <a:ext cx="2991114" cy="22433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698" y="3525535"/>
            <a:ext cx="2633750" cy="22433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6" y="3525535"/>
            <a:ext cx="3017967" cy="22433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87" y="3386014"/>
            <a:ext cx="3901440" cy="24505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66" y="3386014"/>
            <a:ext cx="3671738" cy="24505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Nonis - CERN EN/CV - ILO Day Napoli, 6-7 Giugno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801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it-IT" altLang="en-US" smtClean="0"/>
              <a:t>Raffreddamento rivelatori</a:t>
            </a:r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0" y="43934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it-IT" altLang="en-US" sz="1800"/>
          </a:p>
        </p:txBody>
      </p:sp>
      <p:sp>
        <p:nvSpPr>
          <p:cNvPr id="10246" name="Rectangle 7"/>
          <p:cNvSpPr>
            <a:spLocks noChangeArrowheads="1"/>
          </p:cNvSpPr>
          <p:nvPr/>
        </p:nvSpPr>
        <p:spPr bwMode="auto">
          <a:xfrm>
            <a:off x="4763830" y="1817301"/>
            <a:ext cx="1846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it-IT" altLang="en-US" sz="1200" smtClean="0">
                <a:latin typeface="Times" pitchFamily="18" charset="0"/>
                <a:cs typeface="Times New Roman" pitchFamily="18" charset="0"/>
              </a:rPr>
              <a:t> </a:t>
            </a:r>
            <a:endParaRPr lang="it-IT" altLang="en-US" sz="180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87405" y="1563364"/>
            <a:ext cx="8229601" cy="131381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indent="0" algn="just" eaLnBrk="1" hangingPunct="1">
              <a:spcBef>
                <a:spcPct val="20000"/>
              </a:spcBef>
            </a:pPr>
            <a:r>
              <a:rPr lang="it-IT" altLang="en-US" sz="2000" dirty="0">
                <a:latin typeface="Ubuntu Light"/>
              </a:rPr>
              <a:t>30 </a:t>
            </a:r>
            <a:r>
              <a:rPr lang="it-IT" altLang="en-US" sz="2000" dirty="0" smtClean="0">
                <a:latin typeface="Ubuntu Light"/>
              </a:rPr>
              <a:t>impianti per ATLAS-CMS-ALICE-LHCb-TOTEM</a:t>
            </a:r>
          </a:p>
          <a:p>
            <a:pPr algn="just" eaLnBrk="1" hangingPunct="1">
              <a:buFont typeface="Arial"/>
              <a:buChar char="•"/>
            </a:pPr>
            <a:r>
              <a:rPr lang="it-IT" altLang="en-US" sz="2000" dirty="0">
                <a:latin typeface="Ubuntu Light"/>
              </a:rPr>
              <a:t>-70 ÷ +20 </a:t>
            </a:r>
            <a:r>
              <a:rPr lang="it-IT" altLang="en-US" sz="2000" dirty="0" smtClean="0">
                <a:latin typeface="Ubuntu Light"/>
              </a:rPr>
              <a:t>°C </a:t>
            </a:r>
            <a:r>
              <a:rPr lang="it-IT" altLang="en-US" sz="2000" dirty="0">
                <a:latin typeface="Ubuntu Light"/>
              </a:rPr>
              <a:t>/ 0.2÷90 bar</a:t>
            </a:r>
          </a:p>
          <a:p>
            <a:pPr algn="just" eaLnBrk="1" hangingPunct="1">
              <a:buFont typeface="Arial"/>
              <a:buChar char="•"/>
            </a:pPr>
            <a:r>
              <a:rPr lang="it-IT" altLang="en-US" sz="2000" dirty="0">
                <a:latin typeface="Ubuntu Light"/>
              </a:rPr>
              <a:t>Acqua o perfluorocarburi (PFC)</a:t>
            </a:r>
          </a:p>
          <a:p>
            <a:pPr algn="just" eaLnBrk="1" hangingPunct="1">
              <a:buFont typeface="Arial"/>
              <a:buChar char="•"/>
            </a:pPr>
            <a:r>
              <a:rPr lang="it-IT" altLang="en-US" sz="2000" dirty="0" smtClean="0">
                <a:latin typeface="Ubuntu Light"/>
              </a:rPr>
              <a:t>Resistenza alle radiazioni – Dielettricità – compatibilità materiali </a:t>
            </a:r>
          </a:p>
        </p:txBody>
      </p:sp>
      <p:pic>
        <p:nvPicPr>
          <p:cNvPr id="12" name="Picture 11" descr="Condenser_20121112_6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05" y="3496613"/>
            <a:ext cx="2465444" cy="184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768" y="3489175"/>
            <a:ext cx="2762250" cy="18489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937" y="3496613"/>
            <a:ext cx="2756069" cy="184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Nonis - CERN EN/CV - ILO Day Napoli, 6-7 Giugno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440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CERN_ENdept_Presentation_ArialFont copy">
  <a:themeElements>
    <a:clrScheme name="CERN">
      <a:dk1>
        <a:srgbClr val="0C377B"/>
      </a:dk1>
      <a:lt1>
        <a:srgbClr val="FFFFFF"/>
      </a:lt1>
      <a:dk2>
        <a:srgbClr val="333333"/>
      </a:dk2>
      <a:lt2>
        <a:srgbClr val="999999"/>
      </a:lt2>
      <a:accent1>
        <a:srgbClr val="0C377B"/>
      </a:accent1>
      <a:accent2>
        <a:srgbClr val="A40000"/>
      </a:accent2>
      <a:accent3>
        <a:srgbClr val="4F9A06"/>
      </a:accent3>
      <a:accent4>
        <a:srgbClr val="5197CC"/>
      </a:accent4>
      <a:accent5>
        <a:srgbClr val="EF2929"/>
      </a:accent5>
      <a:accent6>
        <a:srgbClr val="8AE234"/>
      </a:accent6>
      <a:hlink>
        <a:srgbClr val="3465A4"/>
      </a:hlink>
      <a:folHlink>
        <a:srgbClr val="3465A4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tretch>
            <a:fillRect/>
          </a:stretch>
        </a:blip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9026</TotalTime>
  <Words>2157</Words>
  <Application>Microsoft Office PowerPoint</Application>
  <PresentationFormat>On-screen Show (4:3)</PresentationFormat>
  <Paragraphs>461</Paragraphs>
  <Slides>35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ＭＳ Ｐゴシック</vt:lpstr>
      <vt:lpstr>Arial</vt:lpstr>
      <vt:lpstr>Calibri</vt:lpstr>
      <vt:lpstr>Corbel</vt:lpstr>
      <vt:lpstr>Times</vt:lpstr>
      <vt:lpstr>Times New Roman</vt:lpstr>
      <vt:lpstr>Ubuntu</vt:lpstr>
      <vt:lpstr>Ubuntu Light</vt:lpstr>
      <vt:lpstr>Ubuntu Medium</vt:lpstr>
      <vt:lpstr>Verdana</vt:lpstr>
      <vt:lpstr>Wingdings</vt:lpstr>
      <vt:lpstr>CERN_ENdept_Presentation_ArialFont copy</vt:lpstr>
      <vt:lpstr>Contratti di installazione e manutenzione per impianti industriali di raffreddamento e ventilazione al CERN</vt:lpstr>
      <vt:lpstr>Agenda</vt:lpstr>
      <vt:lpstr>Il gruppo Cooling and Ventilation</vt:lpstr>
      <vt:lpstr>Cooling and Ventilation Group: mandato</vt:lpstr>
      <vt:lpstr>Cooling and Ventilation Group Organizzazione</vt:lpstr>
      <vt:lpstr>Tipologia di impianti</vt:lpstr>
      <vt:lpstr>Impianti raffreddamento</vt:lpstr>
      <vt:lpstr>Impianti ventilazione, distribuzione fluidi</vt:lpstr>
      <vt:lpstr>Raffreddamento rivelatori</vt:lpstr>
      <vt:lpstr>Edifici sotto responsabilità CV - Meyrin</vt:lpstr>
      <vt:lpstr>SF – Torri di raffreddamento</vt:lpstr>
      <vt:lpstr>SU – Produzione acqua gelata</vt:lpstr>
      <vt:lpstr>SU – sistemi di ventilazione</vt:lpstr>
      <vt:lpstr>Strategia contrattuale</vt:lpstr>
      <vt:lpstr>Strategia contrattuale del Gruppo CV</vt:lpstr>
      <vt:lpstr>Oggetto dei contratti installazione, ordini</vt:lpstr>
      <vt:lpstr>Qualche esempio</vt:lpstr>
      <vt:lpstr> Edificio 311: Test magneti (900 kEUR)</vt:lpstr>
      <vt:lpstr>Edificio 107: Atelier chimico (6’000 kEUR)</vt:lpstr>
      <vt:lpstr> Stazione BAF3: 850 kW (150 kEUR)</vt:lpstr>
      <vt:lpstr>Fornitura condensatore</vt:lpstr>
      <vt:lpstr> Fornitura armadi elettrici </vt:lpstr>
      <vt:lpstr>Possibili futuri contratti</vt:lpstr>
      <vt:lpstr>Stazione produzione acqua demineralizzata</vt:lpstr>
      <vt:lpstr>Stazione trattamento acque scarico torri</vt:lpstr>
      <vt:lpstr>Raffreddamento HL-LHC</vt:lpstr>
      <vt:lpstr>Ventilazione edifici e opere sotterranee</vt:lpstr>
      <vt:lpstr>Possibili contratti CV per HL-LHC</vt:lpstr>
      <vt:lpstr>Contratti Quadro di Installazione</vt:lpstr>
      <vt:lpstr>Recupero calore da torri raffreddamento</vt:lpstr>
      <vt:lpstr>Progetto «Primary CO2» </vt:lpstr>
      <vt:lpstr>Tubazione per CO2, pozzi Pt1 e Pt5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Pierre Bonnal</dc:creator>
  <cp:lastModifiedBy>Mauro Nonis</cp:lastModifiedBy>
  <cp:revision>149</cp:revision>
  <dcterms:created xsi:type="dcterms:W3CDTF">2014-04-09T15:49:20Z</dcterms:created>
  <dcterms:modified xsi:type="dcterms:W3CDTF">2019-06-04T13:00:46Z</dcterms:modified>
</cp:coreProperties>
</file>