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3"/>
  </p:notesMasterIdLst>
  <p:sldIdLst>
    <p:sldId id="257" r:id="rId2"/>
    <p:sldId id="278" r:id="rId3"/>
    <p:sldId id="272" r:id="rId4"/>
    <p:sldId id="267" r:id="rId5"/>
    <p:sldId id="273" r:id="rId6"/>
    <p:sldId id="264" r:id="rId7"/>
    <p:sldId id="276" r:id="rId8"/>
    <p:sldId id="266" r:id="rId9"/>
    <p:sldId id="275" r:id="rId10"/>
    <p:sldId id="27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53" autoAdjust="0"/>
  </p:normalViewPr>
  <p:slideViewPr>
    <p:cSldViewPr snapToGrid="0" snapToObjects="1">
      <p:cViewPr varScale="1">
        <p:scale>
          <a:sx n="76" d="100"/>
          <a:sy n="76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13A56-062C-41C2-865A-771C7E3292DA}" type="datetimeFigureOut">
              <a:rPr lang="it-IT" smtClean="0"/>
              <a:pPr/>
              <a:t>17/01/2019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2A6E3-F0C2-4070-8766-279CB5775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A6E3-F0C2-4070-8766-279CB577598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A6E3-F0C2-4070-8766-279CB577598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A6E3-F0C2-4070-8766-279CB577598E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3D8FB8-ED2B-FB4E-B166-C4FAEB810B7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1754373"/>
            <a:ext cx="8229600" cy="19776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/>
              <a:t>Ufficio</a:t>
            </a:r>
            <a:r>
              <a:rPr lang="en-US" dirty="0"/>
              <a:t> </a:t>
            </a:r>
            <a:r>
              <a:rPr lang="en-US" dirty="0" err="1"/>
              <a:t>Gestione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Progetti</a:t>
            </a:r>
            <a:r>
              <a:rPr lang="en-US" dirty="0"/>
              <a:t> </a:t>
            </a:r>
            <a:r>
              <a:rPr lang="en-US" dirty="0" err="1" smtClean="0"/>
              <a:t>Europei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Internazionali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03767" y="6209414"/>
            <a:ext cx="3413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Simona </a:t>
            </a:r>
            <a:r>
              <a:rPr lang="it-IT" dirty="0" err="1" smtClean="0"/>
              <a:t>Petronici</a:t>
            </a:r>
            <a:r>
              <a:rPr lang="it-IT" smtClean="0"/>
              <a:t>  </a:t>
            </a:r>
            <a:r>
              <a:rPr lang="it-IT" sz="1600" smtClean="0"/>
              <a:t>18/01/2019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5746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7265" y="882502"/>
            <a:ext cx="4465675" cy="505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Template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File di Rendicontazione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35100" y="1553912"/>
            <a:ext cx="7499350" cy="458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FE2CCDB-7FBA-BC44-8A64-F1FC889D5A0F}"/>
              </a:ext>
            </a:extLst>
          </p:cNvPr>
          <p:cNvSpPr/>
          <p:nvPr/>
        </p:nvSpPr>
        <p:spPr>
          <a:xfrm>
            <a:off x="3757615" y="1161184"/>
            <a:ext cx="1605395" cy="392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/>
              <a:t>Divisione Fondi Esterni</a:t>
            </a:r>
          </a:p>
          <a:p>
            <a:pPr algn="ctr"/>
            <a:r>
              <a:rPr lang="it-IT" sz="1050" b="1" dirty="0" err="1"/>
              <a:t>A.Staiano</a:t>
            </a:r>
            <a:endParaRPr lang="it-IT" sz="1050" b="1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181C30D-C73C-0442-8AE4-DF032A35AD9F}"/>
              </a:ext>
            </a:extLst>
          </p:cNvPr>
          <p:cNvSpPr/>
          <p:nvPr/>
        </p:nvSpPr>
        <p:spPr>
          <a:xfrm>
            <a:off x="5776075" y="1553497"/>
            <a:ext cx="1605395" cy="68997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/>
              <a:t>Regole, Strumenti e Formazione</a:t>
            </a:r>
          </a:p>
          <a:p>
            <a:pPr algn="ctr"/>
            <a:r>
              <a:rPr lang="it-IT" sz="1050" b="1" dirty="0" err="1"/>
              <a:t>S.Pellizzoni</a:t>
            </a:r>
            <a:endParaRPr lang="it-IT" sz="1050" b="1" dirty="0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7B8A891F-31B2-2C4F-8983-D8B498F6D864}"/>
              </a:ext>
            </a:extLst>
          </p:cNvPr>
          <p:cNvSpPr/>
          <p:nvPr/>
        </p:nvSpPr>
        <p:spPr>
          <a:xfrm>
            <a:off x="5259889" y="3470431"/>
            <a:ext cx="885189" cy="46503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50" dirty="0"/>
          </a:p>
          <a:p>
            <a:pPr algn="ctr"/>
            <a:r>
              <a:rPr lang="it-IT" sz="900" dirty="0"/>
              <a:t>Ricerca di Eccellenza</a:t>
            </a:r>
          </a:p>
          <a:p>
            <a:pPr algn="ctr"/>
            <a:r>
              <a:rPr lang="it-IT" sz="900" dirty="0" err="1"/>
              <a:t>V.Valsecchi</a:t>
            </a:r>
            <a:endParaRPr lang="it-IT" sz="900" dirty="0"/>
          </a:p>
          <a:p>
            <a:pPr algn="ctr"/>
            <a:endParaRPr lang="it-IT" sz="105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762A7BA5-EB88-094F-85B5-3E5416D0CA15}"/>
              </a:ext>
            </a:extLst>
          </p:cNvPr>
          <p:cNvSpPr/>
          <p:nvPr/>
        </p:nvSpPr>
        <p:spPr>
          <a:xfrm>
            <a:off x="6227379" y="3470431"/>
            <a:ext cx="899145" cy="46109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50" dirty="0"/>
          </a:p>
          <a:p>
            <a:pPr algn="ctr"/>
            <a:r>
              <a:rPr lang="it-IT" sz="900" dirty="0"/>
              <a:t>Ricerca Collettiva</a:t>
            </a:r>
          </a:p>
          <a:p>
            <a:pPr algn="ctr"/>
            <a:r>
              <a:rPr lang="it-IT" sz="900" dirty="0" err="1"/>
              <a:t>A.d’Orazio</a:t>
            </a:r>
            <a:endParaRPr lang="it-IT" sz="900" dirty="0"/>
          </a:p>
          <a:p>
            <a:pPr algn="ctr"/>
            <a:endParaRPr lang="it-IT" sz="1050" dirty="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78ADE8F9-D8EB-B94F-AF2F-78F77C4ADF5D}"/>
              </a:ext>
            </a:extLst>
          </p:cNvPr>
          <p:cNvSpPr/>
          <p:nvPr/>
        </p:nvSpPr>
        <p:spPr>
          <a:xfrm>
            <a:off x="5390997" y="2628901"/>
            <a:ext cx="1605395" cy="42339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/>
              <a:t>Progettazione EU/</a:t>
            </a:r>
            <a:r>
              <a:rPr lang="it-IT" sz="1050" dirty="0" err="1"/>
              <a:t>Int</a:t>
            </a:r>
            <a:r>
              <a:rPr lang="it-IT" sz="1050" dirty="0"/>
              <a:t>.</a:t>
            </a:r>
          </a:p>
          <a:p>
            <a:pPr algn="ctr"/>
            <a:r>
              <a:rPr lang="it-IT" sz="1050" b="1" dirty="0" err="1"/>
              <a:t>A.d’Orazio</a:t>
            </a:r>
            <a:endParaRPr lang="it-IT" sz="1050" b="1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8ACE91D-0D01-B247-9DFB-36F40846A612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4560312" y="1898484"/>
            <a:ext cx="1215763" cy="177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F11608B-1CEA-E549-9294-AA604D798A48}"/>
              </a:ext>
            </a:extLst>
          </p:cNvPr>
          <p:cNvCxnSpPr/>
          <p:nvPr/>
        </p:nvCxnSpPr>
        <p:spPr>
          <a:xfrm>
            <a:off x="5687602" y="3113145"/>
            <a:ext cx="0" cy="194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38746BF-4719-A242-A5A3-1BF0B7D40623}"/>
              </a:ext>
            </a:extLst>
          </p:cNvPr>
          <p:cNvCxnSpPr/>
          <p:nvPr/>
        </p:nvCxnSpPr>
        <p:spPr>
          <a:xfrm>
            <a:off x="6658775" y="3104284"/>
            <a:ext cx="0" cy="194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1">
            <a:extLst>
              <a:ext uri="{FF2B5EF4-FFF2-40B4-BE49-F238E27FC236}">
                <a16:creationId xmlns:a16="http://schemas.microsoft.com/office/drawing/2014/main" id="{DA4930AB-4C66-ED41-B31E-E634A8C8C644}"/>
              </a:ext>
            </a:extLst>
          </p:cNvPr>
          <p:cNvGrpSpPr/>
          <p:nvPr/>
        </p:nvGrpSpPr>
        <p:grpSpPr>
          <a:xfrm>
            <a:off x="108576" y="5008572"/>
            <a:ext cx="1045992" cy="753321"/>
            <a:chOff x="92216" y="5524586"/>
            <a:chExt cx="1394655" cy="1004428"/>
          </a:xfrm>
        </p:grpSpPr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81B9CC7D-0FF7-A942-9D8D-519FB55BA958}"/>
                </a:ext>
              </a:extLst>
            </p:cNvPr>
            <p:cNvSpPr/>
            <p:nvPr/>
          </p:nvSpPr>
          <p:spPr>
            <a:xfrm>
              <a:off x="92216" y="5898020"/>
              <a:ext cx="246276" cy="169723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/>
            </a:p>
          </p:txBody>
        </p: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072593FF-7422-1243-B6A1-2E9FBA8EACF6}"/>
                </a:ext>
              </a:extLst>
            </p:cNvPr>
            <p:cNvSpPr/>
            <p:nvPr/>
          </p:nvSpPr>
          <p:spPr>
            <a:xfrm>
              <a:off x="98389" y="6228709"/>
              <a:ext cx="246276" cy="169723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7AB023F-D088-BC44-894F-E196BB4DFF1E}"/>
                </a:ext>
              </a:extLst>
            </p:cNvPr>
            <p:cNvSpPr txBox="1"/>
            <p:nvPr/>
          </p:nvSpPr>
          <p:spPr>
            <a:xfrm>
              <a:off x="351359" y="5798217"/>
              <a:ext cx="98830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350" dirty="0"/>
                <a:t>Servizio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6B6E826-61AF-2C4F-B01A-FDB5BDB44DA9}"/>
                </a:ext>
              </a:extLst>
            </p:cNvPr>
            <p:cNvSpPr txBox="1"/>
            <p:nvPr/>
          </p:nvSpPr>
          <p:spPr>
            <a:xfrm>
              <a:off x="345192" y="6128905"/>
              <a:ext cx="855362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350" dirty="0"/>
                <a:t>Ufficio</a:t>
              </a:r>
            </a:p>
          </p:txBody>
        </p: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8B0304BB-077D-D442-91F6-A48220AF8982}"/>
                </a:ext>
              </a:extLst>
            </p:cNvPr>
            <p:cNvSpPr/>
            <p:nvPr/>
          </p:nvSpPr>
          <p:spPr>
            <a:xfrm>
              <a:off x="92216" y="5593534"/>
              <a:ext cx="246276" cy="169723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2523FB2-CDAF-044D-BE78-69F9B2CE9E89}"/>
                </a:ext>
              </a:extLst>
            </p:cNvPr>
            <p:cNvSpPr txBox="1"/>
            <p:nvPr/>
          </p:nvSpPr>
          <p:spPr>
            <a:xfrm>
              <a:off x="368618" y="5524586"/>
              <a:ext cx="1118253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350" dirty="0"/>
                <a:t>Divisione</a:t>
              </a:r>
            </a:p>
          </p:txBody>
        </p:sp>
      </p:grp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33E485A8-C170-1C4A-BD8A-E71BD0806597}"/>
              </a:ext>
            </a:extLst>
          </p:cNvPr>
          <p:cNvSpPr/>
          <p:nvPr/>
        </p:nvSpPr>
        <p:spPr>
          <a:xfrm>
            <a:off x="7164867" y="2622585"/>
            <a:ext cx="1605395" cy="42971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/>
              <a:t>Progettazione Naz./Reg.</a:t>
            </a:r>
          </a:p>
          <a:p>
            <a:pPr algn="ctr"/>
            <a:r>
              <a:rPr lang="it-IT" sz="1050" b="1" dirty="0" err="1"/>
              <a:t>F.Masciulli</a:t>
            </a:r>
            <a:endParaRPr lang="it-IT" sz="1050" b="1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E5F11B6-5A74-284A-AD5F-00F04BDF1548}"/>
              </a:ext>
            </a:extLst>
          </p:cNvPr>
          <p:cNvCxnSpPr/>
          <p:nvPr/>
        </p:nvCxnSpPr>
        <p:spPr>
          <a:xfrm>
            <a:off x="7967564" y="3097970"/>
            <a:ext cx="0" cy="194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3898FD2-6152-EC4F-BB4D-561F07482738}"/>
              </a:ext>
            </a:extLst>
          </p:cNvPr>
          <p:cNvCxnSpPr>
            <a:stCxn id="7" idx="2"/>
          </p:cNvCxnSpPr>
          <p:nvPr/>
        </p:nvCxnSpPr>
        <p:spPr>
          <a:xfrm>
            <a:off x="4560313" y="1553497"/>
            <a:ext cx="0" cy="864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B6CC967-1302-2347-BA27-49C6AE08A765}"/>
              </a:ext>
            </a:extLst>
          </p:cNvPr>
          <p:cNvCxnSpPr>
            <a:cxnSpLocks/>
          </p:cNvCxnSpPr>
          <p:nvPr/>
        </p:nvCxnSpPr>
        <p:spPr>
          <a:xfrm>
            <a:off x="2322954" y="2418036"/>
            <a:ext cx="5644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9D34C7-6B04-C94A-ACDF-87084B3F7A1D}"/>
              </a:ext>
            </a:extLst>
          </p:cNvPr>
          <p:cNvCxnSpPr>
            <a:cxnSpLocks/>
            <a:endCxn id="11" idx="0"/>
          </p:cNvCxnSpPr>
          <p:nvPr/>
        </p:nvCxnSpPr>
        <p:spPr>
          <a:xfrm flipV="1">
            <a:off x="2212548" y="2305997"/>
            <a:ext cx="80344" cy="448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37BF82F-AAB5-5441-AAA3-57647FC81BA5}"/>
              </a:ext>
            </a:extLst>
          </p:cNvPr>
          <p:cNvCxnSpPr>
            <a:endCxn id="42" idx="0"/>
          </p:cNvCxnSpPr>
          <p:nvPr/>
        </p:nvCxnSpPr>
        <p:spPr>
          <a:xfrm>
            <a:off x="6193694" y="2418036"/>
            <a:ext cx="1" cy="210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F6631B-B573-F847-B3A9-4E3716A6658F}"/>
              </a:ext>
            </a:extLst>
          </p:cNvPr>
          <p:cNvCxnSpPr>
            <a:endCxn id="53" idx="0"/>
          </p:cNvCxnSpPr>
          <p:nvPr/>
        </p:nvCxnSpPr>
        <p:spPr>
          <a:xfrm>
            <a:off x="7967564" y="2424897"/>
            <a:ext cx="1" cy="197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10CC92-027F-574E-A36F-65E5EC9BD752}"/>
              </a:ext>
            </a:extLst>
          </p:cNvPr>
          <p:cNvGrpSpPr/>
          <p:nvPr/>
        </p:nvGrpSpPr>
        <p:grpSpPr>
          <a:xfrm>
            <a:off x="1044162" y="2305997"/>
            <a:ext cx="3879548" cy="3251053"/>
            <a:chOff x="2027008" y="2362201"/>
            <a:chExt cx="3325090" cy="3424774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3228D312-23E5-A04F-B036-2514F2F176D1}"/>
                </a:ext>
              </a:extLst>
            </p:cNvPr>
            <p:cNvSpPr/>
            <p:nvPr/>
          </p:nvSpPr>
          <p:spPr>
            <a:xfrm>
              <a:off x="2027008" y="2362201"/>
              <a:ext cx="2140527" cy="633846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50" dirty="0"/>
                <a:t>Gestione Progetti</a:t>
              </a:r>
            </a:p>
            <a:p>
              <a:pPr algn="ctr"/>
              <a:r>
                <a:rPr lang="it-IT" sz="1050" b="1" dirty="0" err="1"/>
                <a:t>S.Argentati</a:t>
              </a:r>
              <a:endParaRPr lang="it-IT" sz="1050" b="1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680F50E3-6F12-734C-8975-7B4975843803}"/>
                </a:ext>
              </a:extLst>
            </p:cNvPr>
            <p:cNvSpPr/>
            <p:nvPr/>
          </p:nvSpPr>
          <p:spPr>
            <a:xfrm>
              <a:off x="2027008" y="3505199"/>
              <a:ext cx="1070264" cy="1498721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/>
                <a:t>Progetti EU/</a:t>
              </a:r>
              <a:r>
                <a:rPr lang="it-IT" sz="1400" b="1" dirty="0" err="1"/>
                <a:t>Int</a:t>
              </a:r>
              <a:r>
                <a:rPr lang="it-IT" sz="1400" b="1" dirty="0"/>
                <a:t>.</a:t>
              </a:r>
            </a:p>
            <a:p>
              <a:pPr algn="ctr"/>
              <a:r>
                <a:rPr lang="it-IT" sz="1400" b="1" dirty="0" err="1"/>
                <a:t>S.Petronici</a:t>
              </a:r>
              <a:endParaRPr lang="it-IT" sz="1400" b="1" dirty="0"/>
            </a:p>
            <a:p>
              <a:pPr algn="ctr"/>
              <a:r>
                <a:rPr lang="it-IT" sz="900" dirty="0"/>
                <a:t>.</a:t>
              </a: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B2A88A4D-8FDD-FE4C-944E-8E04B502489E}"/>
                </a:ext>
              </a:extLst>
            </p:cNvPr>
            <p:cNvSpPr/>
            <p:nvPr/>
          </p:nvSpPr>
          <p:spPr>
            <a:xfrm>
              <a:off x="3211571" y="3505200"/>
              <a:ext cx="1789901" cy="803563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/>
                <a:t>Progetti Naz/Reg.</a:t>
              </a:r>
            </a:p>
            <a:p>
              <a:pPr algn="ctr"/>
              <a:r>
                <a:rPr lang="it-IT" sz="900" dirty="0" err="1"/>
                <a:t>D.Bortot</a:t>
              </a:r>
              <a:endParaRPr lang="it-IT" sz="900" dirty="0"/>
            </a:p>
            <a:p>
              <a:pPr algn="ctr"/>
              <a:endParaRPr lang="it-IT" sz="900" dirty="0"/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97D4FB55-C448-4F40-ACFF-20ADF487077E}"/>
                </a:ext>
              </a:extLst>
            </p:cNvPr>
            <p:cNvSpPr/>
            <p:nvPr/>
          </p:nvSpPr>
          <p:spPr>
            <a:xfrm>
              <a:off x="3211571" y="4983412"/>
              <a:ext cx="2140527" cy="80356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50" dirty="0"/>
                <a:t>Financial </a:t>
              </a:r>
              <a:r>
                <a:rPr lang="it-IT" sz="1050" dirty="0" err="1"/>
                <a:t>Officers</a:t>
              </a:r>
              <a:endParaRPr lang="it-IT" sz="1050" dirty="0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2398ACE-845E-2B46-B67C-AFE988021E81}"/>
                </a:ext>
              </a:extLst>
            </p:cNvPr>
            <p:cNvCxnSpPr/>
            <p:nvPr/>
          </p:nvCxnSpPr>
          <p:spPr>
            <a:xfrm>
              <a:off x="2504990" y="3013366"/>
              <a:ext cx="0" cy="4826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47F1E1BA-68AE-F24B-88A3-52E746D4B02E}"/>
                </a:ext>
              </a:extLst>
            </p:cNvPr>
            <p:cNvCxnSpPr/>
            <p:nvPr/>
          </p:nvCxnSpPr>
          <p:spPr>
            <a:xfrm>
              <a:off x="3689553" y="3013365"/>
              <a:ext cx="0" cy="4826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F17E4D5-BBBF-5749-8935-0FD79612F0EC}"/>
                </a:ext>
              </a:extLst>
            </p:cNvPr>
            <p:cNvCxnSpPr/>
            <p:nvPr/>
          </p:nvCxnSpPr>
          <p:spPr>
            <a:xfrm flipH="1" flipV="1">
              <a:off x="2504991" y="4835236"/>
              <a:ext cx="592281" cy="5051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F262360-9640-C341-93A5-4D9601CC002F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3697695" y="4308763"/>
              <a:ext cx="408827" cy="5264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151B5CF-1B8C-584F-8658-E1B21A3FD142}"/>
                </a:ext>
              </a:extLst>
            </p:cNvPr>
            <p:cNvCxnSpPr/>
            <p:nvPr/>
          </p:nvCxnSpPr>
          <p:spPr>
            <a:xfrm>
              <a:off x="2860788" y="4099034"/>
              <a:ext cx="47296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8C01F50-6298-8349-9B74-DF1671C89622}"/>
              </a:ext>
            </a:extLst>
          </p:cNvPr>
          <p:cNvCxnSpPr/>
          <p:nvPr/>
        </p:nvCxnSpPr>
        <p:spPr>
          <a:xfrm>
            <a:off x="6016332" y="3935467"/>
            <a:ext cx="3547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8260618A-DBA6-AF47-BF57-4377494AB60B}"/>
              </a:ext>
            </a:extLst>
          </p:cNvPr>
          <p:cNvSpPr/>
          <p:nvPr/>
        </p:nvSpPr>
        <p:spPr>
          <a:xfrm>
            <a:off x="7446342" y="3479290"/>
            <a:ext cx="1035105" cy="45223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50" dirty="0"/>
          </a:p>
          <a:p>
            <a:pPr algn="ctr"/>
            <a:r>
              <a:rPr lang="it-IT" sz="1050" dirty="0"/>
              <a:t>Uffici</a:t>
            </a:r>
          </a:p>
          <a:p>
            <a:pPr algn="ctr"/>
            <a:r>
              <a:rPr lang="it-IT" sz="1050" dirty="0"/>
              <a:t>Locali, utenti locali</a:t>
            </a:r>
            <a:endParaRPr lang="it-IT" sz="900" dirty="0"/>
          </a:p>
          <a:p>
            <a:pPr algn="ctr"/>
            <a:endParaRPr lang="it-IT" sz="900" dirty="0"/>
          </a:p>
          <a:p>
            <a:pPr algn="ctr"/>
            <a:r>
              <a:rPr lang="it-IT" sz="1050" dirty="0" err="1"/>
              <a:t>A.Silvestri</a:t>
            </a:r>
            <a:endParaRPr lang="it-IT" sz="1050" dirty="0"/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2CBAFDBC-5881-F940-AECE-04B72D3F9F52}"/>
              </a:ext>
            </a:extLst>
          </p:cNvPr>
          <p:cNvSpPr/>
          <p:nvPr/>
        </p:nvSpPr>
        <p:spPr>
          <a:xfrm>
            <a:off x="5508450" y="4483677"/>
            <a:ext cx="2799978" cy="319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/>
              <a:t>Utenti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0A58EEC-73BB-6043-BEAC-72A66F07CAE9}"/>
              </a:ext>
            </a:extLst>
          </p:cNvPr>
          <p:cNvCxnSpPr>
            <a:cxnSpLocks/>
          </p:cNvCxnSpPr>
          <p:nvPr/>
        </p:nvCxnSpPr>
        <p:spPr>
          <a:xfrm>
            <a:off x="5696378" y="4071382"/>
            <a:ext cx="9086" cy="209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AE714BC-50BF-8447-A5E5-6C8E1D780623}"/>
              </a:ext>
            </a:extLst>
          </p:cNvPr>
          <p:cNvCxnSpPr>
            <a:cxnSpLocks/>
          </p:cNvCxnSpPr>
          <p:nvPr/>
        </p:nvCxnSpPr>
        <p:spPr>
          <a:xfrm>
            <a:off x="6661025" y="4073103"/>
            <a:ext cx="9086" cy="209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BC25F87-8531-DD4D-9A5D-633609846C96}"/>
              </a:ext>
            </a:extLst>
          </p:cNvPr>
          <p:cNvCxnSpPr>
            <a:cxnSpLocks/>
          </p:cNvCxnSpPr>
          <p:nvPr/>
        </p:nvCxnSpPr>
        <p:spPr>
          <a:xfrm>
            <a:off x="7966394" y="4089024"/>
            <a:ext cx="9086" cy="209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559BD50-41D7-F44D-8266-EF8107805E73}"/>
              </a:ext>
            </a:extLst>
          </p:cNvPr>
          <p:cNvCxnSpPr>
            <a:cxnSpLocks/>
          </p:cNvCxnSpPr>
          <p:nvPr/>
        </p:nvCxnSpPr>
        <p:spPr>
          <a:xfrm>
            <a:off x="7047535" y="3931525"/>
            <a:ext cx="48838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27E5997-3237-604C-8B6F-8AFB313BB1FC}"/>
              </a:ext>
            </a:extLst>
          </p:cNvPr>
          <p:cNvSpPr txBox="1"/>
          <p:nvPr/>
        </p:nvSpPr>
        <p:spPr>
          <a:xfrm>
            <a:off x="939829" y="499731"/>
            <a:ext cx="24614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Schema organizzativo DFE da </a:t>
            </a:r>
          </a:p>
          <a:p>
            <a:pPr algn="ctr"/>
            <a:r>
              <a:rPr lang="it-IT" dirty="0"/>
              <a:t>Nuovo disciplinare di AC </a:t>
            </a:r>
          </a:p>
          <a:p>
            <a:pPr algn="ctr"/>
            <a:r>
              <a:rPr lang="it-IT" dirty="0"/>
              <a:t>Del 26/9/2018</a:t>
            </a:r>
          </a:p>
        </p:txBody>
      </p:sp>
    </p:spTree>
    <p:extLst>
      <p:ext uri="{BB962C8B-B14F-4D97-AF65-F5344CB8AC3E}">
        <p14:creationId xmlns:p14="http://schemas.microsoft.com/office/powerpoint/2010/main" val="24053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819400" y="419100"/>
            <a:ext cx="3171825" cy="8001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ECCELLENZA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4105275" y="1605082"/>
            <a:ext cx="390525" cy="77616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657476" y="2889250"/>
            <a:ext cx="3333749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IMPLEMENTAZIONE</a:t>
            </a:r>
            <a:endParaRPr lang="it-IT" dirty="0"/>
          </a:p>
        </p:txBody>
      </p:sp>
      <p:sp>
        <p:nvSpPr>
          <p:cNvPr id="8" name="Stella a 5 punte 7"/>
          <p:cNvSpPr/>
          <p:nvPr/>
        </p:nvSpPr>
        <p:spPr>
          <a:xfrm>
            <a:off x="2819400" y="4972049"/>
            <a:ext cx="3028950" cy="170497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IMPATTO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1711842" y="923925"/>
            <a:ext cx="945634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Freccia in giù 12"/>
          <p:cNvSpPr/>
          <p:nvPr/>
        </p:nvSpPr>
        <p:spPr>
          <a:xfrm>
            <a:off x="4105275" y="4031038"/>
            <a:ext cx="390525" cy="588587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0" name="Picture 6" descr="Risultati immagini per emot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468098"/>
            <a:ext cx="1924050" cy="911653"/>
          </a:xfrm>
          <a:prstGeom prst="rect">
            <a:avLst/>
          </a:prstGeom>
          <a:noFill/>
        </p:spPr>
      </p:pic>
      <p:cxnSp>
        <p:nvCxnSpPr>
          <p:cNvPr id="22" name="Connettore 2 21"/>
          <p:cNvCxnSpPr/>
          <p:nvPr/>
        </p:nvCxnSpPr>
        <p:spPr>
          <a:xfrm>
            <a:off x="6324599" y="933450"/>
            <a:ext cx="438151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034" name="Picture 10" descr="Risultati immagini per emot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5675" y="2762250"/>
            <a:ext cx="1193800" cy="1268788"/>
          </a:xfrm>
          <a:prstGeom prst="rect">
            <a:avLst/>
          </a:prstGeom>
          <a:noFill/>
        </p:spPr>
      </p:pic>
      <p:pic>
        <p:nvPicPr>
          <p:cNvPr id="1036" name="Picture 12" descr="Risultati immagini per emot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61226" y="5219701"/>
            <a:ext cx="1238250" cy="1238250"/>
          </a:xfrm>
          <a:prstGeom prst="rect">
            <a:avLst/>
          </a:prstGeom>
          <a:noFill/>
        </p:spPr>
      </p:pic>
      <p:pic>
        <p:nvPicPr>
          <p:cNvPr id="47106" name="Picture 2" descr="Immagine correlat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0754" y="227285"/>
            <a:ext cx="1389985" cy="1393279"/>
          </a:xfrm>
          <a:prstGeom prst="rect">
            <a:avLst/>
          </a:prstGeom>
          <a:noFill/>
        </p:spPr>
      </p:pic>
      <p:sp>
        <p:nvSpPr>
          <p:cNvPr id="14" name="CasellaDiTesto 13"/>
          <p:cNvSpPr txBox="1"/>
          <p:nvPr/>
        </p:nvSpPr>
        <p:spPr>
          <a:xfrm>
            <a:off x="1570740" y="419100"/>
            <a:ext cx="1248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raggiungono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784651" y="1620564"/>
            <a:ext cx="1206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attraverso</a:t>
            </a:r>
            <a:endParaRPr lang="it-IT" sz="1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912242" y="4031038"/>
            <a:ext cx="1254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supportando</a:t>
            </a:r>
            <a:endParaRPr lang="it-IT" sz="14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80754" y="1765005"/>
            <a:ext cx="138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PROGETTI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148316" y="2889249"/>
            <a:ext cx="1671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ERC</a:t>
            </a:r>
          </a:p>
          <a:p>
            <a:r>
              <a:rPr lang="it-IT" dirty="0" smtClean="0"/>
              <a:t>MSCA</a:t>
            </a:r>
          </a:p>
          <a:p>
            <a:r>
              <a:rPr lang="it-IT" dirty="0" smtClean="0"/>
              <a:t>FET</a:t>
            </a:r>
          </a:p>
          <a:p>
            <a:r>
              <a:rPr lang="it-IT" dirty="0" err="1" smtClean="0"/>
              <a:t>INFRA…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ECC…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343247" y="1417638"/>
            <a:ext cx="2085975" cy="28670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it-IT" dirty="0" smtClean="0"/>
              <a:t>Supporto alla Gestione dei Progetti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648075" y="1417638"/>
            <a:ext cx="2085975" cy="2867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it-IT" dirty="0" smtClean="0"/>
              <a:t>Supporto </a:t>
            </a:r>
            <a:r>
              <a:rPr lang="it-IT" dirty="0" err="1" smtClean="0"/>
              <a:t>Audit</a:t>
            </a:r>
            <a:r>
              <a:rPr lang="it-IT" dirty="0" smtClean="0"/>
              <a:t> I e II Livello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5947366" y="1417638"/>
            <a:ext cx="2085975" cy="2867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it-IT" dirty="0" smtClean="0"/>
              <a:t>Redazione  di Linee Guida Operative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343246" y="4922873"/>
            <a:ext cx="6690095" cy="14991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en-US" sz="1600" dirty="0" smtClean="0">
                <a:solidFill>
                  <a:schemeClr val="tx1"/>
                </a:solidFill>
                <a:cs typeface="Arial"/>
              </a:rPr>
              <a:t>I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compiti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principali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dell’Ufficio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sono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algn="just">
              <a:lnSpc>
                <a:spcPct val="80000"/>
              </a:lnSpc>
            </a:pPr>
            <a:endParaRPr lang="en-US" sz="1600" dirty="0" smtClean="0">
              <a:solidFill>
                <a:schemeClr val="tx1"/>
              </a:solidFill>
              <a:cs typeface="Arial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cura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del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coordinamento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e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dell’assistenza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per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gli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audit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I e II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livello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ai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Financial Officer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impegnati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in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progetti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Europei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e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Internazionali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 in </a:t>
            </a:r>
            <a:r>
              <a:rPr lang="en-US" sz="1600" dirty="0" err="1" smtClean="0">
                <a:solidFill>
                  <a:schemeClr val="tx1"/>
                </a:solidFill>
                <a:cs typeface="Arial"/>
              </a:rPr>
              <a:t>genere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1600" dirty="0" smtClean="0">
              <a:solidFill>
                <a:schemeClr val="tx1"/>
              </a:solidFill>
              <a:cs typeface="Arial"/>
            </a:endParaRPr>
          </a:p>
          <a:p>
            <a:r>
              <a:rPr lang="en-US" sz="1400" i="1" dirty="0" err="1" smtClean="0">
                <a:solidFill>
                  <a:schemeClr val="tx1"/>
                </a:solidFill>
                <a:cs typeface="Arial"/>
              </a:rPr>
              <a:t>Disciplinare</a:t>
            </a:r>
            <a:r>
              <a:rPr lang="en-US" sz="1400" i="1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cs typeface="Arial"/>
              </a:rPr>
              <a:t>Organizzativo</a:t>
            </a:r>
            <a:r>
              <a:rPr lang="en-US" sz="1400" i="1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cs typeface="Arial"/>
              </a:rPr>
              <a:t>della</a:t>
            </a:r>
            <a:r>
              <a:rPr lang="en-US" sz="1400" i="1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cs typeface="Arial"/>
              </a:rPr>
              <a:t>Amministrazione</a:t>
            </a:r>
            <a:r>
              <a:rPr lang="en-US" sz="1400" i="1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cs typeface="Arial"/>
              </a:rPr>
              <a:t>Centrale</a:t>
            </a:r>
            <a:r>
              <a:rPr lang="en-US" sz="1400" i="1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cs typeface="Arial"/>
              </a:rPr>
              <a:t>dell’INFN</a:t>
            </a:r>
            <a:r>
              <a:rPr lang="en-US" sz="1400" i="1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i="1" dirty="0" err="1" smtClean="0">
                <a:solidFill>
                  <a:srgbClr val="000000"/>
                </a:solidFill>
                <a:cs typeface="Arial"/>
              </a:rPr>
              <a:t>delib</a:t>
            </a:r>
            <a:r>
              <a:rPr lang="en-US" sz="1400" i="1" dirty="0" smtClean="0">
                <a:solidFill>
                  <a:srgbClr val="000000"/>
                </a:solidFill>
                <a:cs typeface="Arial"/>
              </a:rPr>
              <a:t>. CD14890  art. 7.1.4.1</a:t>
            </a:r>
            <a:endParaRPr lang="en-US" sz="1400" i="1" dirty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3157870" y="2094614"/>
            <a:ext cx="2785731" cy="21690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Supporto </a:t>
            </a:r>
          </a:p>
          <a:p>
            <a:pPr algn="ctr"/>
            <a:r>
              <a:rPr lang="it-IT" sz="2400" dirty="0" smtClean="0"/>
              <a:t>Gestione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584791" y="446568"/>
            <a:ext cx="2264735" cy="18394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Amministrativo</a:t>
            </a:r>
          </a:p>
          <a:p>
            <a:pPr algn="ctr"/>
            <a:r>
              <a:rPr lang="it-IT" dirty="0" smtClean="0"/>
              <a:t>nella fase che intercorre tra la comunicazione del finanziamento e la firma del Grant 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721396" y="180754"/>
            <a:ext cx="1775636" cy="13078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Assegnazione a Bilancio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019647" y="4657060"/>
            <a:ext cx="3381154" cy="19244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Supporto alla rendicontazione dei progetti finanziati da Enti esterni all’Istituto, supportando l’interfaccia e le interazioni con gli uffici centrali dell’Ente  e  supportando i Responsabili di progetto per la raccolta della documentazione da sottoporre a rendicontazione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414670" y="3599120"/>
            <a:ext cx="2264735" cy="1791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Aggiornamento sulle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Regole di rendicontazione di nuove Tipologie di Bandi/Programmi Quadro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687879" y="680483"/>
            <a:ext cx="1998921" cy="14141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Tutoraggio sui Progetti affrontati per la prima volta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687879" y="3599120"/>
            <a:ext cx="1998921" cy="1419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Partecipazione attiva alla Formazione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360429" y="829339"/>
            <a:ext cx="3657600" cy="19776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lvl="1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Redazione </a:t>
            </a:r>
          </a:p>
          <a:p>
            <a:pPr marL="361950" lvl="1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LINEE GUIDA </a:t>
            </a:r>
          </a:p>
          <a:p>
            <a:pPr marL="361950" lvl="1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operative specifiche per le varie tipologie di Progetto </a:t>
            </a:r>
            <a:r>
              <a:rPr lang="it-IT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che discuteremo </a:t>
            </a: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anche con i referenti dei fondi esterni</a:t>
            </a:r>
          </a:p>
        </p:txBody>
      </p:sp>
      <p:sp>
        <p:nvSpPr>
          <p:cNvPr id="7" name="Ovale 6"/>
          <p:cNvSpPr/>
          <p:nvPr/>
        </p:nvSpPr>
        <p:spPr>
          <a:xfrm>
            <a:off x="808073" y="3732027"/>
            <a:ext cx="3264197" cy="18819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TEMPLATE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4720855" y="3732027"/>
            <a:ext cx="3487479" cy="17543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FILE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di RENDICONTAZIONE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AUDIT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Supporto </a:t>
            </a:r>
            <a:r>
              <a:rPr lang="it-IT" dirty="0" err="1" smtClean="0"/>
              <a:t>Audit</a:t>
            </a:r>
            <a:r>
              <a:rPr lang="it-IT" dirty="0" smtClean="0"/>
              <a:t> di I Livello</a:t>
            </a:r>
          </a:p>
          <a:p>
            <a:endParaRPr lang="it-IT" dirty="0" smtClean="0"/>
          </a:p>
          <a:p>
            <a:r>
              <a:rPr lang="it-IT" dirty="0" smtClean="0"/>
              <a:t>Supporto </a:t>
            </a:r>
            <a:r>
              <a:rPr lang="it-IT" dirty="0" err="1" smtClean="0"/>
              <a:t>Audit</a:t>
            </a:r>
            <a:r>
              <a:rPr lang="it-IT" dirty="0" smtClean="0"/>
              <a:t> di II Livello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Il Team che collabora</a:t>
            </a:r>
            <a:br>
              <a:rPr lang="it-IT" dirty="0" smtClean="0">
                <a:solidFill>
                  <a:srgbClr val="0070C0"/>
                </a:solidFill>
              </a:rPr>
            </a:b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6901" y="1417638"/>
            <a:ext cx="5433239" cy="47085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it-IT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3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Michela </a:t>
            </a:r>
            <a:r>
              <a:rPr lang="it-IT" sz="33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Giovagnoli</a:t>
            </a:r>
            <a:endParaRPr lang="it-IT" sz="33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it-IT" sz="33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33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Progetti ERC, FET, MAECI. </a:t>
            </a: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t-IT" sz="33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3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Sara </a:t>
            </a:r>
            <a:r>
              <a:rPr lang="it-IT" sz="33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Haghshenas</a:t>
            </a:r>
            <a:r>
              <a:rPr lang="it-IT" sz="3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it-IT" sz="33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33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Assegnazione in bilancio del finanziamento </a:t>
            </a:r>
            <a:endParaRPr lang="it-IT" sz="33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</a:pPr>
            <a:endParaRPr lang="it-IT" sz="33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3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Luisa </a:t>
            </a:r>
            <a:r>
              <a:rPr lang="it-IT" sz="33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Iacono</a:t>
            </a:r>
            <a:r>
              <a:rPr lang="it-IT" sz="3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33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33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Stesura della regolamentazione</a:t>
            </a: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t-IT" sz="33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3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Alessandra Lombardo</a:t>
            </a: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it-IT" sz="33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33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Progetti MSCA, MAECI</a:t>
            </a:r>
            <a:endParaRPr lang="it-IT" sz="3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95500" y="542925"/>
            <a:ext cx="4857750" cy="558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856</TotalTime>
  <Words>298</Words>
  <Application>Microsoft Office PowerPoint</Application>
  <PresentationFormat>Presentazione su schermo (4:3)</PresentationFormat>
  <Paragraphs>99</Paragraphs>
  <Slides>11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Verdana</vt:lpstr>
      <vt:lpstr>Wingdings 2</vt:lpstr>
      <vt:lpstr>Solstizio</vt:lpstr>
      <vt:lpstr>Ufficio Gestione dei Progetti Europei ed Internazionali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AUDIT</vt:lpstr>
      <vt:lpstr>Il Team che collabora </vt:lpstr>
      <vt:lpstr>Presentazione standard di PowerPoint</vt:lpstr>
      <vt:lpstr>Presentazione standard di PowerPoint</vt:lpstr>
      <vt:lpstr>Template File di Rendicontazione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Gestione Progetti</dc:title>
  <dc:creator>Sabrina Argentati</dc:creator>
  <cp:lastModifiedBy>sargenta</cp:lastModifiedBy>
  <cp:revision>35</cp:revision>
  <dcterms:created xsi:type="dcterms:W3CDTF">2019-01-13T20:54:12Z</dcterms:created>
  <dcterms:modified xsi:type="dcterms:W3CDTF">2019-01-17T13:37:35Z</dcterms:modified>
</cp:coreProperties>
</file>