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10"/>
  </p:notesMasterIdLst>
  <p:sldIdLst>
    <p:sldId id="257" r:id="rId2"/>
    <p:sldId id="278" r:id="rId3"/>
    <p:sldId id="279" r:id="rId4"/>
    <p:sldId id="280" r:id="rId5"/>
    <p:sldId id="283" r:id="rId6"/>
    <p:sldId id="286" r:id="rId7"/>
    <p:sldId id="284" r:id="rId8"/>
    <p:sldId id="287" r:id="rId9"/>
  </p:sldIdLst>
  <p:sldSz cx="9144000" cy="6858000" type="screen4x3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53" autoAdjust="0"/>
  </p:normalViewPr>
  <p:slideViewPr>
    <p:cSldViewPr snapToGrid="0" snapToObjects="1">
      <p:cViewPr varScale="1">
        <p:scale>
          <a:sx n="57" d="100"/>
          <a:sy n="57" d="100"/>
        </p:scale>
        <p:origin x="-12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13A56-062C-41C2-865A-771C7E3292DA}" type="datetimeFigureOut">
              <a:rPr lang="it-IT" smtClean="0"/>
              <a:pPr/>
              <a:t>18/01/2019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2A6E3-F0C2-4070-8766-279CB57759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1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2A6E3-F0C2-4070-8766-279CB577598E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EE1F9-CA09-4CD1-9A3D-A19E104179D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5173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B69D8-4FEC-4AEA-9910-CC8E92854015}" type="datetime1">
              <a:rPr lang="en-US" smtClean="0"/>
              <a:t>1/18/2019</a:t>
            </a:fld>
            <a:endParaRPr lang="en-US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Sabrina Argentati – LNF- 18.01.2019</a:t>
            </a:r>
            <a:endParaRPr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B7DD-A76C-FE46-B846-CF4866584C79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AC80-518E-4B44-9D65-CDD689860A91}" type="datetime1">
              <a:rPr lang="en-US" smtClean="0"/>
              <a:t>1/18/2019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Sabrina Argentati – LNF- 18.01.2019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B7DD-A76C-FE46-B846-CF4866584C7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5F52-07A7-41D0-B0F6-7977349F5076}" type="datetime1">
              <a:rPr lang="en-US" smtClean="0"/>
              <a:t>1/18/2019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Sabrina Argentati – LNF- 18.01.2019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B7DD-A76C-FE46-B846-CF4866584C7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E81E6-38FB-48F0-9B11-8317EE20FC3E}" type="datetime1">
              <a:rPr lang="en-US" smtClean="0"/>
              <a:t>1/18/2019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Sabrina Argentati – LNF- 18.01.2019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B7DD-A76C-FE46-B846-CF4866584C7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DD42D-C0F6-414A-8B48-ECC3A45C63A2}" type="datetime1">
              <a:rPr lang="en-US" smtClean="0"/>
              <a:t>1/18/2019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Sabrina Argentati – LNF- 18.01.2019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B7DD-A76C-FE46-B846-CF4866584C79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8AB82-B8A2-4648-A28A-334D6D03C51B}" type="datetime1">
              <a:rPr lang="en-US" smtClean="0"/>
              <a:t>1/18/2019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Sabrina Argentati – LNF- 18.01.2019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B7DD-A76C-FE46-B846-CF4866584C7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5782-F39E-4F88-88B6-C8168D10D589}" type="datetime1">
              <a:rPr lang="en-US" smtClean="0"/>
              <a:t>1/18/2019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Sabrina Argentati – LNF- 18.01.2019</a:t>
            </a: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B7DD-A76C-FE46-B846-CF4866584C7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4C11-3F18-47E2-9632-169EBE84662B}" type="datetime1">
              <a:rPr lang="en-US" smtClean="0"/>
              <a:t>1/18/2019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Sabrina Argentati – LNF- 18.01.2019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B7DD-A76C-FE46-B846-CF4866584C7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AC9F-3EEA-4324-A8AC-202F2BFEB0B5}" type="datetime1">
              <a:rPr lang="en-US" smtClean="0"/>
              <a:t>1/18/2019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Sabrina Argentati – LNF- 18.01.2019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B7DD-A76C-FE46-B846-CF4866584C79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C6D39-A619-4FED-BFA3-BDAF2E70C39F}" type="datetime1">
              <a:rPr lang="en-US" smtClean="0"/>
              <a:t>1/18/2019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Sabrina Argentati – LNF- 18.01.2019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B7DD-A76C-FE46-B846-CF4866584C7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8307-BB03-4DE1-A26D-8A57214F51B5}" type="datetime1">
              <a:rPr lang="en-US" smtClean="0"/>
              <a:t>1/18/2019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Sabrina Argentati – LNF- 18.01.2019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B7DD-A76C-FE46-B846-CF4866584C79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1D72444-730E-4290-9CF9-BFBE06B8BFA6}" type="datetime1">
              <a:rPr lang="en-US" smtClean="0"/>
              <a:t>1/18/2019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Sabrina Argentati – LNF- 18.01.2019</a:t>
            </a:r>
            <a:endParaRPr lang="en-US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F01B7DD-A76C-FE46-B846-CF4866584C79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4" y="1754373"/>
            <a:ext cx="8229600" cy="1977656"/>
          </a:xfrm>
          <a:pattFill prst="pct90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err="1" smtClean="0"/>
              <a:t>Servizio</a:t>
            </a:r>
            <a:r>
              <a:rPr lang="en-US" dirty="0" smtClean="0"/>
              <a:t> </a:t>
            </a:r>
            <a:r>
              <a:rPr lang="en-US" dirty="0" err="1"/>
              <a:t>Gestione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 smtClean="0"/>
              <a:t>Progetti</a:t>
            </a:r>
            <a:endParaRPr lang="en-US" dirty="0"/>
          </a:p>
        </p:txBody>
      </p:sp>
      <p:sp>
        <p:nvSpPr>
          <p:cNvPr id="5" name="Rettangolo 4"/>
          <p:cNvSpPr/>
          <p:nvPr/>
        </p:nvSpPr>
        <p:spPr>
          <a:xfrm>
            <a:off x="1562521" y="4189216"/>
            <a:ext cx="6466114" cy="1754326"/>
          </a:xfrm>
          <a:prstGeom prst="rect">
            <a:avLst/>
          </a:prstGeom>
          <a:pattFill prst="pct5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I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compiti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principali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del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Servizio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sono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endParaRPr lang="en-US" sz="1200" i="1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coordinamento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della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rendicontazione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di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tutti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progetti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relativi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a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fondi</a:t>
            </a:r>
            <a:endParaRPr lang="en-US" sz="1200" i="1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esterni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assegnati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all’Istituto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curandone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la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definizione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delle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procedure,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fornendo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assistenza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ai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proponenti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nella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pre-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assegnazione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e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post.assegnazione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del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bando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nonché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garantendo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la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comunicazione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con le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altre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articolazioni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della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Direzione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e la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disseminazione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</a:p>
          <a:p>
            <a:endParaRPr lang="en-US" sz="1200" i="1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Disciplinare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Organizzativo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della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Amministrazione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Centrale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dell’INFN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latin typeface="Arial"/>
                <a:cs typeface="Arial"/>
              </a:rPr>
              <a:t>delibera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Arial"/>
              </a:rPr>
              <a:t> n. 14890 art. </a:t>
            </a:r>
            <a:r>
              <a:rPr lang="en-US" sz="1200" i="1" dirty="0" smtClean="0">
                <a:solidFill>
                  <a:srgbClr val="000000"/>
                </a:solidFill>
                <a:latin typeface="Arial"/>
                <a:cs typeface="Arial"/>
              </a:rPr>
              <a:t>7.1.4)</a:t>
            </a:r>
            <a:endParaRPr lang="en-US" sz="12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</p:spPr>
        <p:txBody>
          <a:bodyPr/>
          <a:lstStyle/>
          <a:p>
            <a:r>
              <a:rPr lang="en-US" dirty="0" smtClean="0"/>
              <a:t>Sabrina </a:t>
            </a:r>
            <a:r>
              <a:rPr lang="en-US" dirty="0" err="1" smtClean="0"/>
              <a:t>Argentati</a:t>
            </a:r>
            <a:r>
              <a:rPr lang="en-US" dirty="0" smtClean="0"/>
              <a:t> – LNF- 18.01.2019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61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2248" y="576401"/>
            <a:ext cx="7073603" cy="1041381"/>
          </a:xfrm>
        </p:spPr>
        <p:txBody>
          <a:bodyPr>
            <a:noAutofit/>
          </a:bodyPr>
          <a:lstStyle/>
          <a:p>
            <a:r>
              <a:rPr lang="it-IT" sz="3200" dirty="0"/>
              <a:t>Risultati raggiunti finora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440873"/>
            <a:ext cx="6858000" cy="4032956"/>
          </a:xfrm>
        </p:spPr>
        <p:txBody>
          <a:bodyPr anchor="b">
            <a:norm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800" dirty="0" err="1"/>
              <a:t>Costruito</a:t>
            </a:r>
            <a:r>
              <a:rPr lang="en-US" sz="1800" dirty="0"/>
              <a:t> un network di </a:t>
            </a:r>
            <a:r>
              <a:rPr lang="en-US" sz="1800" dirty="0" err="1"/>
              <a:t>Referenti</a:t>
            </a:r>
            <a:r>
              <a:rPr lang="en-US" sz="1800" dirty="0"/>
              <a:t> </a:t>
            </a:r>
            <a:endParaRPr lang="en-US" sz="1800" dirty="0" smtClean="0"/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800" dirty="0" err="1" smtClean="0"/>
              <a:t>Abbiamo</a:t>
            </a:r>
            <a:r>
              <a:rPr lang="en-US" sz="1800" dirty="0" smtClean="0"/>
              <a:t> </a:t>
            </a:r>
            <a:r>
              <a:rPr lang="en-US" sz="1800" dirty="0" err="1"/>
              <a:t>iniziato</a:t>
            </a:r>
            <a:r>
              <a:rPr lang="en-US" sz="1800" dirty="0"/>
              <a:t> a </a:t>
            </a:r>
            <a:r>
              <a:rPr lang="en-US" sz="1800" dirty="0" err="1" smtClean="0"/>
              <a:t>confrontarci</a:t>
            </a:r>
            <a:endParaRPr lang="en-US" sz="180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800" dirty="0" err="1"/>
              <a:t>Avviato</a:t>
            </a:r>
            <a:r>
              <a:rPr lang="en-US" sz="1800" dirty="0"/>
              <a:t> </a:t>
            </a:r>
            <a:r>
              <a:rPr lang="en-US" sz="1800" dirty="0" err="1"/>
              <a:t>l’analisi</a:t>
            </a:r>
            <a:r>
              <a:rPr lang="en-US" sz="1800" dirty="0"/>
              <a:t> </a:t>
            </a:r>
            <a:r>
              <a:rPr lang="en-US" sz="1800" dirty="0" err="1"/>
              <a:t>delle</a:t>
            </a:r>
            <a:r>
              <a:rPr lang="en-US" sz="1800" dirty="0"/>
              <a:t> </a:t>
            </a:r>
            <a:r>
              <a:rPr lang="en-US" sz="1800" dirty="0" err="1"/>
              <a:t>criticità</a:t>
            </a:r>
            <a:r>
              <a:rPr lang="en-US" sz="1800" dirty="0"/>
              <a:t> </a:t>
            </a:r>
            <a:r>
              <a:rPr lang="en-US" sz="1800" dirty="0" err="1"/>
              <a:t>nella</a:t>
            </a:r>
            <a:r>
              <a:rPr lang="en-US" sz="1800" dirty="0"/>
              <a:t> </a:t>
            </a:r>
            <a:r>
              <a:rPr lang="en-US" sz="1800" dirty="0" err="1"/>
              <a:t>Gestione</a:t>
            </a:r>
            <a:r>
              <a:rPr lang="en-US" sz="1800" dirty="0"/>
              <a:t> </a:t>
            </a:r>
            <a:r>
              <a:rPr lang="en-US" sz="1800" dirty="0" err="1"/>
              <a:t>dei</a:t>
            </a:r>
            <a:r>
              <a:rPr lang="en-US" sz="1800" dirty="0"/>
              <a:t> </a:t>
            </a:r>
            <a:r>
              <a:rPr lang="en-US" sz="1800" dirty="0" err="1" smtClean="0"/>
              <a:t>Progetti</a:t>
            </a:r>
            <a:endParaRPr lang="en-US" sz="180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800" dirty="0" err="1"/>
              <a:t>Organizzati</a:t>
            </a:r>
            <a:r>
              <a:rPr lang="en-US" sz="1800" dirty="0"/>
              <a:t> </a:t>
            </a:r>
            <a:r>
              <a:rPr lang="en-US" sz="1800" dirty="0" err="1"/>
              <a:t>seminari</a:t>
            </a:r>
            <a:r>
              <a:rPr lang="en-US" sz="1800" dirty="0"/>
              <a:t> e </a:t>
            </a:r>
            <a:r>
              <a:rPr lang="en-US" sz="1800" dirty="0" err="1"/>
              <a:t>corsi</a:t>
            </a:r>
            <a:r>
              <a:rPr lang="en-US" sz="1800" dirty="0"/>
              <a:t> di </a:t>
            </a:r>
            <a:r>
              <a:rPr lang="en-US" sz="1800" dirty="0" err="1"/>
              <a:t>formazione</a:t>
            </a:r>
            <a:endParaRPr lang="en-US" sz="180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800" dirty="0" err="1" smtClean="0"/>
              <a:t>Superato</a:t>
            </a:r>
            <a:r>
              <a:rPr lang="en-US" sz="1800" dirty="0" smtClean="0"/>
              <a:t> </a:t>
            </a:r>
            <a:r>
              <a:rPr lang="en-US" sz="1800" dirty="0"/>
              <a:t>bene </a:t>
            </a:r>
            <a:r>
              <a:rPr lang="en-US" sz="1800" dirty="0" err="1"/>
              <a:t>l’audit</a:t>
            </a:r>
            <a:r>
              <a:rPr lang="en-US" sz="1800" dirty="0"/>
              <a:t> </a:t>
            </a:r>
            <a:r>
              <a:rPr lang="en-US" sz="1800" dirty="0" err="1"/>
              <a:t>dei</a:t>
            </a:r>
            <a:r>
              <a:rPr lang="en-US" sz="1800" dirty="0"/>
              <a:t> Rise </a:t>
            </a:r>
            <a:r>
              <a:rPr lang="en-US" sz="1800" dirty="0" smtClean="0"/>
              <a:t>e del </a:t>
            </a:r>
            <a:r>
              <a:rPr lang="en-US" sz="1800" dirty="0" err="1" smtClean="0"/>
              <a:t>Miur</a:t>
            </a:r>
            <a:endParaRPr lang="en-US" sz="1800" dirty="0" smtClean="0"/>
          </a:p>
          <a:p>
            <a:pPr algn="l"/>
            <a:endParaRPr lang="en-US" sz="1800" dirty="0" smtClean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800" dirty="0" err="1" smtClean="0"/>
              <a:t>Calcolo</a:t>
            </a:r>
            <a:r>
              <a:rPr lang="en-US" sz="1800" dirty="0" smtClean="0"/>
              <a:t> </a:t>
            </a:r>
            <a:r>
              <a:rPr lang="en-US" sz="1800" dirty="0" err="1"/>
              <a:t>s</a:t>
            </a:r>
            <a:r>
              <a:rPr lang="en-US" sz="1800" dirty="0" err="1" smtClean="0"/>
              <a:t>pese</a:t>
            </a:r>
            <a:r>
              <a:rPr lang="en-US" sz="1800" dirty="0" smtClean="0"/>
              <a:t> </a:t>
            </a:r>
            <a:r>
              <a:rPr lang="en-US" sz="1800" dirty="0" err="1" smtClean="0"/>
              <a:t>generali</a:t>
            </a:r>
            <a:r>
              <a:rPr lang="en-US" sz="1800" dirty="0" smtClean="0"/>
              <a:t> </a:t>
            </a:r>
            <a:r>
              <a:rPr lang="en-US" sz="1800" dirty="0" err="1" smtClean="0"/>
              <a:t>dell’INFN</a:t>
            </a:r>
            <a:r>
              <a:rPr lang="en-US" sz="1800" dirty="0" smtClean="0"/>
              <a:t> 2015-2016-2017 per </a:t>
            </a:r>
            <a:r>
              <a:rPr lang="en-US" sz="1800" dirty="0" err="1" smtClean="0"/>
              <a:t>i</a:t>
            </a:r>
            <a:r>
              <a:rPr lang="en-US" sz="1800" dirty="0" smtClean="0"/>
              <a:t> PON e </a:t>
            </a:r>
            <a:r>
              <a:rPr lang="en-US" sz="1800" dirty="0" err="1" smtClean="0"/>
              <a:t>l’IRES</a:t>
            </a:r>
            <a:endParaRPr lang="en-US" sz="1800" dirty="0"/>
          </a:p>
          <a:p>
            <a:pPr algn="l"/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148" y="104809"/>
            <a:ext cx="1356915" cy="610569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 rot="16200000">
            <a:off x="-706870" y="1119041"/>
            <a:ext cx="206864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50" b="1" dirty="0">
                <a:solidFill>
                  <a:schemeClr val="accent1"/>
                </a:solidFill>
              </a:rPr>
              <a:t>Servizio Gestione Progetti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450661" y="592861"/>
            <a:ext cx="653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DFE</a:t>
            </a:r>
          </a:p>
        </p:txBody>
      </p:sp>
    </p:spTree>
    <p:extLst>
      <p:ext uri="{BB962C8B-B14F-4D97-AF65-F5344CB8AC3E}">
        <p14:creationId xmlns:p14="http://schemas.microsoft.com/office/powerpoint/2010/main" val="57547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2248" y="104810"/>
            <a:ext cx="7073603" cy="1049736"/>
          </a:xfrm>
        </p:spPr>
        <p:txBody>
          <a:bodyPr>
            <a:normAutofit fontScale="90000"/>
          </a:bodyPr>
          <a:lstStyle/>
          <a:p>
            <a:r>
              <a:rPr lang="it-IT" sz="3200" dirty="0"/>
              <a:t>I nostri nuovi “Obiettivi”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715378"/>
            <a:ext cx="6858000" cy="5509931"/>
          </a:xfrm>
        </p:spPr>
        <p:txBody>
          <a:bodyPr anchor="b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err="1">
                <a:latin typeface="+mj-lt"/>
              </a:rPr>
              <a:t>Raggiungere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nell’Ente</a:t>
            </a:r>
            <a:r>
              <a:rPr lang="en-US" sz="1600" dirty="0">
                <a:latin typeface="+mj-lt"/>
              </a:rPr>
              <a:t> un </a:t>
            </a:r>
            <a:r>
              <a:rPr lang="en-US" sz="1600" dirty="0" err="1">
                <a:latin typeface="+mj-lt"/>
              </a:rPr>
              <a:t>adeguato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livello</a:t>
            </a:r>
            <a:r>
              <a:rPr lang="en-US" sz="1600" dirty="0">
                <a:latin typeface="+mj-lt"/>
              </a:rPr>
              <a:t> di </a:t>
            </a:r>
            <a:r>
              <a:rPr lang="en-US" sz="1600" dirty="0" err="1">
                <a:latin typeface="+mj-lt"/>
              </a:rPr>
              <a:t>competenze</a:t>
            </a:r>
            <a:r>
              <a:rPr lang="en-US" sz="1600" dirty="0">
                <a:latin typeface="+mj-lt"/>
              </a:rPr>
              <a:t> per </a:t>
            </a:r>
            <a:r>
              <a:rPr lang="en-US" sz="1600" dirty="0" err="1">
                <a:latin typeface="+mj-lt"/>
              </a:rPr>
              <a:t>tutti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Referenti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dei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Fondi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Esterni</a:t>
            </a:r>
            <a:endParaRPr lang="en-US" sz="1600" dirty="0" smtClean="0">
              <a:latin typeface="+mj-lt"/>
            </a:endParaRPr>
          </a:p>
          <a:p>
            <a:pPr algn="l"/>
            <a:endParaRPr lang="en-US" sz="1600" dirty="0"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err="1">
                <a:latin typeface="+mj-lt"/>
                <a:cs typeface="Arial"/>
              </a:rPr>
              <a:t>Migliorare</a:t>
            </a:r>
            <a:r>
              <a:rPr lang="en-US" sz="1600" dirty="0">
                <a:latin typeface="+mj-lt"/>
                <a:cs typeface="Arial"/>
              </a:rPr>
              <a:t> la </a:t>
            </a:r>
            <a:r>
              <a:rPr lang="en-US" sz="1600" dirty="0" err="1">
                <a:latin typeface="+mj-lt"/>
                <a:cs typeface="Arial"/>
              </a:rPr>
              <a:t>gestione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dei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progetti</a:t>
            </a:r>
            <a:r>
              <a:rPr lang="en-US" sz="1600" dirty="0">
                <a:latin typeface="+mj-lt"/>
                <a:cs typeface="Arial"/>
              </a:rPr>
              <a:t> e </a:t>
            </a:r>
            <a:r>
              <a:rPr lang="en-US" sz="1600" dirty="0" err="1">
                <a:latin typeface="+mj-lt"/>
                <a:cs typeface="Arial"/>
              </a:rPr>
              <a:t>della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rendicontazione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attraverso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l’</a:t>
            </a:r>
            <a:r>
              <a:rPr lang="en-US" sz="1600" dirty="0" err="1" smtClean="0">
                <a:latin typeface="+mj-lt"/>
              </a:rPr>
              <a:t>omogeneizzazione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e </a:t>
            </a:r>
            <a:r>
              <a:rPr lang="en-US" sz="1600" dirty="0" err="1" smtClean="0">
                <a:latin typeface="+mj-lt"/>
              </a:rPr>
              <a:t>razionalizzazione</a:t>
            </a:r>
            <a:r>
              <a:rPr lang="en-US" sz="1600" dirty="0" smtClean="0">
                <a:latin typeface="+mj-lt"/>
              </a:rPr>
              <a:t>  </a:t>
            </a:r>
            <a:r>
              <a:rPr lang="en-US" sz="1600" dirty="0" err="1" smtClean="0">
                <a:latin typeface="+mj-lt"/>
              </a:rPr>
              <a:t>dei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processi</a:t>
            </a:r>
            <a:endParaRPr lang="en-US" sz="1600" dirty="0">
              <a:latin typeface="+mj-lt"/>
            </a:endParaRPr>
          </a:p>
          <a:p>
            <a:pPr algn="l"/>
            <a:endParaRPr lang="en-US" sz="1600" dirty="0"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+mj-lt"/>
                <a:cs typeface="Arial"/>
              </a:rPr>
              <a:t>Rispetto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all’esperienza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passata</a:t>
            </a:r>
            <a:r>
              <a:rPr lang="en-US" sz="1600" dirty="0">
                <a:latin typeface="+mj-lt"/>
                <a:cs typeface="Arial"/>
              </a:rPr>
              <a:t> (</a:t>
            </a:r>
            <a:r>
              <a:rPr lang="en-US" sz="1600" dirty="0" err="1">
                <a:latin typeface="+mj-lt"/>
                <a:cs typeface="Arial"/>
              </a:rPr>
              <a:t>Servizio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Fondi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Esterni</a:t>
            </a:r>
            <a:r>
              <a:rPr lang="en-US" sz="1600" dirty="0">
                <a:latin typeface="+mj-lt"/>
                <a:cs typeface="Arial"/>
              </a:rPr>
              <a:t>), </a:t>
            </a:r>
            <a:r>
              <a:rPr lang="en-US" sz="1600" dirty="0" smtClean="0">
                <a:latin typeface="+mj-lt"/>
                <a:cs typeface="Arial"/>
              </a:rPr>
              <a:t>Il </a:t>
            </a:r>
            <a:r>
              <a:rPr lang="en-US" sz="1600" dirty="0" err="1" smtClean="0">
                <a:latin typeface="+mj-lt"/>
                <a:cs typeface="Arial"/>
              </a:rPr>
              <a:t>servizio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deve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diventare</a:t>
            </a:r>
            <a:r>
              <a:rPr lang="en-US" sz="1600" dirty="0" smtClean="0">
                <a:latin typeface="+mj-lt"/>
                <a:cs typeface="Arial"/>
              </a:rPr>
              <a:t>  </a:t>
            </a:r>
            <a:r>
              <a:rPr lang="en-US" sz="1600" dirty="0">
                <a:latin typeface="+mj-lt"/>
                <a:cs typeface="Arial"/>
              </a:rPr>
              <a:t>l’ </a:t>
            </a:r>
            <a:r>
              <a:rPr lang="en-US" sz="1600" dirty="0" err="1">
                <a:latin typeface="+mj-lt"/>
                <a:cs typeface="Arial"/>
              </a:rPr>
              <a:t>unico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riferimento</a:t>
            </a:r>
            <a:r>
              <a:rPr lang="en-US" sz="1600" dirty="0">
                <a:latin typeface="+mj-lt"/>
                <a:cs typeface="Arial"/>
              </a:rPr>
              <a:t> per le </a:t>
            </a:r>
            <a:r>
              <a:rPr lang="en-US" sz="1600" dirty="0" err="1">
                <a:latin typeface="+mj-lt"/>
                <a:cs typeface="Arial"/>
              </a:rPr>
              <a:t>indicazioni</a:t>
            </a:r>
            <a:r>
              <a:rPr lang="en-US" sz="1600" dirty="0">
                <a:latin typeface="+mj-lt"/>
                <a:cs typeface="Arial"/>
              </a:rPr>
              <a:t> relative </a:t>
            </a:r>
            <a:r>
              <a:rPr lang="en-US" sz="1600" dirty="0" err="1">
                <a:latin typeface="+mj-lt"/>
                <a:cs typeface="Arial"/>
              </a:rPr>
              <a:t>alla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gestione</a:t>
            </a:r>
            <a:r>
              <a:rPr lang="en-US" sz="1600" dirty="0">
                <a:latin typeface="+mj-lt"/>
                <a:cs typeface="Arial"/>
              </a:rPr>
              <a:t>  </a:t>
            </a:r>
            <a:r>
              <a:rPr lang="en-US" sz="1600" dirty="0" err="1">
                <a:latin typeface="+mj-lt"/>
                <a:cs typeface="Arial"/>
              </a:rPr>
              <a:t>dei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progetti</a:t>
            </a:r>
            <a:r>
              <a:rPr lang="en-US" sz="1600" dirty="0">
                <a:latin typeface="+mj-lt"/>
                <a:cs typeface="Arial"/>
              </a:rPr>
              <a:t> in </a:t>
            </a:r>
            <a:r>
              <a:rPr lang="en-US" sz="1600" dirty="0" err="1">
                <a:latin typeface="+mj-lt"/>
                <a:cs typeface="Arial"/>
              </a:rPr>
              <a:t>modo</a:t>
            </a:r>
            <a:r>
              <a:rPr lang="en-US" sz="1600" dirty="0">
                <a:latin typeface="+mj-lt"/>
                <a:cs typeface="Arial"/>
              </a:rPr>
              <a:t> da </a:t>
            </a:r>
            <a:r>
              <a:rPr lang="en-US" sz="1600" dirty="0" err="1">
                <a:latin typeface="+mj-lt"/>
                <a:cs typeface="Arial"/>
              </a:rPr>
              <a:t>ottimizzare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anche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gli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esiti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degli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smtClean="0">
                <a:latin typeface="+mj-lt"/>
                <a:cs typeface="Arial"/>
              </a:rPr>
              <a:t>audit (</a:t>
            </a:r>
            <a:r>
              <a:rPr lang="en-US" sz="1600" dirty="0" err="1" smtClean="0">
                <a:latin typeface="+mj-lt"/>
                <a:cs typeface="Arial"/>
              </a:rPr>
              <a:t>linee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guida</a:t>
            </a:r>
            <a:r>
              <a:rPr lang="en-US" sz="1600" dirty="0">
                <a:latin typeface="+mj-lt"/>
                <a:cs typeface="Arial"/>
              </a:rPr>
              <a:t>/</a:t>
            </a:r>
            <a:r>
              <a:rPr lang="en-US" sz="1600" dirty="0" err="1" smtClean="0">
                <a:latin typeface="+mj-lt"/>
                <a:cs typeface="Arial"/>
              </a:rPr>
              <a:t>circolari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saranno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prodotte</a:t>
            </a:r>
            <a:r>
              <a:rPr lang="en-US" sz="1600" dirty="0" smtClean="0">
                <a:latin typeface="+mj-lt"/>
                <a:cs typeface="Arial"/>
              </a:rPr>
              <a:t> per le </a:t>
            </a:r>
            <a:r>
              <a:rPr lang="en-US" sz="1600" dirty="0" err="1" smtClean="0">
                <a:latin typeface="+mj-lt"/>
                <a:cs typeface="Arial"/>
              </a:rPr>
              <a:t>risposte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ai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casi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complessi</a:t>
            </a:r>
            <a:r>
              <a:rPr lang="en-US" sz="1600" dirty="0" smtClean="0">
                <a:latin typeface="+mj-lt"/>
                <a:cs typeface="Arial"/>
              </a:rPr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 smtClean="0">
              <a:latin typeface="+mj-lt"/>
              <a:cs typeface="Arial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err="1">
                <a:latin typeface="+mj-lt"/>
                <a:cs typeface="Arial"/>
              </a:rPr>
              <a:t>Coordinare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gli</a:t>
            </a:r>
            <a:r>
              <a:rPr lang="en-US" sz="1600" dirty="0">
                <a:latin typeface="+mj-lt"/>
                <a:cs typeface="Arial"/>
              </a:rPr>
              <a:t> audit di I e II </a:t>
            </a:r>
            <a:r>
              <a:rPr lang="en-US" sz="1600" dirty="0" err="1">
                <a:latin typeface="+mj-lt"/>
                <a:cs typeface="Arial"/>
              </a:rPr>
              <a:t>livello</a:t>
            </a:r>
            <a:r>
              <a:rPr lang="en-US" sz="1600" dirty="0">
                <a:latin typeface="+mj-lt"/>
                <a:cs typeface="Arial"/>
              </a:rPr>
              <a:t>, in </a:t>
            </a:r>
            <a:r>
              <a:rPr lang="en-US" sz="1600" dirty="0" err="1">
                <a:latin typeface="+mj-lt"/>
                <a:cs typeface="Arial"/>
              </a:rPr>
              <a:t>stretta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collaborazione</a:t>
            </a:r>
            <a:r>
              <a:rPr lang="en-US" sz="1600" dirty="0">
                <a:latin typeface="+mj-lt"/>
                <a:cs typeface="Arial"/>
              </a:rPr>
              <a:t> con </a:t>
            </a:r>
            <a:r>
              <a:rPr lang="en-US" sz="1600" dirty="0" err="1">
                <a:latin typeface="+mj-lt"/>
                <a:cs typeface="Arial"/>
              </a:rPr>
              <a:t>il</a:t>
            </a:r>
            <a:r>
              <a:rPr lang="en-US" sz="1600" dirty="0">
                <a:latin typeface="+mj-lt"/>
                <a:cs typeface="Arial"/>
              </a:rPr>
              <a:t> Financial Officer, </a:t>
            </a:r>
            <a:r>
              <a:rPr lang="en-US" sz="1600" dirty="0" err="1" smtClean="0">
                <a:latin typeface="+mj-lt"/>
                <a:cs typeface="Arial"/>
              </a:rPr>
              <a:t>gli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uffici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>
                <a:latin typeface="+mj-lt"/>
                <a:cs typeface="Arial"/>
              </a:rPr>
              <a:t>e </a:t>
            </a:r>
            <a:r>
              <a:rPr lang="en-US" sz="1600" dirty="0" smtClean="0">
                <a:latin typeface="+mj-lt"/>
                <a:cs typeface="Arial"/>
              </a:rPr>
              <a:t>le </a:t>
            </a:r>
            <a:r>
              <a:rPr lang="en-US" sz="1600" dirty="0" err="1" smtClean="0">
                <a:latin typeface="+mj-lt"/>
                <a:cs typeface="Arial"/>
              </a:rPr>
              <a:t>direzioni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>
                <a:latin typeface="+mj-lt"/>
                <a:cs typeface="Arial"/>
              </a:rPr>
              <a:t>INFN </a:t>
            </a:r>
            <a:r>
              <a:rPr lang="en-US" sz="1600" dirty="0" err="1">
                <a:latin typeface="+mj-lt"/>
                <a:cs typeface="Arial"/>
              </a:rPr>
              <a:t>coinvolti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nella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en-US" sz="1600" dirty="0" err="1">
                <a:latin typeface="+mj-lt"/>
                <a:cs typeface="Arial"/>
              </a:rPr>
              <a:t>gestione</a:t>
            </a:r>
            <a:r>
              <a:rPr lang="en-US" sz="1600" dirty="0">
                <a:latin typeface="+mj-lt"/>
                <a:cs typeface="Arial"/>
              </a:rPr>
              <a:t> del </a:t>
            </a:r>
            <a:r>
              <a:rPr lang="en-US" sz="1600" dirty="0" err="1" smtClean="0">
                <a:latin typeface="+mj-lt"/>
                <a:cs typeface="Arial"/>
              </a:rPr>
              <a:t>progetto</a:t>
            </a:r>
            <a:endParaRPr lang="en-US" sz="1600" dirty="0" smtClean="0">
              <a:latin typeface="+mj-lt"/>
              <a:cs typeface="Arial"/>
            </a:endParaRPr>
          </a:p>
          <a:p>
            <a:pPr algn="l"/>
            <a:endParaRPr lang="en-US" sz="1600" dirty="0" smtClean="0">
              <a:latin typeface="+mj-lt"/>
              <a:cs typeface="Arial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err="1">
                <a:latin typeface="+mj-lt"/>
                <a:cs typeface="Arial"/>
              </a:rPr>
              <a:t>Rafforzare</a:t>
            </a:r>
            <a:r>
              <a:rPr lang="en-US" sz="1600" dirty="0">
                <a:latin typeface="+mj-lt"/>
                <a:cs typeface="Arial"/>
              </a:rPr>
              <a:t> le </a:t>
            </a:r>
            <a:r>
              <a:rPr lang="en-US" sz="1600" dirty="0" err="1">
                <a:latin typeface="+mj-lt"/>
                <a:cs typeface="Arial"/>
              </a:rPr>
              <a:t>interazioni</a:t>
            </a:r>
            <a:r>
              <a:rPr lang="en-US" sz="1600" dirty="0">
                <a:latin typeface="+mj-lt"/>
                <a:cs typeface="Arial"/>
              </a:rPr>
              <a:t> con le </a:t>
            </a:r>
            <a:r>
              <a:rPr lang="en-US" sz="1600" dirty="0" err="1" smtClean="0">
                <a:latin typeface="+mj-lt"/>
                <a:cs typeface="Arial"/>
              </a:rPr>
              <a:t>Direzioni</a:t>
            </a:r>
            <a:r>
              <a:rPr lang="en-US" sz="1600" dirty="0" smtClean="0">
                <a:latin typeface="+mj-lt"/>
                <a:cs typeface="Arial"/>
              </a:rPr>
              <a:t>/</a:t>
            </a:r>
            <a:r>
              <a:rPr lang="en-US" sz="1600" dirty="0" err="1" smtClean="0">
                <a:latin typeface="+mj-lt"/>
                <a:cs typeface="Arial"/>
              </a:rPr>
              <a:t>Divisioni</a:t>
            </a:r>
            <a:r>
              <a:rPr lang="en-US" sz="1600" dirty="0" smtClean="0">
                <a:latin typeface="+mj-lt"/>
                <a:cs typeface="Arial"/>
              </a:rPr>
              <a:t>/</a:t>
            </a:r>
            <a:r>
              <a:rPr lang="en-US" sz="1600" dirty="0" err="1" smtClean="0">
                <a:latin typeface="+mj-lt"/>
                <a:cs typeface="Arial"/>
              </a:rPr>
              <a:t>Servizi</a:t>
            </a:r>
            <a:r>
              <a:rPr lang="en-US" sz="1600" dirty="0" smtClean="0">
                <a:latin typeface="+mj-lt"/>
                <a:cs typeface="Arial"/>
              </a:rPr>
              <a:t>/</a:t>
            </a:r>
            <a:r>
              <a:rPr lang="en-US" sz="1600" dirty="0" err="1" smtClean="0">
                <a:latin typeface="+mj-lt"/>
                <a:cs typeface="Arial"/>
              </a:rPr>
              <a:t>Uffici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>
                <a:latin typeface="+mj-lt"/>
                <a:cs typeface="Arial"/>
              </a:rPr>
              <a:t>di </a:t>
            </a:r>
            <a:r>
              <a:rPr lang="en-US" sz="1600" dirty="0" smtClean="0">
                <a:latin typeface="+mj-lt"/>
                <a:cs typeface="Arial"/>
              </a:rPr>
              <a:t>AC </a:t>
            </a:r>
            <a:r>
              <a:rPr lang="en-US" sz="1600" dirty="0" err="1" smtClean="0">
                <a:latin typeface="+mj-lt"/>
                <a:cs typeface="Arial"/>
              </a:rPr>
              <a:t>coinvolti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nella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gestione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dei</a:t>
            </a:r>
            <a:r>
              <a:rPr lang="en-US" sz="1600" dirty="0" smtClean="0">
                <a:latin typeface="+mj-lt"/>
                <a:cs typeface="Arial"/>
              </a:rPr>
              <a:t> </a:t>
            </a:r>
            <a:r>
              <a:rPr lang="en-US" sz="1600" dirty="0" err="1" smtClean="0">
                <a:latin typeface="+mj-lt"/>
                <a:cs typeface="Arial"/>
              </a:rPr>
              <a:t>progetti</a:t>
            </a:r>
            <a:endParaRPr lang="en-US" sz="1600" dirty="0" smtClean="0">
              <a:latin typeface="+mj-lt"/>
              <a:cs typeface="Arial"/>
            </a:endParaRPr>
          </a:p>
          <a:p>
            <a:pPr algn="l"/>
            <a:endParaRPr lang="en-US" sz="1600" dirty="0" smtClean="0">
              <a:latin typeface="+mj-lt"/>
              <a:cs typeface="Arial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+mj-lt"/>
              </a:rPr>
              <a:t>Continuare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il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confronto</a:t>
            </a:r>
            <a:r>
              <a:rPr lang="en-US" sz="1600" dirty="0">
                <a:latin typeface="+mj-lt"/>
              </a:rPr>
              <a:t> con </a:t>
            </a:r>
            <a:r>
              <a:rPr lang="en-US" sz="1600" dirty="0" err="1">
                <a:latin typeface="+mj-lt"/>
              </a:rPr>
              <a:t>l’esterno</a:t>
            </a:r>
            <a:r>
              <a:rPr lang="en-US" sz="1600" dirty="0">
                <a:latin typeface="+mj-lt"/>
              </a:rPr>
              <a:t> (</a:t>
            </a:r>
            <a:r>
              <a:rPr lang="en-US" sz="1600" dirty="0" err="1">
                <a:latin typeface="+mj-lt"/>
              </a:rPr>
              <a:t>Università</a:t>
            </a:r>
            <a:r>
              <a:rPr lang="en-US" sz="1600" dirty="0">
                <a:latin typeface="+mj-lt"/>
              </a:rPr>
              <a:t> , </a:t>
            </a:r>
            <a:r>
              <a:rPr lang="en-US" sz="1600" dirty="0" err="1">
                <a:latin typeface="+mj-lt"/>
              </a:rPr>
              <a:t>Enti</a:t>
            </a:r>
            <a:r>
              <a:rPr lang="en-US" sz="1600" dirty="0">
                <a:latin typeface="+mj-lt"/>
              </a:rPr>
              <a:t> di </a:t>
            </a:r>
            <a:r>
              <a:rPr lang="en-US" sz="1600" dirty="0" err="1">
                <a:latin typeface="+mj-lt"/>
              </a:rPr>
              <a:t>Ricerca</a:t>
            </a:r>
            <a:r>
              <a:rPr lang="en-US" sz="1600" dirty="0">
                <a:latin typeface="+mj-lt"/>
              </a:rPr>
              <a:t>, CE, </a:t>
            </a:r>
            <a:r>
              <a:rPr lang="en-US" sz="1600" dirty="0" err="1">
                <a:latin typeface="+mj-lt"/>
              </a:rPr>
              <a:t>Altri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Enti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Finanziatori</a:t>
            </a:r>
            <a:r>
              <a:rPr lang="en-US" sz="1600" dirty="0">
                <a:latin typeface="+mj-lt"/>
              </a:rPr>
              <a:t>)</a:t>
            </a:r>
            <a:r>
              <a:rPr lang="en-US" sz="1600" dirty="0">
                <a:latin typeface="+mj-lt"/>
                <a:cs typeface="Arial"/>
              </a:rPr>
              <a:t> </a:t>
            </a:r>
            <a:endParaRPr lang="en-US" sz="1600" dirty="0" smtClean="0">
              <a:latin typeface="+mj-lt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148" y="104809"/>
            <a:ext cx="1356915" cy="610569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 rot="16200000">
            <a:off x="-706870" y="1119041"/>
            <a:ext cx="206864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50" b="1" dirty="0">
                <a:solidFill>
                  <a:schemeClr val="accent1"/>
                </a:solidFill>
              </a:rPr>
              <a:t>Servizio Gestione Progetti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450661" y="592861"/>
            <a:ext cx="653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DFE</a:t>
            </a:r>
          </a:p>
        </p:txBody>
      </p:sp>
    </p:spTree>
    <p:extLst>
      <p:ext uri="{BB962C8B-B14F-4D97-AF65-F5344CB8AC3E}">
        <p14:creationId xmlns:p14="http://schemas.microsoft.com/office/powerpoint/2010/main" val="62514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303"/>
            <a:ext cx="2125226" cy="333117"/>
          </a:xfrm>
          <a:pattFill prst="pct90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en-US" sz="1800" dirty="0" smtClean="0"/>
              <a:t>Action a </a:t>
            </a:r>
            <a:r>
              <a:rPr lang="en-US" sz="1800" dirty="0" err="1" smtClean="0"/>
              <a:t>livello</a:t>
            </a:r>
            <a:r>
              <a:rPr lang="en-US" sz="1800" dirty="0" smtClean="0"/>
              <a:t> locale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92853"/>
            <a:ext cx="2125226" cy="6079252"/>
          </a:xfrm>
          <a:pattFill prst="pct90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1200" dirty="0"/>
          </a:p>
          <a:p>
            <a:r>
              <a:rPr lang="en-US" sz="1200" dirty="0" err="1"/>
              <a:t>Raggiungere</a:t>
            </a:r>
            <a:r>
              <a:rPr lang="en-US" sz="1200" dirty="0"/>
              <a:t> un </a:t>
            </a:r>
            <a:r>
              <a:rPr lang="en-US" sz="1200" dirty="0" err="1"/>
              <a:t>buon</a:t>
            </a:r>
            <a:r>
              <a:rPr lang="en-US" sz="1200" dirty="0"/>
              <a:t> </a:t>
            </a:r>
            <a:r>
              <a:rPr lang="en-US" sz="1200" dirty="0" err="1"/>
              <a:t>livello</a:t>
            </a:r>
            <a:r>
              <a:rPr lang="en-US" sz="1200" dirty="0"/>
              <a:t> di </a:t>
            </a:r>
            <a:r>
              <a:rPr lang="en-US" sz="1200" dirty="0" err="1"/>
              <a:t>preparazione</a:t>
            </a:r>
            <a:r>
              <a:rPr lang="en-US" sz="1200" dirty="0"/>
              <a:t> </a:t>
            </a:r>
            <a:r>
              <a:rPr lang="en-US" sz="1200" dirty="0" err="1" smtClean="0"/>
              <a:t>dei</a:t>
            </a:r>
            <a:r>
              <a:rPr lang="en-US" sz="1200" dirty="0" smtClean="0"/>
              <a:t> Financial Officer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1200" dirty="0" err="1"/>
              <a:t>C</a:t>
            </a:r>
            <a:r>
              <a:rPr lang="en-US" sz="1200" dirty="0" err="1" smtClean="0"/>
              <a:t>oinvolgimento</a:t>
            </a:r>
            <a:r>
              <a:rPr lang="en-US" sz="1200" dirty="0" smtClean="0"/>
              <a:t> di </a:t>
            </a:r>
            <a:r>
              <a:rPr lang="en-US" sz="1200" dirty="0" err="1" smtClean="0"/>
              <a:t>tutti</a:t>
            </a:r>
            <a:r>
              <a:rPr lang="en-US" sz="1200" dirty="0" smtClean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/>
              <a:t>Referenti</a:t>
            </a:r>
            <a:r>
              <a:rPr lang="en-US" sz="1200" dirty="0"/>
              <a:t> </a:t>
            </a:r>
            <a:r>
              <a:rPr lang="en-US" sz="1200" dirty="0" err="1"/>
              <a:t>dei</a:t>
            </a:r>
            <a:r>
              <a:rPr lang="en-US" sz="1200" dirty="0"/>
              <a:t> </a:t>
            </a:r>
            <a:r>
              <a:rPr lang="en-US" sz="1200" dirty="0" err="1"/>
              <a:t>Fondi</a:t>
            </a:r>
            <a:r>
              <a:rPr lang="en-US" sz="1200" dirty="0"/>
              <a:t> </a:t>
            </a:r>
            <a:r>
              <a:rPr lang="en-US" sz="1200" dirty="0" err="1" smtClean="0"/>
              <a:t>Esterni</a:t>
            </a:r>
            <a:r>
              <a:rPr lang="en-US" sz="1200" dirty="0" smtClean="0"/>
              <a:t>, </a:t>
            </a:r>
            <a:r>
              <a:rPr lang="en-US" sz="1200" dirty="0" err="1" smtClean="0"/>
              <a:t>Responsabili</a:t>
            </a:r>
            <a:r>
              <a:rPr lang="en-US" sz="1200" dirty="0" smtClean="0"/>
              <a:t> </a:t>
            </a:r>
            <a:r>
              <a:rPr lang="en-US" sz="1200" dirty="0" err="1" smtClean="0"/>
              <a:t>Amministrativi</a:t>
            </a:r>
            <a:r>
              <a:rPr lang="en-US" sz="1200" dirty="0" smtClean="0"/>
              <a:t> e di </a:t>
            </a:r>
            <a:r>
              <a:rPr lang="en-US" sz="1200" dirty="0" err="1" smtClean="0"/>
              <a:t>Direzione</a:t>
            </a:r>
            <a:r>
              <a:rPr lang="en-US" sz="1200" dirty="0" smtClean="0"/>
              <a:t> 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r>
              <a:rPr lang="en-US" sz="1200" dirty="0">
                <a:solidFill>
                  <a:schemeClr val="tx1"/>
                </a:solidFill>
              </a:rPr>
              <a:t>La </a:t>
            </a:r>
            <a:r>
              <a:rPr lang="en-US" sz="1200" dirty="0" err="1">
                <a:solidFill>
                  <a:schemeClr val="tx1"/>
                </a:solidFill>
              </a:rPr>
              <a:t>presenza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su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tutto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/>
              <a:t>il</a:t>
            </a:r>
            <a:r>
              <a:rPr lang="en-US" sz="1200" dirty="0"/>
              <a:t> </a:t>
            </a:r>
            <a:r>
              <a:rPr lang="en-US" sz="1200" dirty="0" err="1"/>
              <a:t>territorio</a:t>
            </a:r>
            <a:r>
              <a:rPr lang="en-US" sz="1200" dirty="0"/>
              <a:t> </a:t>
            </a:r>
            <a:r>
              <a:rPr lang="en-US" sz="1200" dirty="0" err="1"/>
              <a:t>nazionale</a:t>
            </a:r>
            <a:r>
              <a:rPr lang="en-US" sz="1200" dirty="0"/>
              <a:t> genera un </a:t>
            </a:r>
            <a:r>
              <a:rPr lang="en-US" sz="1200" dirty="0" err="1"/>
              <a:t>partenariato</a:t>
            </a:r>
            <a:r>
              <a:rPr lang="en-US" sz="1200" dirty="0"/>
              <a:t> </a:t>
            </a:r>
            <a:r>
              <a:rPr lang="en-US" sz="1200" dirty="0" err="1"/>
              <a:t>dentro</a:t>
            </a:r>
            <a:r>
              <a:rPr lang="en-US" sz="1200" dirty="0"/>
              <a:t> </a:t>
            </a:r>
            <a:r>
              <a:rPr lang="en-US" sz="1200" dirty="0" err="1"/>
              <a:t>il</a:t>
            </a:r>
            <a:r>
              <a:rPr lang="en-US" sz="1200" dirty="0"/>
              <a:t> </a:t>
            </a:r>
            <a:r>
              <a:rPr lang="en-US" sz="1200" dirty="0" err="1"/>
              <a:t>partenariato</a:t>
            </a:r>
            <a:r>
              <a:rPr lang="en-US" sz="1200" dirty="0"/>
              <a:t> : </a:t>
            </a:r>
            <a:r>
              <a:rPr lang="en-US" sz="1200" dirty="0" err="1"/>
              <a:t>uniformare</a:t>
            </a:r>
            <a:r>
              <a:rPr lang="en-US" sz="1200" dirty="0"/>
              <a:t> </a:t>
            </a:r>
            <a:r>
              <a:rPr lang="en-US" sz="1200" dirty="0" err="1"/>
              <a:t>il</a:t>
            </a:r>
            <a:r>
              <a:rPr lang="en-US" sz="1200" dirty="0"/>
              <a:t> </a:t>
            </a:r>
            <a:r>
              <a:rPr lang="en-US" sz="1200" dirty="0" err="1"/>
              <a:t>metodo</a:t>
            </a:r>
            <a:r>
              <a:rPr lang="en-US" sz="1200" dirty="0"/>
              <a:t> di </a:t>
            </a:r>
            <a:r>
              <a:rPr lang="en-US" sz="1200" dirty="0" err="1"/>
              <a:t>lavoro</a:t>
            </a:r>
            <a:r>
              <a:rPr lang="en-US" sz="1200" dirty="0"/>
              <a:t> per </a:t>
            </a:r>
            <a:r>
              <a:rPr lang="en-US" sz="1200" dirty="0" err="1"/>
              <a:t>tutte</a:t>
            </a:r>
            <a:r>
              <a:rPr lang="en-US" sz="1200" dirty="0"/>
              <a:t> le </a:t>
            </a:r>
            <a:r>
              <a:rPr lang="en-US" sz="1200" dirty="0" err="1"/>
              <a:t>strutture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r>
              <a:rPr lang="en-US" sz="1200" dirty="0" err="1"/>
              <a:t>Contribuire</a:t>
            </a:r>
            <a:r>
              <a:rPr lang="en-US" sz="1200" dirty="0"/>
              <a:t> </a:t>
            </a:r>
            <a:r>
              <a:rPr lang="en-US" sz="1200" dirty="0" err="1"/>
              <a:t>alla</a:t>
            </a:r>
            <a:r>
              <a:rPr lang="en-US" sz="1200" dirty="0"/>
              <a:t> </a:t>
            </a:r>
            <a:r>
              <a:rPr lang="en-US" sz="1200" dirty="0" err="1"/>
              <a:t>definizione</a:t>
            </a:r>
            <a:r>
              <a:rPr lang="en-US" sz="1200" dirty="0"/>
              <a:t>  del </a:t>
            </a:r>
            <a:r>
              <a:rPr lang="en-US" sz="1200" dirty="0" err="1"/>
              <a:t>profilo</a:t>
            </a:r>
            <a:r>
              <a:rPr lang="en-US" sz="1200" dirty="0"/>
              <a:t> e </a:t>
            </a:r>
            <a:r>
              <a:rPr lang="en-US" sz="1200" dirty="0" err="1"/>
              <a:t>ruolo</a:t>
            </a:r>
            <a:r>
              <a:rPr lang="en-US" sz="1200" dirty="0"/>
              <a:t> </a:t>
            </a:r>
            <a:r>
              <a:rPr lang="en-US" sz="1200" dirty="0" err="1"/>
              <a:t>dei</a:t>
            </a:r>
            <a:r>
              <a:rPr lang="en-US" sz="1200" dirty="0"/>
              <a:t> financial </a:t>
            </a:r>
            <a:r>
              <a:rPr lang="en-US" sz="1200" dirty="0" smtClean="0"/>
              <a:t>Officer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2703007" y="169301"/>
            <a:ext cx="4039437" cy="333119"/>
          </a:xfrm>
          <a:pattFill prst="pct90">
            <a:fgClr>
              <a:schemeClr val="accent3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Action a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</a:rPr>
              <a:t>livello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</a:rPr>
              <a:t>centrale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2703007" y="592853"/>
            <a:ext cx="4039437" cy="6079252"/>
          </a:xfrm>
          <a:pattFill prst="pct90">
            <a:fgClr>
              <a:schemeClr val="accent3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1200" dirty="0" err="1">
                <a:latin typeface="+mj-lt"/>
                <a:cs typeface="Arial"/>
              </a:rPr>
              <a:t>Affiancare</a:t>
            </a:r>
            <a:r>
              <a:rPr lang="en-US" sz="1200" dirty="0">
                <a:latin typeface="+mj-lt"/>
                <a:cs typeface="Arial"/>
              </a:rPr>
              <a:t> </a:t>
            </a:r>
            <a:r>
              <a:rPr lang="en-US" sz="1200" dirty="0" err="1">
                <a:latin typeface="+mj-lt"/>
                <a:cs typeface="Arial"/>
              </a:rPr>
              <a:t>i</a:t>
            </a:r>
            <a:r>
              <a:rPr lang="en-US" sz="1200" dirty="0">
                <a:latin typeface="+mj-lt"/>
                <a:cs typeface="Arial"/>
              </a:rPr>
              <a:t> Financial Officer </a:t>
            </a:r>
            <a:r>
              <a:rPr lang="en-US" sz="1200" dirty="0" err="1">
                <a:latin typeface="+mj-lt"/>
                <a:cs typeface="Arial"/>
              </a:rPr>
              <a:t>dalla</a:t>
            </a:r>
            <a:r>
              <a:rPr lang="en-US" sz="1200" dirty="0">
                <a:latin typeface="+mj-lt"/>
                <a:cs typeface="Arial"/>
              </a:rPr>
              <a:t> </a:t>
            </a:r>
            <a:r>
              <a:rPr lang="en-US" sz="1200" dirty="0" err="1">
                <a:latin typeface="+mj-lt"/>
                <a:cs typeface="Arial"/>
              </a:rPr>
              <a:t>comunicazione</a:t>
            </a:r>
            <a:r>
              <a:rPr lang="en-US" sz="1200" dirty="0">
                <a:latin typeface="+mj-lt"/>
                <a:cs typeface="Arial"/>
              </a:rPr>
              <a:t> del </a:t>
            </a:r>
            <a:r>
              <a:rPr lang="en-US" sz="1200" dirty="0" err="1">
                <a:latin typeface="+mj-lt"/>
                <a:cs typeface="Arial"/>
              </a:rPr>
              <a:t>finanziamento</a:t>
            </a:r>
            <a:r>
              <a:rPr lang="en-US" sz="1200" dirty="0">
                <a:latin typeface="+mj-lt"/>
                <a:cs typeface="Arial"/>
              </a:rPr>
              <a:t> </a:t>
            </a:r>
            <a:r>
              <a:rPr lang="en-US" sz="1200" dirty="0" err="1">
                <a:latin typeface="+mj-lt"/>
                <a:cs typeface="Arial"/>
              </a:rPr>
              <a:t>fino</a:t>
            </a:r>
            <a:r>
              <a:rPr lang="en-US" sz="1200" dirty="0">
                <a:latin typeface="+mj-lt"/>
                <a:cs typeface="Arial"/>
              </a:rPr>
              <a:t> </a:t>
            </a:r>
            <a:r>
              <a:rPr lang="en-US" sz="1200" dirty="0" err="1">
                <a:latin typeface="+mj-lt"/>
                <a:cs typeface="Arial"/>
              </a:rPr>
              <a:t>all’audit</a:t>
            </a:r>
            <a:r>
              <a:rPr lang="en-US" sz="1200" dirty="0">
                <a:latin typeface="+mj-lt"/>
                <a:cs typeface="Arial"/>
              </a:rPr>
              <a:t> (di I e II </a:t>
            </a:r>
            <a:r>
              <a:rPr lang="en-US" sz="1200" dirty="0" err="1">
                <a:latin typeface="+mj-lt"/>
                <a:cs typeface="Arial"/>
              </a:rPr>
              <a:t>livello</a:t>
            </a:r>
            <a:r>
              <a:rPr lang="en-US" sz="1200" dirty="0">
                <a:latin typeface="+mj-lt"/>
                <a:cs typeface="Arial"/>
              </a:rPr>
              <a:t>) </a:t>
            </a:r>
            <a:endParaRPr lang="en-US" sz="1200" dirty="0" smtClean="0">
              <a:latin typeface="+mj-lt"/>
              <a:cs typeface="Arial"/>
            </a:endParaRPr>
          </a:p>
          <a:p>
            <a:pPr marL="0" indent="0">
              <a:buNone/>
            </a:pPr>
            <a:endParaRPr lang="en-US" sz="1200" dirty="0" smtClean="0">
              <a:latin typeface="+mj-lt"/>
              <a:cs typeface="Arial"/>
            </a:endParaRPr>
          </a:p>
          <a:p>
            <a:r>
              <a:rPr lang="en-US" sz="1200" dirty="0" err="1" smtClean="0">
                <a:latin typeface="+mj-lt"/>
                <a:cs typeface="Arial"/>
              </a:rPr>
              <a:t>Tutoraggio</a:t>
            </a:r>
            <a:r>
              <a:rPr lang="en-US" sz="1200" dirty="0" smtClean="0">
                <a:latin typeface="+mj-lt"/>
                <a:cs typeface="Arial"/>
              </a:rPr>
              <a:t> </a:t>
            </a:r>
            <a:r>
              <a:rPr lang="en-US" sz="1200" dirty="0" err="1" smtClean="0">
                <a:latin typeface="+mj-lt"/>
                <a:cs typeface="Arial"/>
              </a:rPr>
              <a:t>su</a:t>
            </a:r>
            <a:r>
              <a:rPr lang="en-US" sz="1200" dirty="0" smtClean="0">
                <a:latin typeface="+mj-lt"/>
                <a:cs typeface="Arial"/>
              </a:rPr>
              <a:t> </a:t>
            </a:r>
            <a:r>
              <a:rPr lang="en-US" sz="1200" dirty="0" err="1" smtClean="0">
                <a:latin typeface="+mj-lt"/>
                <a:cs typeface="Arial"/>
              </a:rPr>
              <a:t>progetti</a:t>
            </a:r>
            <a:r>
              <a:rPr lang="en-US" sz="1200" dirty="0">
                <a:latin typeface="+mj-lt"/>
                <a:cs typeface="Arial"/>
              </a:rPr>
              <a:t>  </a:t>
            </a:r>
            <a:r>
              <a:rPr lang="en-US" sz="1200" dirty="0" err="1" smtClean="0">
                <a:latin typeface="+mj-lt"/>
                <a:cs typeface="Arial"/>
              </a:rPr>
              <a:t>affrontati</a:t>
            </a:r>
            <a:r>
              <a:rPr lang="en-US" sz="1200" dirty="0" smtClean="0">
                <a:latin typeface="+mj-lt"/>
                <a:cs typeface="Arial"/>
              </a:rPr>
              <a:t> per la prima </a:t>
            </a:r>
            <a:r>
              <a:rPr lang="en-US" sz="1200" dirty="0" err="1" smtClean="0">
                <a:latin typeface="+mj-lt"/>
                <a:cs typeface="Arial"/>
              </a:rPr>
              <a:t>volta</a:t>
            </a:r>
            <a:r>
              <a:rPr lang="en-US" sz="1200" dirty="0" smtClean="0">
                <a:latin typeface="+mj-lt"/>
                <a:cs typeface="Arial"/>
              </a:rPr>
              <a:t> come </a:t>
            </a:r>
            <a:r>
              <a:rPr lang="en-US" sz="1200" dirty="0" err="1" smtClean="0">
                <a:latin typeface="+mj-lt"/>
                <a:cs typeface="Arial"/>
              </a:rPr>
              <a:t>tipologia</a:t>
            </a:r>
            <a:endParaRPr lang="en-US" sz="1200" dirty="0" smtClean="0">
              <a:latin typeface="+mj-lt"/>
              <a:cs typeface="Arial"/>
            </a:endParaRPr>
          </a:p>
          <a:p>
            <a:pPr marL="0" indent="0">
              <a:buNone/>
            </a:pPr>
            <a:endParaRPr lang="en-US" sz="1200" dirty="0">
              <a:latin typeface="+mj-lt"/>
            </a:endParaRPr>
          </a:p>
          <a:p>
            <a:r>
              <a:rPr lang="en-US" sz="1200" dirty="0" err="1" smtClean="0">
                <a:latin typeface="+mj-lt"/>
              </a:rPr>
              <a:t>Omogeneizzazione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dei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processi</a:t>
            </a:r>
            <a:r>
              <a:rPr lang="en-US" sz="1200" dirty="0">
                <a:latin typeface="+mj-lt"/>
              </a:rPr>
              <a:t> e </a:t>
            </a:r>
            <a:r>
              <a:rPr lang="en-US" sz="1200" dirty="0" err="1">
                <a:latin typeface="+mj-lt"/>
              </a:rPr>
              <a:t>della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documentazione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attraverso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nuove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linee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guida</a:t>
            </a:r>
            <a:r>
              <a:rPr lang="en-US" sz="1200" dirty="0">
                <a:latin typeface="+mj-lt"/>
              </a:rPr>
              <a:t>, template e </a:t>
            </a:r>
            <a:r>
              <a:rPr lang="en-US" sz="1200" dirty="0" err="1">
                <a:latin typeface="+mj-lt"/>
              </a:rPr>
              <a:t>sviluppo</a:t>
            </a:r>
            <a:r>
              <a:rPr lang="en-US" sz="1200" dirty="0">
                <a:latin typeface="+mj-lt"/>
              </a:rPr>
              <a:t> di tools </a:t>
            </a:r>
            <a:endParaRPr lang="en-US" sz="1200" dirty="0" smtClean="0">
              <a:latin typeface="+mj-lt"/>
            </a:endParaRPr>
          </a:p>
          <a:p>
            <a:pPr marL="0" indent="0">
              <a:buNone/>
            </a:pPr>
            <a:endParaRPr lang="en-US" sz="1200" dirty="0">
              <a:latin typeface="+mj-lt"/>
            </a:endParaRPr>
          </a:p>
          <a:p>
            <a:r>
              <a:rPr lang="en-US" sz="1200" dirty="0">
                <a:latin typeface="+mj-lt"/>
                <a:cs typeface="Arial"/>
              </a:rPr>
              <a:t>Maggiore </a:t>
            </a:r>
            <a:r>
              <a:rPr lang="en-US" sz="1200" dirty="0" err="1">
                <a:latin typeface="+mj-lt"/>
                <a:cs typeface="Arial"/>
              </a:rPr>
              <a:t>coinvolgimento</a:t>
            </a:r>
            <a:r>
              <a:rPr lang="en-US" sz="1200" dirty="0">
                <a:latin typeface="+mj-lt"/>
                <a:cs typeface="Arial"/>
              </a:rPr>
              <a:t> del </a:t>
            </a:r>
            <a:r>
              <a:rPr lang="en-US" sz="1200" dirty="0" err="1">
                <a:latin typeface="+mj-lt"/>
                <a:cs typeface="Arial"/>
              </a:rPr>
              <a:t>servizio</a:t>
            </a:r>
            <a:r>
              <a:rPr lang="en-US" sz="1200" dirty="0">
                <a:latin typeface="+mj-lt"/>
                <a:cs typeface="Arial"/>
              </a:rPr>
              <a:t> , </a:t>
            </a:r>
            <a:r>
              <a:rPr lang="en-US" sz="1200" dirty="0" err="1">
                <a:latin typeface="+mj-lt"/>
                <a:cs typeface="Arial"/>
              </a:rPr>
              <a:t>dei</a:t>
            </a:r>
            <a:r>
              <a:rPr lang="en-US" sz="1200" dirty="0">
                <a:latin typeface="+mj-lt"/>
                <a:cs typeface="Arial"/>
              </a:rPr>
              <a:t> </a:t>
            </a:r>
            <a:r>
              <a:rPr lang="en-US" sz="1200" dirty="0" err="1">
                <a:latin typeface="+mj-lt"/>
                <a:cs typeface="Arial"/>
              </a:rPr>
              <a:t>responsabili</a:t>
            </a:r>
            <a:r>
              <a:rPr lang="en-US" sz="1200" dirty="0">
                <a:latin typeface="+mj-lt"/>
                <a:cs typeface="Arial"/>
              </a:rPr>
              <a:t> </a:t>
            </a:r>
            <a:r>
              <a:rPr lang="en-US" sz="1200" dirty="0" err="1">
                <a:latin typeface="+mj-lt"/>
                <a:cs typeface="Arial"/>
              </a:rPr>
              <a:t>amministrativi</a:t>
            </a:r>
            <a:r>
              <a:rPr lang="en-US" sz="1200" dirty="0">
                <a:latin typeface="+mj-lt"/>
                <a:cs typeface="Arial"/>
              </a:rPr>
              <a:t> e Financial Officer </a:t>
            </a:r>
            <a:r>
              <a:rPr lang="en-US" sz="1200" dirty="0" err="1">
                <a:latin typeface="+mj-lt"/>
                <a:cs typeface="Arial"/>
              </a:rPr>
              <a:t>nella</a:t>
            </a:r>
            <a:r>
              <a:rPr lang="en-US" sz="1200" dirty="0">
                <a:latin typeface="+mj-lt"/>
                <a:cs typeface="Arial"/>
              </a:rPr>
              <a:t> </a:t>
            </a:r>
            <a:r>
              <a:rPr lang="en-US" sz="1200" dirty="0" err="1">
                <a:latin typeface="+mj-lt"/>
                <a:cs typeface="Arial"/>
              </a:rPr>
              <a:t>stesura</a:t>
            </a:r>
            <a:r>
              <a:rPr lang="en-US" sz="1200" dirty="0">
                <a:latin typeface="+mj-lt"/>
                <a:cs typeface="Arial"/>
              </a:rPr>
              <a:t> di </a:t>
            </a:r>
            <a:r>
              <a:rPr lang="en-US" sz="1200" dirty="0" err="1">
                <a:latin typeface="+mj-lt"/>
                <a:cs typeface="Arial"/>
              </a:rPr>
              <a:t>Disciplinari</a:t>
            </a:r>
            <a:r>
              <a:rPr lang="en-US" sz="1200" dirty="0">
                <a:latin typeface="+mj-lt"/>
                <a:cs typeface="Arial"/>
              </a:rPr>
              <a:t>, </a:t>
            </a:r>
            <a:r>
              <a:rPr lang="en-US" sz="1200" dirty="0" err="1">
                <a:latin typeface="+mj-lt"/>
                <a:cs typeface="Arial"/>
              </a:rPr>
              <a:t>Circolari</a:t>
            </a:r>
            <a:r>
              <a:rPr lang="en-US" sz="1200" dirty="0">
                <a:latin typeface="+mj-lt"/>
                <a:cs typeface="Arial"/>
              </a:rPr>
              <a:t> di AC </a:t>
            </a:r>
            <a:r>
              <a:rPr lang="en-US" sz="1200" dirty="0" err="1">
                <a:latin typeface="+mj-lt"/>
                <a:cs typeface="Arial"/>
              </a:rPr>
              <a:t>che</a:t>
            </a:r>
            <a:r>
              <a:rPr lang="en-US" sz="1200" dirty="0">
                <a:latin typeface="+mj-lt"/>
                <a:cs typeface="Arial"/>
              </a:rPr>
              <a:t> </a:t>
            </a:r>
            <a:r>
              <a:rPr lang="en-US" sz="1200" dirty="0" err="1">
                <a:latin typeface="+mj-lt"/>
                <a:cs typeface="Arial"/>
              </a:rPr>
              <a:t>hanno</a:t>
            </a:r>
            <a:r>
              <a:rPr lang="en-US" sz="1200" dirty="0">
                <a:latin typeface="+mj-lt"/>
                <a:cs typeface="Arial"/>
              </a:rPr>
              <a:t> un </a:t>
            </a:r>
            <a:r>
              <a:rPr lang="en-US" sz="1200" dirty="0" err="1">
                <a:latin typeface="+mj-lt"/>
                <a:cs typeface="Arial"/>
              </a:rPr>
              <a:t>impatto</a:t>
            </a:r>
            <a:r>
              <a:rPr lang="en-US" sz="1200" dirty="0">
                <a:latin typeface="+mj-lt"/>
                <a:cs typeface="Arial"/>
              </a:rPr>
              <a:t> sui </a:t>
            </a:r>
            <a:r>
              <a:rPr lang="en-US" sz="1200" dirty="0" err="1">
                <a:latin typeface="+mj-lt"/>
                <a:cs typeface="Arial"/>
              </a:rPr>
              <a:t>Fondi</a:t>
            </a:r>
            <a:r>
              <a:rPr lang="en-US" sz="1200" dirty="0">
                <a:latin typeface="+mj-lt"/>
                <a:cs typeface="Arial"/>
              </a:rPr>
              <a:t> </a:t>
            </a:r>
            <a:r>
              <a:rPr lang="en-US" sz="1200" dirty="0" err="1" smtClean="0">
                <a:latin typeface="+mj-lt"/>
                <a:cs typeface="Arial"/>
              </a:rPr>
              <a:t>esterni</a:t>
            </a:r>
            <a:endParaRPr lang="en-US" sz="1200" dirty="0" smtClean="0">
              <a:latin typeface="+mj-lt"/>
              <a:cs typeface="Arial"/>
            </a:endParaRPr>
          </a:p>
          <a:p>
            <a:endParaRPr lang="en-US" sz="1200" dirty="0">
              <a:latin typeface="+mj-lt"/>
              <a:cs typeface="Arial"/>
            </a:endParaRPr>
          </a:p>
          <a:p>
            <a:r>
              <a:rPr lang="en-US" sz="1200" dirty="0" err="1">
                <a:latin typeface="+mj-lt"/>
              </a:rPr>
              <a:t>Organizzazione</a:t>
            </a:r>
            <a:r>
              <a:rPr lang="en-US" sz="1200" dirty="0">
                <a:latin typeface="+mj-lt"/>
              </a:rPr>
              <a:t> e </a:t>
            </a:r>
            <a:r>
              <a:rPr lang="en-US" sz="1200" dirty="0" err="1">
                <a:latin typeface="+mj-lt"/>
              </a:rPr>
              <a:t>accesso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a</a:t>
            </a:r>
            <a:r>
              <a:rPr lang="en-US" sz="1200" dirty="0" err="1" smtClean="0">
                <a:latin typeface="+mj-lt"/>
              </a:rPr>
              <a:t>lla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documentazione</a:t>
            </a:r>
            <a:r>
              <a:rPr lang="en-US" sz="1200" dirty="0">
                <a:latin typeface="+mj-lt"/>
              </a:rPr>
              <a:t> del </a:t>
            </a:r>
            <a:r>
              <a:rPr lang="en-US" sz="1200" dirty="0" err="1">
                <a:latin typeface="+mj-lt"/>
              </a:rPr>
              <a:t>progetto</a:t>
            </a:r>
            <a:r>
              <a:rPr lang="en-US" sz="1200" dirty="0">
                <a:latin typeface="+mj-lt"/>
              </a:rPr>
              <a:t>, </a:t>
            </a:r>
            <a:r>
              <a:rPr lang="en-US" sz="1200" dirty="0" err="1">
                <a:latin typeface="+mj-lt"/>
              </a:rPr>
              <a:t>condivisione</a:t>
            </a:r>
            <a:r>
              <a:rPr lang="en-US" sz="1200" dirty="0">
                <a:latin typeface="+mj-lt"/>
              </a:rPr>
              <a:t> e </a:t>
            </a:r>
            <a:r>
              <a:rPr lang="en-US" sz="1200" dirty="0" err="1" smtClean="0">
                <a:latin typeface="+mj-lt"/>
              </a:rPr>
              <a:t>archiviazione</a:t>
            </a:r>
            <a:endParaRPr lang="en-US" sz="1200" dirty="0" smtClean="0">
              <a:latin typeface="+mj-lt"/>
            </a:endParaRPr>
          </a:p>
          <a:p>
            <a:pPr marL="0" indent="0">
              <a:buNone/>
            </a:pPr>
            <a:endParaRPr lang="en-US" sz="1200" dirty="0">
              <a:latin typeface="+mj-lt"/>
            </a:endParaRPr>
          </a:p>
          <a:p>
            <a:r>
              <a:rPr lang="en-US" sz="1200" dirty="0" err="1">
                <a:latin typeface="+mj-lt"/>
              </a:rPr>
              <a:t>Organizzazione</a:t>
            </a:r>
            <a:r>
              <a:rPr lang="en-US" sz="1200" dirty="0">
                <a:latin typeface="+mj-lt"/>
              </a:rPr>
              <a:t> e </a:t>
            </a:r>
            <a:r>
              <a:rPr lang="en-US" sz="1200" dirty="0" err="1">
                <a:latin typeface="+mj-lt"/>
              </a:rPr>
              <a:t>accesso</a:t>
            </a:r>
            <a:r>
              <a:rPr lang="en-US" sz="1200" dirty="0">
                <a:latin typeface="+mj-lt"/>
              </a:rPr>
              <a:t> a </a:t>
            </a:r>
            <a:r>
              <a:rPr lang="en-US" sz="1200" dirty="0" err="1">
                <a:latin typeface="+mj-lt"/>
              </a:rPr>
              <a:t>tutta</a:t>
            </a:r>
            <a:r>
              <a:rPr lang="en-US" sz="1200" dirty="0">
                <a:latin typeface="+mj-lt"/>
              </a:rPr>
              <a:t> la </a:t>
            </a:r>
            <a:r>
              <a:rPr lang="en-US" sz="1200" dirty="0" err="1" smtClean="0">
                <a:latin typeface="+mj-lt"/>
              </a:rPr>
              <a:t>documentazione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prodotta</a:t>
            </a:r>
            <a:r>
              <a:rPr lang="en-US" sz="1200" dirty="0" smtClean="0">
                <a:latin typeface="+mj-lt"/>
              </a:rPr>
              <a:t> da AC per la </a:t>
            </a:r>
            <a:r>
              <a:rPr lang="en-US" sz="1200" dirty="0" err="1" smtClean="0">
                <a:latin typeface="+mj-lt"/>
              </a:rPr>
              <a:t>gestione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dei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progetti</a:t>
            </a:r>
            <a:r>
              <a:rPr lang="en-US" sz="1200" dirty="0" smtClean="0">
                <a:latin typeface="+mj-lt"/>
              </a:rPr>
              <a:t> . </a:t>
            </a:r>
            <a:endParaRPr lang="en-US" sz="1200" dirty="0">
              <a:latin typeface="+mj-lt"/>
            </a:endParaRPr>
          </a:p>
          <a:p>
            <a:r>
              <a:rPr lang="en-US" sz="1200" dirty="0" err="1">
                <a:latin typeface="+mj-lt"/>
              </a:rPr>
              <a:t>Coinvolgimento</a:t>
            </a:r>
            <a:r>
              <a:rPr lang="en-US" sz="1200" dirty="0">
                <a:latin typeface="+mj-lt"/>
              </a:rPr>
              <a:t> di </a:t>
            </a:r>
            <a:r>
              <a:rPr lang="en-US" sz="1200" dirty="0" err="1">
                <a:latin typeface="+mj-lt"/>
              </a:rPr>
              <a:t>tutti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i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referenti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nel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processo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attraverso</a:t>
            </a:r>
            <a:r>
              <a:rPr lang="en-US" sz="1200" dirty="0">
                <a:latin typeface="+mj-lt"/>
              </a:rPr>
              <a:t> team di </a:t>
            </a:r>
            <a:r>
              <a:rPr lang="en-US" sz="1200" dirty="0" err="1" smtClean="0">
                <a:latin typeface="+mj-lt"/>
              </a:rPr>
              <a:t>lavoro</a:t>
            </a:r>
            <a:endParaRPr lang="en-US" sz="1200" dirty="0" smtClean="0">
              <a:latin typeface="+mj-lt"/>
            </a:endParaRPr>
          </a:p>
          <a:p>
            <a:pPr marL="0" indent="0">
              <a:buNone/>
            </a:pPr>
            <a:endParaRPr lang="en-US" sz="1200" dirty="0" smtClean="0">
              <a:latin typeface="+mj-lt"/>
            </a:endParaRPr>
          </a:p>
          <a:p>
            <a:r>
              <a:rPr lang="en-US" sz="1200" dirty="0" err="1">
                <a:latin typeface="+mj-lt"/>
                <a:cs typeface="Arial"/>
              </a:rPr>
              <a:t>Riunioni</a:t>
            </a:r>
            <a:r>
              <a:rPr lang="en-US" sz="1200" dirty="0">
                <a:latin typeface="+mj-lt"/>
                <a:cs typeface="Arial"/>
              </a:rPr>
              <a:t> </a:t>
            </a:r>
            <a:r>
              <a:rPr lang="en-US" sz="1200" dirty="0" smtClean="0">
                <a:latin typeface="+mj-lt"/>
                <a:cs typeface="Arial"/>
              </a:rPr>
              <a:t>(</a:t>
            </a:r>
            <a:r>
              <a:rPr lang="en-US" sz="1200" dirty="0" err="1" smtClean="0">
                <a:latin typeface="+mj-lt"/>
                <a:cs typeface="Arial"/>
              </a:rPr>
              <a:t>bimestrali</a:t>
            </a:r>
            <a:r>
              <a:rPr lang="en-US" sz="1200" dirty="0" smtClean="0">
                <a:latin typeface="+mj-lt"/>
                <a:cs typeface="Arial"/>
              </a:rPr>
              <a:t> o in </a:t>
            </a:r>
            <a:r>
              <a:rPr lang="en-US" sz="1200" dirty="0">
                <a:latin typeface="+mj-lt"/>
                <a:cs typeface="Arial"/>
              </a:rPr>
              <a:t>base </a:t>
            </a:r>
            <a:r>
              <a:rPr lang="en-US" sz="1200" dirty="0" err="1">
                <a:latin typeface="+mj-lt"/>
                <a:cs typeface="Arial"/>
              </a:rPr>
              <a:t>alla</a:t>
            </a:r>
            <a:r>
              <a:rPr lang="en-US" sz="1200" dirty="0">
                <a:latin typeface="+mj-lt"/>
                <a:cs typeface="Arial"/>
              </a:rPr>
              <a:t> </a:t>
            </a:r>
            <a:r>
              <a:rPr lang="en-US" sz="1200" dirty="0" err="1">
                <a:latin typeface="+mj-lt"/>
                <a:cs typeface="Arial"/>
              </a:rPr>
              <a:t>necessità</a:t>
            </a:r>
            <a:r>
              <a:rPr lang="en-US" sz="1200" dirty="0">
                <a:latin typeface="+mj-lt"/>
                <a:cs typeface="Arial"/>
              </a:rPr>
              <a:t>) con </a:t>
            </a:r>
            <a:r>
              <a:rPr lang="en-US" sz="1200" dirty="0" err="1">
                <a:latin typeface="+mj-lt"/>
                <a:cs typeface="Arial"/>
              </a:rPr>
              <a:t>i</a:t>
            </a:r>
            <a:r>
              <a:rPr lang="en-US" sz="1200" dirty="0">
                <a:latin typeface="+mj-lt"/>
                <a:cs typeface="Arial"/>
              </a:rPr>
              <a:t> Financial </a:t>
            </a:r>
            <a:r>
              <a:rPr lang="en-US" sz="1200" dirty="0" smtClean="0">
                <a:latin typeface="+mj-lt"/>
                <a:cs typeface="Arial"/>
              </a:rPr>
              <a:t>Officer, </a:t>
            </a:r>
            <a:r>
              <a:rPr lang="en-US" sz="1200" dirty="0" err="1">
                <a:latin typeface="+mj-lt"/>
                <a:cs typeface="Arial"/>
              </a:rPr>
              <a:t>Responsabili</a:t>
            </a:r>
            <a:r>
              <a:rPr lang="en-US" sz="1200" dirty="0">
                <a:latin typeface="+mj-lt"/>
                <a:cs typeface="Arial"/>
              </a:rPr>
              <a:t> </a:t>
            </a:r>
            <a:r>
              <a:rPr lang="en-US" sz="1200" dirty="0" err="1">
                <a:latin typeface="+mj-lt"/>
                <a:cs typeface="Arial"/>
              </a:rPr>
              <a:t>Amministrativi</a:t>
            </a:r>
            <a:r>
              <a:rPr lang="en-US" sz="1200" dirty="0">
                <a:latin typeface="+mj-lt"/>
                <a:cs typeface="Arial"/>
              </a:rPr>
              <a:t> per la </a:t>
            </a:r>
            <a:r>
              <a:rPr lang="en-US" sz="1200" dirty="0" err="1">
                <a:latin typeface="+mj-lt"/>
                <a:cs typeface="Arial"/>
              </a:rPr>
              <a:t>condivisione</a:t>
            </a:r>
            <a:r>
              <a:rPr lang="en-US" sz="1200" dirty="0">
                <a:latin typeface="+mj-lt"/>
                <a:cs typeface="Arial"/>
              </a:rPr>
              <a:t> </a:t>
            </a:r>
            <a:r>
              <a:rPr lang="en-US" sz="1200" dirty="0" err="1">
                <a:latin typeface="+mj-lt"/>
                <a:cs typeface="Arial"/>
              </a:rPr>
              <a:t>delle</a:t>
            </a:r>
            <a:r>
              <a:rPr lang="en-US" sz="1200" dirty="0">
                <a:latin typeface="+mj-lt"/>
                <a:cs typeface="Arial"/>
              </a:rPr>
              <a:t> </a:t>
            </a:r>
            <a:r>
              <a:rPr lang="en-US" sz="1200" dirty="0" err="1">
                <a:latin typeface="+mj-lt"/>
                <a:cs typeface="Arial"/>
              </a:rPr>
              <a:t>criticità</a:t>
            </a:r>
            <a:r>
              <a:rPr lang="en-US" sz="1200" dirty="0">
                <a:latin typeface="+mj-lt"/>
                <a:cs typeface="Arial"/>
              </a:rPr>
              <a:t> e </a:t>
            </a:r>
            <a:r>
              <a:rPr lang="en-US" sz="1200" dirty="0" err="1">
                <a:latin typeface="+mj-lt"/>
                <a:cs typeface="Arial"/>
              </a:rPr>
              <a:t>soluzioni</a:t>
            </a:r>
            <a:r>
              <a:rPr lang="en-US" sz="1200" dirty="0">
                <a:latin typeface="+mj-lt"/>
                <a:cs typeface="Arial"/>
              </a:rPr>
              <a:t> da </a:t>
            </a:r>
            <a:r>
              <a:rPr lang="en-US" sz="1200" dirty="0" err="1" smtClean="0">
                <a:latin typeface="+mj-lt"/>
                <a:cs typeface="Arial"/>
              </a:rPr>
              <a:t>proporre</a:t>
            </a:r>
            <a:endParaRPr lang="en-US" sz="1200" dirty="0">
              <a:latin typeface="+mj-lt"/>
            </a:endParaRP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6863024" y="178538"/>
            <a:ext cx="1965813" cy="323882"/>
          </a:xfrm>
          <a:pattFill prst="pct90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ctr"/>
            <a:r>
              <a:rPr lang="en-US" sz="1800" dirty="0" smtClean="0"/>
              <a:t>Action con </a:t>
            </a:r>
            <a:r>
              <a:rPr lang="en-US" sz="1800" dirty="0" err="1" smtClean="0"/>
              <a:t>l’esterno</a:t>
            </a:r>
            <a:endParaRPr lang="en-US" sz="1800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6863024" y="592854"/>
            <a:ext cx="2059912" cy="6079251"/>
          </a:xfrm>
          <a:pattFill prst="pct90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200" dirty="0" err="1">
                <a:cs typeface="Arial"/>
              </a:rPr>
              <a:t>Formazione</a:t>
            </a:r>
            <a:r>
              <a:rPr lang="en-US" sz="1200" dirty="0">
                <a:cs typeface="Arial"/>
              </a:rPr>
              <a:t> continua di </a:t>
            </a:r>
            <a:r>
              <a:rPr lang="en-US" sz="1200" dirty="0" err="1">
                <a:cs typeface="Arial"/>
              </a:rPr>
              <a:t>tutti</a:t>
            </a:r>
            <a:r>
              <a:rPr lang="en-US" sz="1200" dirty="0">
                <a:cs typeface="Arial"/>
              </a:rPr>
              <a:t> </a:t>
            </a:r>
            <a:r>
              <a:rPr lang="en-US" sz="1200" dirty="0" err="1">
                <a:cs typeface="Arial"/>
              </a:rPr>
              <a:t>i</a:t>
            </a:r>
            <a:r>
              <a:rPr lang="en-US" sz="1200" dirty="0">
                <a:cs typeface="Arial"/>
              </a:rPr>
              <a:t> </a:t>
            </a:r>
            <a:r>
              <a:rPr lang="en-US" sz="1200" dirty="0" err="1">
                <a:cs typeface="Arial"/>
              </a:rPr>
              <a:t>R</a:t>
            </a:r>
            <a:r>
              <a:rPr lang="en-US" sz="1200" dirty="0" err="1" smtClean="0">
                <a:cs typeface="Arial"/>
              </a:rPr>
              <a:t>eferenti</a:t>
            </a:r>
            <a:r>
              <a:rPr lang="en-US" sz="1200" dirty="0" smtClean="0">
                <a:cs typeface="Arial"/>
              </a:rPr>
              <a:t> </a:t>
            </a:r>
            <a:r>
              <a:rPr lang="en-US" sz="1200" dirty="0" err="1">
                <a:cs typeface="Arial"/>
              </a:rPr>
              <a:t>dei</a:t>
            </a:r>
            <a:r>
              <a:rPr lang="en-US" sz="1200" dirty="0">
                <a:cs typeface="Arial"/>
              </a:rPr>
              <a:t> </a:t>
            </a:r>
            <a:r>
              <a:rPr lang="en-US" sz="1200" dirty="0" err="1">
                <a:cs typeface="Arial"/>
              </a:rPr>
              <a:t>F</a:t>
            </a:r>
            <a:r>
              <a:rPr lang="en-US" sz="1200" dirty="0" err="1" smtClean="0">
                <a:cs typeface="Arial"/>
              </a:rPr>
              <a:t>ondi</a:t>
            </a:r>
            <a:r>
              <a:rPr lang="en-US" sz="1200" dirty="0" smtClean="0">
                <a:cs typeface="Arial"/>
              </a:rPr>
              <a:t> </a:t>
            </a:r>
            <a:r>
              <a:rPr lang="en-US" sz="1200" dirty="0" err="1">
                <a:cs typeface="Arial"/>
              </a:rPr>
              <a:t>E</a:t>
            </a:r>
            <a:r>
              <a:rPr lang="en-US" sz="1200" dirty="0" err="1" smtClean="0">
                <a:cs typeface="Arial"/>
              </a:rPr>
              <a:t>sterni</a:t>
            </a:r>
            <a:r>
              <a:rPr lang="en-US" sz="1200" dirty="0" smtClean="0">
                <a:cs typeface="Arial"/>
              </a:rPr>
              <a:t> </a:t>
            </a:r>
            <a:r>
              <a:rPr lang="en-US" sz="1200" dirty="0">
                <a:cs typeface="Arial"/>
              </a:rPr>
              <a:t>e del </a:t>
            </a:r>
            <a:r>
              <a:rPr lang="en-US" sz="1200" dirty="0" err="1">
                <a:cs typeface="Arial"/>
              </a:rPr>
              <a:t>S</a:t>
            </a:r>
            <a:r>
              <a:rPr lang="en-US" sz="1200" dirty="0" err="1" smtClean="0">
                <a:cs typeface="Arial"/>
              </a:rPr>
              <a:t>ervizio</a:t>
            </a:r>
            <a:r>
              <a:rPr lang="en-US" sz="1200" dirty="0" smtClean="0">
                <a:cs typeface="Arial"/>
              </a:rPr>
              <a:t> </a:t>
            </a:r>
            <a:r>
              <a:rPr lang="en-US" sz="1200" dirty="0" err="1">
                <a:cs typeface="Arial"/>
              </a:rPr>
              <a:t>attraverso</a:t>
            </a:r>
            <a:r>
              <a:rPr lang="en-US" sz="1200" dirty="0">
                <a:cs typeface="Arial"/>
              </a:rPr>
              <a:t>  </a:t>
            </a:r>
            <a:r>
              <a:rPr lang="en-US" sz="1200" dirty="0" err="1">
                <a:cs typeface="Arial"/>
              </a:rPr>
              <a:t>corsi</a:t>
            </a:r>
            <a:r>
              <a:rPr lang="en-US" sz="1200" dirty="0">
                <a:cs typeface="Arial"/>
              </a:rPr>
              <a:t> </a:t>
            </a:r>
            <a:r>
              <a:rPr lang="en-US" sz="1200" dirty="0" smtClean="0">
                <a:cs typeface="Arial"/>
              </a:rPr>
              <a:t>(in </a:t>
            </a:r>
            <a:r>
              <a:rPr lang="en-US" sz="1200" dirty="0" err="1">
                <a:cs typeface="Arial"/>
              </a:rPr>
              <a:t>sinergia</a:t>
            </a:r>
            <a:r>
              <a:rPr lang="en-US" sz="1200" dirty="0">
                <a:cs typeface="Arial"/>
              </a:rPr>
              <a:t> </a:t>
            </a:r>
            <a:r>
              <a:rPr lang="en-US" sz="1200" dirty="0" smtClean="0">
                <a:cs typeface="Arial"/>
              </a:rPr>
              <a:t>con </a:t>
            </a:r>
            <a:r>
              <a:rPr lang="en-US" sz="1200" dirty="0" err="1" smtClean="0">
                <a:cs typeface="Arial"/>
              </a:rPr>
              <a:t>il</a:t>
            </a:r>
            <a:r>
              <a:rPr lang="en-US" sz="1200" dirty="0" smtClean="0">
                <a:cs typeface="Arial"/>
              </a:rPr>
              <a:t> </a:t>
            </a:r>
            <a:r>
              <a:rPr lang="en-US" sz="1200" dirty="0" err="1" smtClean="0">
                <a:cs typeface="Arial"/>
              </a:rPr>
              <a:t>Servizio</a:t>
            </a:r>
            <a:r>
              <a:rPr lang="en-US" sz="1200" dirty="0" smtClean="0">
                <a:cs typeface="Arial"/>
              </a:rPr>
              <a:t> </a:t>
            </a:r>
            <a:r>
              <a:rPr lang="en-US" sz="1200" dirty="0" err="1">
                <a:cs typeface="Arial"/>
              </a:rPr>
              <a:t>Regole</a:t>
            </a:r>
            <a:r>
              <a:rPr lang="en-US" sz="1200" dirty="0">
                <a:cs typeface="Arial"/>
              </a:rPr>
              <a:t> e </a:t>
            </a:r>
            <a:r>
              <a:rPr lang="en-US" sz="1200" dirty="0" err="1">
                <a:cs typeface="Arial"/>
              </a:rPr>
              <a:t>Strumenti</a:t>
            </a:r>
            <a:r>
              <a:rPr lang="en-US" sz="1200" dirty="0" smtClean="0">
                <a:cs typeface="Arial"/>
              </a:rPr>
              <a:t>,) </a:t>
            </a:r>
            <a:r>
              <a:rPr lang="en-US" sz="1200" dirty="0" err="1">
                <a:cs typeface="Arial"/>
              </a:rPr>
              <a:t>seminari</a:t>
            </a:r>
            <a:r>
              <a:rPr lang="en-US" sz="1200" dirty="0">
                <a:cs typeface="Arial"/>
              </a:rPr>
              <a:t> e </a:t>
            </a:r>
            <a:r>
              <a:rPr lang="en-US" sz="1200" dirty="0" err="1">
                <a:cs typeface="Arial"/>
              </a:rPr>
              <a:t>riunioni</a:t>
            </a:r>
            <a:r>
              <a:rPr lang="en-US" sz="1200" dirty="0">
                <a:cs typeface="Arial"/>
              </a:rPr>
              <a:t> </a:t>
            </a:r>
            <a:endParaRPr lang="en-US" sz="1200" dirty="0" smtClean="0">
              <a:cs typeface="Arial"/>
            </a:endParaRPr>
          </a:p>
          <a:p>
            <a:pPr marL="0" indent="0">
              <a:buNone/>
            </a:pPr>
            <a:endParaRPr lang="en-US" sz="1200" dirty="0">
              <a:cs typeface="Arial"/>
            </a:endParaRPr>
          </a:p>
          <a:p>
            <a:r>
              <a:rPr lang="en-US" sz="1200" dirty="0"/>
              <a:t>Nuova </a:t>
            </a:r>
            <a:r>
              <a:rPr lang="en-US" sz="1200" dirty="0" err="1"/>
              <a:t>gara</a:t>
            </a:r>
            <a:r>
              <a:rPr lang="en-US" sz="1200" dirty="0"/>
              <a:t> per </a:t>
            </a:r>
            <a:r>
              <a:rPr lang="en-US" sz="1200" dirty="0" err="1"/>
              <a:t>individuare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revisori</a:t>
            </a:r>
            <a:r>
              <a:rPr lang="en-US" sz="1200" dirty="0"/>
              <a:t> per le </a:t>
            </a:r>
            <a:r>
              <a:rPr lang="en-US" sz="1200" dirty="0" err="1"/>
              <a:t>certificazioni</a:t>
            </a:r>
            <a:r>
              <a:rPr lang="en-US" sz="1200" dirty="0"/>
              <a:t> di I </a:t>
            </a:r>
            <a:r>
              <a:rPr lang="en-US" sz="1200" dirty="0" err="1" smtClean="0"/>
              <a:t>livello</a:t>
            </a: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r>
              <a:rPr lang="en-US" sz="1200" dirty="0" err="1"/>
              <a:t>Incontri</a:t>
            </a:r>
            <a:r>
              <a:rPr lang="en-US" sz="1200" dirty="0"/>
              <a:t> e </a:t>
            </a:r>
            <a:r>
              <a:rPr lang="en-US" sz="1200" dirty="0" err="1"/>
              <a:t>confronti</a:t>
            </a:r>
            <a:r>
              <a:rPr lang="en-US" sz="1200" dirty="0"/>
              <a:t> con le </a:t>
            </a:r>
            <a:r>
              <a:rPr lang="en-US" sz="1200" dirty="0" err="1"/>
              <a:t>Università</a:t>
            </a:r>
            <a:r>
              <a:rPr lang="en-US" sz="1200" dirty="0"/>
              <a:t>, </a:t>
            </a:r>
            <a:r>
              <a:rPr lang="en-US" sz="1200" dirty="0" err="1"/>
              <a:t>Enti</a:t>
            </a:r>
            <a:r>
              <a:rPr lang="en-US" sz="1200" dirty="0"/>
              <a:t> di </a:t>
            </a:r>
            <a:r>
              <a:rPr lang="en-US" sz="1200" dirty="0" err="1"/>
              <a:t>Ricerca</a:t>
            </a:r>
            <a:r>
              <a:rPr lang="en-US" sz="1200" dirty="0"/>
              <a:t> e in </a:t>
            </a:r>
            <a:r>
              <a:rPr lang="en-US" sz="1200" dirty="0" err="1"/>
              <a:t>generale</a:t>
            </a:r>
            <a:r>
              <a:rPr lang="en-US" sz="1200" dirty="0"/>
              <a:t> con le </a:t>
            </a:r>
            <a:r>
              <a:rPr lang="en-US" sz="1200" dirty="0" err="1"/>
              <a:t>Istituzioni</a:t>
            </a:r>
            <a:r>
              <a:rPr lang="en-US" sz="1200" dirty="0"/>
              <a:t> </a:t>
            </a:r>
            <a:r>
              <a:rPr lang="en-US" sz="1200" dirty="0" err="1"/>
              <a:t>coinvolte</a:t>
            </a:r>
            <a:r>
              <a:rPr lang="en-US" sz="1200" dirty="0"/>
              <a:t> </a:t>
            </a:r>
            <a:r>
              <a:rPr lang="en-US" sz="1200" dirty="0" err="1"/>
              <a:t>nella</a:t>
            </a:r>
            <a:r>
              <a:rPr lang="en-US" sz="1200" dirty="0"/>
              <a:t> </a:t>
            </a:r>
            <a:r>
              <a:rPr lang="en-US" sz="1200" dirty="0" err="1" smtClean="0"/>
              <a:t>gestione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1698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2248" y="234761"/>
            <a:ext cx="7073603" cy="870558"/>
          </a:xfrm>
        </p:spPr>
        <p:txBody>
          <a:bodyPr>
            <a:normAutofit fontScale="90000"/>
          </a:bodyPr>
          <a:lstStyle/>
          <a:p>
            <a:r>
              <a:rPr lang="it-IT" sz="3600" dirty="0"/>
              <a:t>Ampi margini di miglioramento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105319"/>
            <a:ext cx="6858000" cy="5200231"/>
          </a:xfrm>
        </p:spPr>
        <p:txBody>
          <a:bodyPr anchor="b">
            <a:normAutofit/>
          </a:bodyPr>
          <a:lstStyle/>
          <a:p>
            <a:pPr algn="l"/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148" y="104809"/>
            <a:ext cx="1356915" cy="610569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 rot="16200000">
            <a:off x="-706870" y="1119041"/>
            <a:ext cx="206864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50" b="1" dirty="0">
                <a:solidFill>
                  <a:schemeClr val="accent1"/>
                </a:solidFill>
              </a:rPr>
              <a:t>Servizio Gestione Progetti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353EB71A-E731-C54F-8820-DE86B9B30B68}"/>
              </a:ext>
            </a:extLst>
          </p:cNvPr>
          <p:cNvSpPr/>
          <p:nvPr/>
        </p:nvSpPr>
        <p:spPr>
          <a:xfrm>
            <a:off x="4244963" y="1103195"/>
            <a:ext cx="4571999" cy="5078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Migliorare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 le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dichiarazione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dei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costi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 del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personale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.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Legare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i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costi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alla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disponibilita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’ in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contabilita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’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dei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thelas" panose="02000503000000020003" pitchFamily="2" charset="77"/>
              </a:rPr>
              <a:t>progetti</a:t>
            </a:r>
            <a:endParaRPr lang="it-IT" sz="13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thelas" panose="02000503000000020003" pitchFamily="2" charset="77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xmlns="" id="{26F36369-E2DC-5144-BE56-4BAB4F47C58B}"/>
              </a:ext>
            </a:extLst>
          </p:cNvPr>
          <p:cNvSpPr txBox="1"/>
          <p:nvPr/>
        </p:nvSpPr>
        <p:spPr>
          <a:xfrm>
            <a:off x="644894" y="1567007"/>
            <a:ext cx="3639138" cy="276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 Typewriter" panose="02090604020004020304" pitchFamily="18" charset="77"/>
              </a:rPr>
              <a:t>condivisione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 Typewriter" panose="02090604020004020304" pitchFamily="18" charset="77"/>
              </a:rPr>
              <a:t> 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 Typewriter" panose="02090604020004020304" pitchFamily="18" charset="77"/>
              </a:rPr>
              <a:t>dei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 Typewriter" panose="02090604020004020304" pitchFamily="18" charset="77"/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 Typewriter" panose="02090604020004020304" pitchFamily="18" charset="77"/>
              </a:rPr>
              <a:t>documenti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 Typewriter" panose="02090604020004020304" pitchFamily="18" charset="77"/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 Typewriter" panose="02090604020004020304" pitchFamily="18" charset="77"/>
              </a:rPr>
              <a:t>delle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 Typewriter" panose="02090604020004020304" pitchFamily="18" charset="77"/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 Typewriter" panose="02090604020004020304" pitchFamily="18" charset="77"/>
              </a:rPr>
              <a:t>direzioni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 Typewriter" panose="02090604020004020304" pitchFamily="18" charset="77"/>
              </a:rPr>
              <a:t> di AC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5F6EACE0-1829-544E-BD3C-CC193DBAE239}"/>
              </a:ext>
            </a:extLst>
          </p:cNvPr>
          <p:cNvSpPr/>
          <p:nvPr/>
        </p:nvSpPr>
        <p:spPr>
          <a:xfrm>
            <a:off x="6982180" y="3562938"/>
            <a:ext cx="1643866" cy="5078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en-US" sz="135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Project Management</a:t>
            </a:r>
            <a:endParaRPr lang="it-IT" sz="1350" dirty="0">
              <a:latin typeface="Ayuthaya" pitchFamily="2" charset="-34"/>
              <a:ea typeface="Ayuthaya" pitchFamily="2" charset="-34"/>
              <a:cs typeface="Ayuthaya" pitchFamily="2" charset="-34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xmlns="" id="{04264A3A-02B9-2841-8AC9-B3589D0B3055}"/>
              </a:ext>
            </a:extLst>
          </p:cNvPr>
          <p:cNvSpPr/>
          <p:nvPr/>
        </p:nvSpPr>
        <p:spPr>
          <a:xfrm>
            <a:off x="4380400" y="3006258"/>
            <a:ext cx="4572000" cy="5078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r>
              <a:rPr lang="en-US" sz="1350" dirty="0" err="1">
                <a:latin typeface="Bodoni 72 Book" pitchFamily="2" charset="0"/>
              </a:rPr>
              <a:t>Lavorare</a:t>
            </a:r>
            <a:r>
              <a:rPr lang="en-US" sz="1350" dirty="0">
                <a:latin typeface="Bodoni 72 Book" pitchFamily="2" charset="0"/>
              </a:rPr>
              <a:t> a procedure e </a:t>
            </a:r>
            <a:r>
              <a:rPr lang="en-US" sz="1350" dirty="0" err="1">
                <a:latin typeface="Bodoni 72 Book" pitchFamily="2" charset="0"/>
              </a:rPr>
              <a:t>documentazione</a:t>
            </a:r>
            <a:r>
              <a:rPr lang="en-US" sz="1350" dirty="0">
                <a:latin typeface="Bodoni 72 Book" pitchFamily="2" charset="0"/>
              </a:rPr>
              <a:t> </a:t>
            </a:r>
            <a:r>
              <a:rPr lang="en-US" sz="1350" dirty="0" err="1">
                <a:latin typeface="Bodoni 72 Book" pitchFamily="2" charset="0"/>
              </a:rPr>
              <a:t>uniformi</a:t>
            </a:r>
            <a:r>
              <a:rPr lang="en-US" sz="1350" dirty="0">
                <a:latin typeface="Bodoni 72 Book" pitchFamily="2" charset="0"/>
              </a:rPr>
              <a:t> e </a:t>
            </a:r>
            <a:r>
              <a:rPr lang="en-US" sz="1350" dirty="0" err="1">
                <a:latin typeface="Bodoni 72 Book" pitchFamily="2" charset="0"/>
              </a:rPr>
              <a:t>condivise</a:t>
            </a:r>
            <a:r>
              <a:rPr lang="en-US" sz="1350" dirty="0">
                <a:latin typeface="Bodoni 72 Book" pitchFamily="2" charset="0"/>
              </a:rPr>
              <a:t>  per </a:t>
            </a:r>
            <a:r>
              <a:rPr lang="en-US" sz="1350" dirty="0" err="1">
                <a:latin typeface="Bodoni 72 Book" pitchFamily="2" charset="0"/>
              </a:rPr>
              <a:t>tutte</a:t>
            </a:r>
            <a:r>
              <a:rPr lang="en-US" sz="1350" dirty="0">
                <a:latin typeface="Bodoni 72 Book" pitchFamily="2" charset="0"/>
              </a:rPr>
              <a:t> le </a:t>
            </a:r>
            <a:r>
              <a:rPr lang="en-US" sz="1350" dirty="0" err="1">
                <a:latin typeface="Bodoni 72 Book" pitchFamily="2" charset="0"/>
              </a:rPr>
              <a:t>sedi</a:t>
            </a:r>
            <a:r>
              <a:rPr lang="en-US" sz="1350" dirty="0">
                <a:latin typeface="Bodoni 72 Book" pitchFamily="2" charset="0"/>
              </a:rPr>
              <a:t>.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xmlns="" id="{7678EEBD-38EA-D345-9079-2B140D48AF77}"/>
              </a:ext>
            </a:extLst>
          </p:cNvPr>
          <p:cNvSpPr/>
          <p:nvPr/>
        </p:nvSpPr>
        <p:spPr>
          <a:xfrm>
            <a:off x="3027352" y="3700909"/>
            <a:ext cx="3709670" cy="30008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en-US" sz="1350" dirty="0" err="1">
                <a:latin typeface="Bradley Hand" pitchFamily="2" charset="77"/>
              </a:rPr>
              <a:t>Dedicare</a:t>
            </a:r>
            <a:r>
              <a:rPr lang="en-US" sz="1350" dirty="0">
                <a:latin typeface="Bradley Hand" pitchFamily="2" charset="77"/>
              </a:rPr>
              <a:t> </a:t>
            </a:r>
            <a:r>
              <a:rPr lang="en-US" sz="1350" dirty="0" err="1">
                <a:latin typeface="Bradley Hand" pitchFamily="2" charset="77"/>
              </a:rPr>
              <a:t>risorse</a:t>
            </a:r>
            <a:r>
              <a:rPr lang="en-US" sz="1350" dirty="0">
                <a:latin typeface="Bradley Hand" pitchFamily="2" charset="77"/>
              </a:rPr>
              <a:t> </a:t>
            </a:r>
            <a:r>
              <a:rPr lang="en-US" sz="1350" dirty="0" err="1">
                <a:latin typeface="Bradley Hand" pitchFamily="2" charset="77"/>
              </a:rPr>
              <a:t>alla</a:t>
            </a:r>
            <a:r>
              <a:rPr lang="en-US" sz="1350" dirty="0">
                <a:latin typeface="Bradley Hand" pitchFamily="2" charset="77"/>
              </a:rPr>
              <a:t> </a:t>
            </a:r>
            <a:r>
              <a:rPr lang="en-US" sz="1350" dirty="0" err="1">
                <a:latin typeface="Bradley Hand" pitchFamily="2" charset="77"/>
              </a:rPr>
              <a:t>gestione</a:t>
            </a:r>
            <a:r>
              <a:rPr lang="en-US" sz="1350" dirty="0">
                <a:latin typeface="Bradley Hand" pitchFamily="2" charset="77"/>
              </a:rPr>
              <a:t> </a:t>
            </a:r>
            <a:r>
              <a:rPr lang="en-US" sz="1350" dirty="0" err="1">
                <a:latin typeface="Bradley Hand" pitchFamily="2" charset="77"/>
              </a:rPr>
              <a:t>dei</a:t>
            </a:r>
            <a:r>
              <a:rPr lang="en-US" sz="1350" dirty="0">
                <a:latin typeface="Bradley Hand" pitchFamily="2" charset="77"/>
              </a:rPr>
              <a:t> </a:t>
            </a:r>
            <a:r>
              <a:rPr lang="en-US" sz="1350" dirty="0" err="1">
                <a:latin typeface="Bradley Hand" pitchFamily="2" charset="77"/>
              </a:rPr>
              <a:t>fondi</a:t>
            </a:r>
            <a:r>
              <a:rPr lang="en-US" sz="1350" dirty="0">
                <a:latin typeface="Bradley Hand" pitchFamily="2" charset="77"/>
              </a:rPr>
              <a:t> </a:t>
            </a:r>
            <a:r>
              <a:rPr lang="en-US" sz="1350" dirty="0" err="1">
                <a:latin typeface="Bradley Hand" pitchFamily="2" charset="77"/>
              </a:rPr>
              <a:t>esterni</a:t>
            </a:r>
            <a:endParaRPr lang="en-US" sz="1350" dirty="0">
              <a:latin typeface="Bradley Hand" pitchFamily="2" charset="77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xmlns="" id="{546D9AEC-77C1-9546-8FCF-C95C33C95118}"/>
              </a:ext>
            </a:extLst>
          </p:cNvPr>
          <p:cNvSpPr/>
          <p:nvPr/>
        </p:nvSpPr>
        <p:spPr>
          <a:xfrm>
            <a:off x="826404" y="3335895"/>
            <a:ext cx="3518912" cy="30008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en-US" sz="1350" dirty="0" err="1">
                <a:solidFill>
                  <a:schemeClr val="bg1"/>
                </a:solidFill>
                <a:latin typeface="Andale Mono" panose="020B0509000000000004" pitchFamily="49" charset="0"/>
              </a:rPr>
              <a:t>Formalizzazione</a:t>
            </a:r>
            <a:r>
              <a:rPr lang="en-US" sz="1350" dirty="0">
                <a:solidFill>
                  <a:schemeClr val="bg1"/>
                </a:solidFill>
                <a:latin typeface="Andale Mono" panose="020B0509000000000004" pitchFamily="49" charset="0"/>
              </a:rPr>
              <a:t> del </a:t>
            </a:r>
            <a:r>
              <a:rPr lang="en-US" sz="1350" dirty="0" err="1">
                <a:solidFill>
                  <a:schemeClr val="bg1"/>
                </a:solidFill>
                <a:latin typeface="Andale Mono" panose="020B0509000000000004" pitchFamily="49" charset="0"/>
              </a:rPr>
              <a:t>ruolo</a:t>
            </a:r>
            <a:r>
              <a:rPr lang="en-US" sz="1350" dirty="0">
                <a:solidFill>
                  <a:schemeClr val="bg1"/>
                </a:solidFill>
                <a:latin typeface="Andale Mono" panose="020B0509000000000004" pitchFamily="49" charset="0"/>
              </a:rPr>
              <a:t> del FO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xmlns="" id="{391DBA6D-D34E-BD46-A1EF-B52D6EDC4CB8}"/>
              </a:ext>
            </a:extLst>
          </p:cNvPr>
          <p:cNvSpPr/>
          <p:nvPr/>
        </p:nvSpPr>
        <p:spPr>
          <a:xfrm>
            <a:off x="766156" y="3978964"/>
            <a:ext cx="1675459" cy="300082"/>
          </a:xfrm>
          <a:prstGeom prst="rect">
            <a:avLst/>
          </a:prstGeom>
          <a:solidFill>
            <a:srgbClr val="FF0000"/>
          </a:solidFill>
          <a:ln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en-US" sz="1350" dirty="0" err="1">
                <a:latin typeface="Chalkduster" panose="03050602040202020205" pitchFamily="66" charset="77"/>
              </a:rPr>
              <a:t>Archivio</a:t>
            </a:r>
            <a:r>
              <a:rPr lang="en-US" sz="1350" dirty="0">
                <a:latin typeface="Chalkduster" panose="03050602040202020205" pitchFamily="66" charset="77"/>
              </a:rPr>
              <a:t> </a:t>
            </a:r>
            <a:r>
              <a:rPr lang="en-US" sz="1350" dirty="0" err="1">
                <a:latin typeface="Chalkduster" panose="03050602040202020205" pitchFamily="66" charset="77"/>
              </a:rPr>
              <a:t>centrale</a:t>
            </a:r>
            <a:endParaRPr lang="en-US" sz="1350" dirty="0">
              <a:latin typeface="Chalkduster" panose="03050602040202020205" pitchFamily="66" charset="77"/>
            </a:endParaRP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xmlns="" id="{65F2EAF2-47EA-4245-B86D-A5230E597EC6}"/>
              </a:ext>
            </a:extLst>
          </p:cNvPr>
          <p:cNvSpPr/>
          <p:nvPr/>
        </p:nvSpPr>
        <p:spPr>
          <a:xfrm>
            <a:off x="1362549" y="1948167"/>
            <a:ext cx="3280065" cy="30008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Costruire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 un DB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unico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 per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tutti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i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progetti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su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fondi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Roman" panose="02000503020000020003" pitchFamily="2" charset="0"/>
              </a:rPr>
              <a:t>esterni</a:t>
            </a:r>
            <a:endParaRPr lang="en-US" sz="13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Roman" panose="02000503020000020003" pitchFamily="2" charset="0"/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xmlns="" id="{8AC1CE46-7EDA-F449-969C-C164CF8EFB29}"/>
              </a:ext>
            </a:extLst>
          </p:cNvPr>
          <p:cNvSpPr/>
          <p:nvPr/>
        </p:nvSpPr>
        <p:spPr>
          <a:xfrm>
            <a:off x="1698579" y="2431339"/>
            <a:ext cx="4572000" cy="5078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g Caslon Medium" panose="02000603090000020003" pitchFamily="2" charset="-79"/>
                <a:cs typeface="Big Caslon Medium" panose="02000603090000020003" pitchFamily="2" charset="-79"/>
              </a:rPr>
              <a:t>Impostare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g Caslon Medium" panose="02000603090000020003" pitchFamily="2" charset="-79"/>
                <a:cs typeface="Big Caslon Medium" panose="02000603090000020003" pitchFamily="2" charset="-79"/>
              </a:rPr>
              <a:t> un CV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g Caslon Medium" panose="02000603090000020003" pitchFamily="2" charset="-79"/>
                <a:cs typeface="Big Caslon Medium" panose="02000603090000020003" pitchFamily="2" charset="-79"/>
              </a:rPr>
              <a:t>unico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g Caslon Medium" panose="02000603090000020003" pitchFamily="2" charset="-79"/>
                <a:cs typeface="Big Caslon Medium" panose="02000603090000020003" pitchFamily="2" charset="-79"/>
              </a:rPr>
              <a:t> e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g Caslon Medium" panose="02000603090000020003" pitchFamily="2" charset="-79"/>
                <a:cs typeface="Big Caslon Medium" panose="02000603090000020003" pitchFamily="2" charset="-79"/>
              </a:rPr>
              <a:t>ufficiale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g Caslon Medium" panose="02000603090000020003" pitchFamily="2" charset="-79"/>
                <a:cs typeface="Big Caslon Medium" panose="02000603090000020003" pitchFamily="2" charset="-79"/>
              </a:rPr>
              <a:t> per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g Caslon Medium" panose="02000603090000020003" pitchFamily="2" charset="-79"/>
                <a:cs typeface="Big Caslon Medium" panose="02000603090000020003" pitchFamily="2" charset="-79"/>
              </a:rPr>
              <a:t>tutte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g Caslon Medium" panose="02000603090000020003" pitchFamily="2" charset="-79"/>
                <a:cs typeface="Big Caslon Medium" panose="02000603090000020003" pitchFamily="2" charset="-79"/>
              </a:rPr>
              <a:t> le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g Caslon Medium" panose="02000603090000020003" pitchFamily="2" charset="-79"/>
                <a:cs typeface="Big Caslon Medium" panose="02000603090000020003" pitchFamily="2" charset="-79"/>
              </a:rPr>
              <a:t>persone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g Caslon Medium" panose="02000603090000020003" pitchFamily="2" charset="-79"/>
                <a:cs typeface="Big Caslon Medium" panose="02000603090000020003" pitchFamily="2" charset="-79"/>
              </a:rPr>
              <a:t>coinvolte</a:t>
            </a:r>
            <a:r>
              <a:rPr 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g Caslon Medium" panose="02000603090000020003" pitchFamily="2" charset="-79"/>
                <a:cs typeface="Big Caslon Medium" panose="02000603090000020003" pitchFamily="2" charset="-79"/>
              </a:rPr>
              <a:t> sui </a:t>
            </a:r>
            <a:r>
              <a:rPr lang="en-US" sz="13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g Caslon Medium" panose="02000603090000020003" pitchFamily="2" charset="-79"/>
                <a:cs typeface="Big Caslon Medium" panose="02000603090000020003" pitchFamily="2" charset="-79"/>
              </a:rPr>
              <a:t>progetti</a:t>
            </a:r>
            <a:endParaRPr lang="it-IT" sz="13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g Caslon Medium" panose="02000603090000020003" pitchFamily="2" charset="-79"/>
              <a:cs typeface="Big Caslon Medium" panose="02000603090000020003" pitchFamily="2" charset="-79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xmlns="" id="{50B009D8-30CC-3247-A1AB-28CEBEEBB70C}"/>
              </a:ext>
            </a:extLst>
          </p:cNvPr>
          <p:cNvSpPr/>
          <p:nvPr/>
        </p:nvSpPr>
        <p:spPr>
          <a:xfrm>
            <a:off x="1291960" y="4561762"/>
            <a:ext cx="25779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Edwardian Script ITC" panose="030303020407070D0804" pitchFamily="66" charset="77"/>
              </a:rPr>
              <a:t>FO </a:t>
            </a:r>
            <a:r>
              <a:rPr lang="en-US" dirty="0" err="1">
                <a:solidFill>
                  <a:srgbClr val="FFFF00"/>
                </a:solidFill>
                <a:latin typeface="Edwardian Script ITC" panose="030303020407070D0804" pitchFamily="66" charset="77"/>
              </a:rPr>
              <a:t>inseriti</a:t>
            </a:r>
            <a:r>
              <a:rPr lang="en-US" dirty="0">
                <a:solidFill>
                  <a:srgbClr val="FFFF00"/>
                </a:solidFill>
                <a:latin typeface="Edwardian Script ITC" panose="030303020407070D0804" pitchFamily="66" charset="77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dwardian Script ITC" panose="030303020407070D0804" pitchFamily="66" charset="77"/>
              </a:rPr>
              <a:t>nel</a:t>
            </a:r>
            <a:r>
              <a:rPr lang="en-US" dirty="0">
                <a:solidFill>
                  <a:srgbClr val="FFFF00"/>
                </a:solidFill>
                <a:latin typeface="Edwardian Script ITC" panose="030303020407070D0804" pitchFamily="66" charset="77"/>
              </a:rPr>
              <a:t> workflow </a:t>
            </a:r>
            <a:r>
              <a:rPr lang="en-US" dirty="0" err="1">
                <a:solidFill>
                  <a:srgbClr val="FFFF00"/>
                </a:solidFill>
                <a:latin typeface="Edwardian Script ITC" panose="030303020407070D0804" pitchFamily="66" charset="77"/>
              </a:rPr>
              <a:t>autorizzativo</a:t>
            </a:r>
            <a:endParaRPr lang="en-US" dirty="0">
              <a:solidFill>
                <a:srgbClr val="FFFF00"/>
              </a:solidFill>
              <a:latin typeface="Edwardian Script ITC" panose="030303020407070D0804" pitchFamily="66" charset="77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xmlns="" id="{B5BD7082-D11A-DA47-B24C-D80C6BB618B5}"/>
              </a:ext>
            </a:extLst>
          </p:cNvPr>
          <p:cNvSpPr/>
          <p:nvPr/>
        </p:nvSpPr>
        <p:spPr>
          <a:xfrm>
            <a:off x="1527757" y="5491663"/>
            <a:ext cx="5851965" cy="300082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en-US" sz="1350" dirty="0" err="1">
                <a:solidFill>
                  <a:srgbClr val="FFC000"/>
                </a:solidFill>
                <a:latin typeface="Matura MT Script Capitals" panose="03020802060602070202" pitchFamily="66" charset="77"/>
              </a:rPr>
              <a:t>sistema</a:t>
            </a:r>
            <a:r>
              <a:rPr lang="en-US" sz="1350" dirty="0">
                <a:solidFill>
                  <a:srgbClr val="FFC000"/>
                </a:solidFill>
                <a:latin typeface="Matura MT Script Capitals" panose="03020802060602070202" pitchFamily="66" charset="77"/>
              </a:rPr>
              <a:t> </a:t>
            </a:r>
            <a:r>
              <a:rPr lang="en-US" sz="1350" dirty="0" err="1">
                <a:solidFill>
                  <a:srgbClr val="FFC000"/>
                </a:solidFill>
                <a:latin typeface="Matura MT Script Capitals" panose="03020802060602070202" pitchFamily="66" charset="77"/>
              </a:rPr>
              <a:t>unico</a:t>
            </a:r>
            <a:r>
              <a:rPr lang="en-US" sz="1350" dirty="0">
                <a:solidFill>
                  <a:srgbClr val="FFC000"/>
                </a:solidFill>
                <a:latin typeface="Matura MT Script Capitals" panose="03020802060602070202" pitchFamily="66" charset="77"/>
              </a:rPr>
              <a:t> di </a:t>
            </a:r>
            <a:r>
              <a:rPr lang="en-US" sz="1350" dirty="0" err="1">
                <a:solidFill>
                  <a:srgbClr val="FFC000"/>
                </a:solidFill>
                <a:latin typeface="Matura MT Script Capitals" panose="03020802060602070202" pitchFamily="66" charset="77"/>
              </a:rPr>
              <a:t>gestione</a:t>
            </a:r>
            <a:r>
              <a:rPr lang="en-US" sz="1350" dirty="0">
                <a:solidFill>
                  <a:srgbClr val="FFC000"/>
                </a:solidFill>
                <a:latin typeface="Matura MT Script Capitals" panose="03020802060602070202" pitchFamily="66" charset="77"/>
              </a:rPr>
              <a:t>, </a:t>
            </a:r>
            <a:r>
              <a:rPr lang="en-US" sz="1350" dirty="0" err="1">
                <a:solidFill>
                  <a:srgbClr val="FFC000"/>
                </a:solidFill>
                <a:latin typeface="Matura MT Script Capitals" panose="03020802060602070202" pitchFamily="66" charset="77"/>
              </a:rPr>
              <a:t>continuiamo</a:t>
            </a:r>
            <a:r>
              <a:rPr lang="en-US" sz="1350" dirty="0">
                <a:solidFill>
                  <a:srgbClr val="FFC000"/>
                </a:solidFill>
                <a:latin typeface="Matura MT Script Capitals" panose="03020802060602070202" pitchFamily="66" charset="77"/>
              </a:rPr>
              <a:t> a </a:t>
            </a:r>
            <a:r>
              <a:rPr lang="en-US" sz="1350" dirty="0" err="1">
                <a:solidFill>
                  <a:srgbClr val="FFC000"/>
                </a:solidFill>
                <a:latin typeface="Matura MT Script Capitals" panose="03020802060602070202" pitchFamily="66" charset="77"/>
              </a:rPr>
              <a:t>lavorare</a:t>
            </a:r>
            <a:r>
              <a:rPr lang="en-US" sz="1350" dirty="0">
                <a:solidFill>
                  <a:srgbClr val="FFC000"/>
                </a:solidFill>
                <a:latin typeface="Matura MT Script Capitals" panose="03020802060602070202" pitchFamily="66" charset="77"/>
              </a:rPr>
              <a:t> </a:t>
            </a:r>
            <a:r>
              <a:rPr lang="en-US" sz="1350" dirty="0" err="1">
                <a:solidFill>
                  <a:srgbClr val="FFC000"/>
                </a:solidFill>
                <a:latin typeface="Matura MT Script Capitals" panose="03020802060602070202" pitchFamily="66" charset="77"/>
              </a:rPr>
              <a:t>esclusivamente</a:t>
            </a:r>
            <a:r>
              <a:rPr lang="en-US" sz="1350" dirty="0">
                <a:solidFill>
                  <a:srgbClr val="FFC000"/>
                </a:solidFill>
                <a:latin typeface="Matura MT Script Capitals" panose="03020802060602070202" pitchFamily="66" charset="77"/>
              </a:rPr>
              <a:t> </a:t>
            </a:r>
            <a:r>
              <a:rPr lang="en-US" sz="1350" dirty="0" err="1">
                <a:solidFill>
                  <a:srgbClr val="FFC000"/>
                </a:solidFill>
                <a:latin typeface="Matura MT Script Capitals" panose="03020802060602070202" pitchFamily="66" charset="77"/>
              </a:rPr>
              <a:t>su</a:t>
            </a:r>
            <a:r>
              <a:rPr lang="en-US" sz="1350" dirty="0">
                <a:solidFill>
                  <a:srgbClr val="FFC000"/>
                </a:solidFill>
                <a:latin typeface="Matura MT Script Capitals" panose="03020802060602070202" pitchFamily="66" charset="77"/>
              </a:rPr>
              <a:t> file </a:t>
            </a:r>
            <a:r>
              <a:rPr lang="en-US" sz="1350" dirty="0" err="1">
                <a:solidFill>
                  <a:srgbClr val="FFC000"/>
                </a:solidFill>
                <a:latin typeface="Matura MT Script Capitals" panose="03020802060602070202" pitchFamily="66" charset="77"/>
              </a:rPr>
              <a:t>xls</a:t>
            </a:r>
            <a:endParaRPr lang="en-US" sz="1350" dirty="0">
              <a:solidFill>
                <a:srgbClr val="FFC000"/>
              </a:solidFill>
              <a:latin typeface="Matura MT Script Capitals" panose="03020802060602070202" pitchFamily="66" charset="77"/>
            </a:endParaRPr>
          </a:p>
        </p:txBody>
      </p:sp>
      <p:sp>
        <p:nvSpPr>
          <p:cNvPr id="20" name="TextBox 14">
            <a:extLst>
              <a:ext uri="{FF2B5EF4-FFF2-40B4-BE49-F238E27FC236}">
                <a16:creationId xmlns:a16="http://schemas.microsoft.com/office/drawing/2014/main" xmlns="" id="{36BB5C53-F6F2-1F41-9A42-2735DD5B7E27}"/>
              </a:ext>
            </a:extLst>
          </p:cNvPr>
          <p:cNvSpPr txBox="1"/>
          <p:nvPr/>
        </p:nvSpPr>
        <p:spPr>
          <a:xfrm>
            <a:off x="4244964" y="4442674"/>
            <a:ext cx="1051891" cy="300082"/>
          </a:xfrm>
          <a:prstGeom prst="rect">
            <a:avLst/>
          </a:prstGeom>
          <a:solidFill>
            <a:srgbClr val="00B050"/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sz="135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dwriting - Dakota" panose="02000400000000000000" pitchFamily="2" charset="77"/>
              </a:rPr>
              <a:t>Linee Guida</a:t>
            </a:r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xmlns="" id="{752E8E20-4CE7-DA41-B1DB-4E18A6AAC386}"/>
              </a:ext>
            </a:extLst>
          </p:cNvPr>
          <p:cNvSpPr/>
          <p:nvPr/>
        </p:nvSpPr>
        <p:spPr>
          <a:xfrm>
            <a:off x="3977919" y="4814271"/>
            <a:ext cx="4572000" cy="415498"/>
          </a:xfrm>
          <a:prstGeom prst="rect">
            <a:avLst/>
          </a:prstGeom>
          <a:solidFill>
            <a:srgbClr val="7030A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r>
              <a:rPr lang="it-IT" sz="1050" dirty="0">
                <a:solidFill>
                  <a:srgbClr val="FFFF00"/>
                </a:solidFill>
                <a:latin typeface="Engravers MT" panose="02090707080505020304" pitchFamily="18" charset="77"/>
                <a:ea typeface="Times New Roman" panose="02020603050405020304" pitchFamily="18" charset="0"/>
              </a:rPr>
              <a:t>Definire  la gestione di alcune voci  spese</a:t>
            </a:r>
            <a:r>
              <a:rPr lang="it-IT" sz="1050" dirty="0">
                <a:solidFill>
                  <a:srgbClr val="FFFF00"/>
                </a:solidFill>
                <a:latin typeface="Engravers MT" panose="02090707080505020304" pitchFamily="18" charset="77"/>
              </a:rPr>
              <a:t> (quota </a:t>
            </a:r>
            <a:r>
              <a:rPr lang="it-IT" sz="1050" dirty="0" err="1">
                <a:solidFill>
                  <a:srgbClr val="FFFF00"/>
                </a:solidFill>
                <a:latin typeface="Engravers MT" panose="02090707080505020304" pitchFamily="18" charset="77"/>
              </a:rPr>
              <a:t>overhead</a:t>
            </a:r>
            <a:r>
              <a:rPr lang="it-IT" sz="1050" dirty="0">
                <a:solidFill>
                  <a:srgbClr val="FFFF00"/>
                </a:solidFill>
                <a:latin typeface="Engravers MT" panose="02090707080505020304" pitchFamily="18" charset="77"/>
              </a:rPr>
              <a:t> e staff)</a:t>
            </a:r>
          </a:p>
        </p:txBody>
      </p:sp>
      <p:sp>
        <p:nvSpPr>
          <p:cNvPr id="22" name="TextBox 16">
            <a:extLst>
              <a:ext uri="{FF2B5EF4-FFF2-40B4-BE49-F238E27FC236}">
                <a16:creationId xmlns:a16="http://schemas.microsoft.com/office/drawing/2014/main" xmlns="" id="{E94DB534-5474-254C-A7C2-792FF87884DD}"/>
              </a:ext>
            </a:extLst>
          </p:cNvPr>
          <p:cNvSpPr txBox="1"/>
          <p:nvPr/>
        </p:nvSpPr>
        <p:spPr>
          <a:xfrm>
            <a:off x="4144790" y="4117464"/>
            <a:ext cx="2586734" cy="300082"/>
          </a:xfrm>
          <a:prstGeom prst="rect">
            <a:avLst/>
          </a:prstGeom>
          <a:solidFill>
            <a:srgbClr val="C00000"/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sz="1350" dirty="0">
                <a:solidFill>
                  <a:schemeClr val="bg1"/>
                </a:solidFill>
                <a:latin typeface="Copperplate" panose="02000504000000020004" pitchFamily="2" charset="77"/>
              </a:rPr>
              <a:t>Produzione documentazione per audit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6989619" y="2311977"/>
            <a:ext cx="1012393" cy="300082"/>
          </a:xfrm>
          <a:prstGeom prst="rect">
            <a:avLst/>
          </a:prstGeom>
          <a:solidFill>
            <a:srgbClr val="E08CD6"/>
          </a:solidFill>
        </p:spPr>
        <p:txBody>
          <a:bodyPr wrap="none" rtlCol="0">
            <a:spAutoFit/>
          </a:bodyPr>
          <a:lstStyle/>
          <a:p>
            <a:r>
              <a:rPr lang="it-IT" sz="1350" dirty="0"/>
              <a:t>Formazione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8450661" y="592861"/>
            <a:ext cx="653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DFE</a:t>
            </a:r>
          </a:p>
        </p:txBody>
      </p:sp>
    </p:spTree>
    <p:extLst>
      <p:ext uri="{BB962C8B-B14F-4D97-AF65-F5344CB8AC3E}">
        <p14:creationId xmlns:p14="http://schemas.microsoft.com/office/powerpoint/2010/main" val="164335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2248" y="234761"/>
            <a:ext cx="7073603" cy="870558"/>
          </a:xfrm>
        </p:spPr>
        <p:txBody>
          <a:bodyPr>
            <a:normAutofit fontScale="90000"/>
          </a:bodyPr>
          <a:lstStyle/>
          <a:p>
            <a:r>
              <a:rPr lang="it-IT" sz="3600" dirty="0"/>
              <a:t>Dove siamo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105319"/>
            <a:ext cx="6858000" cy="3346101"/>
          </a:xfrm>
        </p:spPr>
        <p:txBody>
          <a:bodyPr anchor="b">
            <a:normAutofit/>
          </a:bodyPr>
          <a:lstStyle/>
          <a:p>
            <a:pPr marL="0"/>
            <a:r>
              <a:rPr lang="it-IT" sz="1800" dirty="0"/>
              <a:t>Iniziamo l’attività con i mezzi </a:t>
            </a:r>
            <a:r>
              <a:rPr lang="it-IT" sz="1800" dirty="0" smtClean="0"/>
              <a:t>che abbiamo </a:t>
            </a:r>
            <a:r>
              <a:rPr lang="it-IT" sz="1800" dirty="0"/>
              <a:t>fino al rilascio di nuovi applicativi e al miglioramento di quelli esistenti. </a:t>
            </a:r>
          </a:p>
          <a:p>
            <a:pPr marL="0"/>
            <a:r>
              <a:rPr lang="it-IT" sz="1800" dirty="0"/>
              <a:t>Quindi  lavoreremo da subito: </a:t>
            </a:r>
          </a:p>
          <a:p>
            <a:pPr marL="313182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sulla </a:t>
            </a:r>
            <a:r>
              <a:rPr lang="it-IT" sz="1800" dirty="0"/>
              <a:t>redazione delle linee guida (Rise, ERC)</a:t>
            </a:r>
          </a:p>
          <a:p>
            <a:pPr marL="313182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sulla </a:t>
            </a:r>
            <a:r>
              <a:rPr lang="it-IT" sz="1800" dirty="0"/>
              <a:t>condivisione della documentazione (DB mandati del personale)</a:t>
            </a:r>
          </a:p>
          <a:p>
            <a:pPr marL="313182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sull</a:t>
            </a:r>
            <a:r>
              <a:rPr lang="it-IT" sz="1800" dirty="0"/>
              <a:t>’ impostazione delle procedure (supporto alla costruzione del nuovo DB progetti)</a:t>
            </a:r>
          </a:p>
          <a:p>
            <a:pPr marL="313182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definizione </a:t>
            </a:r>
            <a:r>
              <a:rPr lang="it-IT" sz="1800" dirty="0"/>
              <a:t>ruolo FO</a:t>
            </a:r>
          </a:p>
          <a:p>
            <a:pPr marL="313182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costi </a:t>
            </a:r>
            <a:r>
              <a:rPr lang="it-IT" sz="1800" dirty="0"/>
              <a:t>del personale  </a:t>
            </a:r>
            <a:r>
              <a:rPr lang="it-IT" sz="1800" dirty="0" smtClean="0"/>
              <a:t>- </a:t>
            </a:r>
            <a:r>
              <a:rPr lang="it-IT" sz="1800" dirty="0" err="1"/>
              <a:t>t</a:t>
            </a:r>
            <a:r>
              <a:rPr lang="it-IT" sz="1800" dirty="0" err="1" smtClean="0"/>
              <a:t>imesheet</a:t>
            </a:r>
            <a:r>
              <a:rPr lang="it-IT" sz="1800" dirty="0" smtClean="0"/>
              <a:t> / afferenze - associati</a:t>
            </a:r>
            <a:endParaRPr lang="it-IT" sz="1800" dirty="0"/>
          </a:p>
          <a:p>
            <a:pPr algn="l"/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148" y="104809"/>
            <a:ext cx="1356915" cy="610569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 rot="16200000">
            <a:off x="-706870" y="1119041"/>
            <a:ext cx="206864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50" b="1" dirty="0">
                <a:solidFill>
                  <a:schemeClr val="accent1"/>
                </a:solidFill>
              </a:rPr>
              <a:t>Servizio Gestione Progetti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450661" y="592861"/>
            <a:ext cx="653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DFE</a:t>
            </a:r>
          </a:p>
        </p:txBody>
      </p:sp>
    </p:spTree>
    <p:extLst>
      <p:ext uri="{BB962C8B-B14F-4D97-AF65-F5344CB8AC3E}">
        <p14:creationId xmlns:p14="http://schemas.microsoft.com/office/powerpoint/2010/main" val="12192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2248" y="234761"/>
            <a:ext cx="7073603" cy="870558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Chi </a:t>
            </a:r>
            <a:r>
              <a:rPr lang="en-US" sz="3600" dirty="0" err="1"/>
              <a:t>siamo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900638"/>
            <a:ext cx="6858000" cy="1701886"/>
          </a:xfrm>
        </p:spPr>
        <p:txBody>
          <a:bodyPr anchor="b">
            <a:normAutofit/>
          </a:bodyPr>
          <a:lstStyle/>
          <a:p>
            <a:pPr marL="0"/>
            <a:r>
              <a:rPr lang="en-US" sz="1800" dirty="0"/>
              <a:t>Le </a:t>
            </a:r>
            <a:r>
              <a:rPr lang="en-US" sz="1800" dirty="0" err="1"/>
              <a:t>persone</a:t>
            </a:r>
            <a:r>
              <a:rPr lang="en-US" sz="1800" dirty="0"/>
              <a:t> </a:t>
            </a:r>
            <a:r>
              <a:rPr lang="en-US" sz="1800" dirty="0" err="1"/>
              <a:t>coinvolte</a:t>
            </a:r>
            <a:r>
              <a:rPr lang="en-US" sz="1800" dirty="0"/>
              <a:t> </a:t>
            </a:r>
            <a:r>
              <a:rPr lang="en-US" sz="1800" dirty="0" err="1"/>
              <a:t>nel</a:t>
            </a:r>
            <a:r>
              <a:rPr lang="en-US" sz="1800" dirty="0"/>
              <a:t> </a:t>
            </a:r>
            <a:r>
              <a:rPr lang="en-US" sz="1800" dirty="0" err="1"/>
              <a:t>servizio</a:t>
            </a:r>
            <a:r>
              <a:rPr lang="en-US" sz="1800" dirty="0"/>
              <a:t>  </a:t>
            </a:r>
            <a:r>
              <a:rPr lang="en-US" sz="1800" dirty="0" err="1"/>
              <a:t>sono</a:t>
            </a:r>
            <a:r>
              <a:rPr lang="en-US" sz="1800" dirty="0"/>
              <a:t> </a:t>
            </a:r>
            <a:r>
              <a:rPr lang="en-US" sz="1800" dirty="0" err="1"/>
              <a:t>colleghe</a:t>
            </a:r>
            <a:r>
              <a:rPr lang="en-US" sz="1800" dirty="0"/>
              <a:t> di diverse </a:t>
            </a:r>
            <a:r>
              <a:rPr lang="en-US" sz="1800" dirty="0" err="1"/>
              <a:t>sezioni</a:t>
            </a:r>
            <a:r>
              <a:rPr lang="en-US" sz="1800" dirty="0"/>
              <a:t> </a:t>
            </a:r>
            <a:r>
              <a:rPr lang="en-US" sz="1800" dirty="0" err="1"/>
              <a:t>che</a:t>
            </a:r>
            <a:r>
              <a:rPr lang="en-US" sz="1800" dirty="0"/>
              <a:t> </a:t>
            </a:r>
            <a:r>
              <a:rPr lang="en-US" sz="1800" dirty="0" err="1"/>
              <a:t>hanno</a:t>
            </a:r>
            <a:r>
              <a:rPr lang="en-US" sz="1800" dirty="0"/>
              <a:t> </a:t>
            </a:r>
            <a:r>
              <a:rPr lang="en-US" sz="1800" dirty="0" err="1"/>
              <a:t>dato</a:t>
            </a:r>
            <a:r>
              <a:rPr lang="en-US" sz="1800" dirty="0"/>
              <a:t> la </a:t>
            </a:r>
            <a:r>
              <a:rPr lang="en-US" sz="1800" dirty="0" err="1"/>
              <a:t>disponibilità</a:t>
            </a:r>
            <a:r>
              <a:rPr lang="en-US" sz="1800" dirty="0"/>
              <a:t> per </a:t>
            </a:r>
            <a:r>
              <a:rPr lang="en-US" sz="1800" dirty="0" err="1"/>
              <a:t>una</a:t>
            </a:r>
            <a:r>
              <a:rPr lang="en-US" sz="1800" dirty="0"/>
              <a:t> parte del </a:t>
            </a:r>
            <a:r>
              <a:rPr lang="en-US" sz="1800" dirty="0" err="1"/>
              <a:t>loro</a:t>
            </a:r>
            <a:r>
              <a:rPr lang="en-US" sz="1800" dirty="0"/>
              <a:t> tempo </a:t>
            </a:r>
            <a:r>
              <a:rPr lang="en-US" sz="1800" dirty="0" err="1"/>
              <a:t>lavorativo</a:t>
            </a:r>
            <a:r>
              <a:rPr lang="en-US" sz="1800" dirty="0"/>
              <a:t> . </a:t>
            </a:r>
            <a:endParaRPr lang="en-US" sz="1800" dirty="0" smtClean="0"/>
          </a:p>
          <a:p>
            <a:pPr marL="0"/>
            <a:r>
              <a:rPr lang="en-US" sz="1800" dirty="0" err="1" smtClean="0"/>
              <a:t>Quindi</a:t>
            </a:r>
            <a:r>
              <a:rPr lang="en-US" sz="1800" dirty="0" smtClean="0"/>
              <a:t> </a:t>
            </a:r>
            <a:r>
              <a:rPr lang="en-US" sz="1800" dirty="0" err="1"/>
              <a:t>dobbiamo</a:t>
            </a:r>
            <a:r>
              <a:rPr lang="en-US" sz="1800" dirty="0"/>
              <a:t> </a:t>
            </a:r>
            <a:r>
              <a:rPr lang="en-US" sz="1800" dirty="0" err="1"/>
              <a:t>sfruttare</a:t>
            </a:r>
            <a:r>
              <a:rPr lang="en-US" sz="1800" dirty="0"/>
              <a:t> al </a:t>
            </a:r>
            <a:r>
              <a:rPr lang="en-US" sz="1800" dirty="0" err="1"/>
              <a:t>meglio</a:t>
            </a:r>
            <a:r>
              <a:rPr lang="en-US" sz="1800" dirty="0"/>
              <a:t> la </a:t>
            </a:r>
            <a:r>
              <a:rPr lang="en-US" sz="1800" dirty="0" err="1"/>
              <a:t>loro</a:t>
            </a:r>
            <a:r>
              <a:rPr lang="en-US" sz="1800" dirty="0"/>
              <a:t> </a:t>
            </a:r>
            <a:r>
              <a:rPr lang="en-US" sz="1800" dirty="0" err="1"/>
              <a:t>esperienza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/>
              <a:t>La </a:t>
            </a:r>
            <a:r>
              <a:rPr lang="en-US" sz="1800" dirty="0" err="1"/>
              <a:t>struttura</a:t>
            </a:r>
            <a:r>
              <a:rPr lang="en-US" sz="1800" dirty="0"/>
              <a:t> </a:t>
            </a:r>
            <a:r>
              <a:rPr lang="en-US" sz="1800" dirty="0" err="1"/>
              <a:t>prevede</a:t>
            </a:r>
            <a:r>
              <a:rPr lang="en-US" sz="1800" dirty="0"/>
              <a:t> due </a:t>
            </a:r>
            <a:r>
              <a:rPr lang="en-US" sz="1800" dirty="0" err="1"/>
              <a:t>uffici</a:t>
            </a:r>
            <a:r>
              <a:rPr lang="en-US" sz="1800" dirty="0"/>
              <a:t> ma </a:t>
            </a:r>
            <a:r>
              <a:rPr lang="en-US" sz="1800" dirty="0" err="1"/>
              <a:t>alcune</a:t>
            </a:r>
            <a:r>
              <a:rPr lang="en-US" sz="1800" dirty="0"/>
              <a:t>  </a:t>
            </a:r>
            <a:r>
              <a:rPr lang="en-US" sz="1800" dirty="0" err="1"/>
              <a:t>persone</a:t>
            </a:r>
            <a:r>
              <a:rPr lang="en-US" sz="1800" dirty="0"/>
              <a:t> </a:t>
            </a:r>
            <a:r>
              <a:rPr lang="en-US" sz="1800" dirty="0" err="1"/>
              <a:t>afferenti</a:t>
            </a:r>
            <a:r>
              <a:rPr lang="en-US" sz="1800" dirty="0"/>
              <a:t> ad </a:t>
            </a:r>
            <a:r>
              <a:rPr lang="en-US" sz="1800" dirty="0" err="1"/>
              <a:t>essi</a:t>
            </a:r>
            <a:r>
              <a:rPr lang="en-US" sz="1800" dirty="0"/>
              <a:t> </a:t>
            </a:r>
            <a:r>
              <a:rPr lang="en-US" sz="1800" dirty="0" err="1"/>
              <a:t>lavoreranno</a:t>
            </a:r>
            <a:r>
              <a:rPr lang="en-US" sz="1800" dirty="0"/>
              <a:t> </a:t>
            </a:r>
            <a:r>
              <a:rPr lang="en-US" sz="1800" dirty="0" err="1"/>
              <a:t>trasversalmente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argomenti</a:t>
            </a:r>
            <a:r>
              <a:rPr lang="en-US" sz="1800" dirty="0"/>
              <a:t> </a:t>
            </a:r>
            <a:r>
              <a:rPr lang="en-US" sz="1800" dirty="0" err="1"/>
              <a:t>comuni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148" y="104809"/>
            <a:ext cx="1356915" cy="610569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 rot="16200000">
            <a:off x="-706870" y="1119041"/>
            <a:ext cx="206864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50" b="1" dirty="0">
                <a:solidFill>
                  <a:schemeClr val="accent1"/>
                </a:solidFill>
              </a:rPr>
              <a:t>Servizio Gestione Progetti </a:t>
            </a:r>
          </a:p>
        </p:txBody>
      </p:sp>
      <p:sp>
        <p:nvSpPr>
          <p:cNvPr id="12" name="Oval 9"/>
          <p:cNvSpPr/>
          <p:nvPr/>
        </p:nvSpPr>
        <p:spPr>
          <a:xfrm>
            <a:off x="1832248" y="5082887"/>
            <a:ext cx="2079911" cy="1327956"/>
          </a:xfrm>
          <a:prstGeom prst="ellipse">
            <a:avLst/>
          </a:prstGeom>
          <a:pattFill prst="pct90">
            <a:fgClr>
              <a:schemeClr val="accent1">
                <a:lumMod val="60000"/>
                <a:lumOff val="40000"/>
              </a:schemeClr>
            </a:fgClr>
            <a:bgClr>
              <a:schemeClr val="bg1"/>
            </a:bgClr>
          </a:patt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50" b="1" dirty="0" err="1"/>
              <a:t>Ufficio</a:t>
            </a:r>
            <a:r>
              <a:rPr lang="en-GB" sz="1350" b="1" dirty="0"/>
              <a:t> </a:t>
            </a:r>
            <a:r>
              <a:rPr lang="en-GB" sz="1350" b="1" dirty="0" err="1"/>
              <a:t>gestione</a:t>
            </a:r>
            <a:r>
              <a:rPr lang="en-GB" sz="1350" b="1" dirty="0"/>
              <a:t> </a:t>
            </a:r>
            <a:r>
              <a:rPr lang="en-GB" sz="1350" b="1" dirty="0" err="1"/>
              <a:t>dei</a:t>
            </a:r>
            <a:r>
              <a:rPr lang="en-GB" sz="1350" b="1" dirty="0"/>
              <a:t> </a:t>
            </a:r>
            <a:r>
              <a:rPr lang="en-GB" sz="1350" b="1" dirty="0" err="1"/>
              <a:t>progetti</a:t>
            </a:r>
            <a:r>
              <a:rPr lang="en-GB" sz="1350" b="1" dirty="0"/>
              <a:t> </a:t>
            </a:r>
            <a:r>
              <a:rPr lang="en-GB" sz="1350" b="1" dirty="0" err="1" smtClean="0"/>
              <a:t>internazionali</a:t>
            </a:r>
            <a:endParaRPr lang="en-GB" sz="1350" b="1" dirty="0" smtClean="0"/>
          </a:p>
          <a:p>
            <a:pPr algn="ctr"/>
            <a:r>
              <a:rPr lang="en-GB" sz="1350" b="1" dirty="0" err="1" smtClean="0"/>
              <a:t>S.Petronici</a:t>
            </a:r>
            <a:endParaRPr lang="en-GB" sz="1350" b="1" dirty="0"/>
          </a:p>
        </p:txBody>
      </p:sp>
      <p:sp>
        <p:nvSpPr>
          <p:cNvPr id="13" name="Rectangle 5"/>
          <p:cNvSpPr/>
          <p:nvPr/>
        </p:nvSpPr>
        <p:spPr>
          <a:xfrm>
            <a:off x="3324028" y="2910095"/>
            <a:ext cx="2486630" cy="800100"/>
          </a:xfrm>
          <a:prstGeom prst="rect">
            <a:avLst/>
          </a:prstGeom>
          <a:pattFill prst="pct90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50" b="1" dirty="0" err="1" smtClean="0"/>
              <a:t>Servizio</a:t>
            </a:r>
            <a:r>
              <a:rPr lang="en-GB" sz="1350" b="1" dirty="0" smtClean="0"/>
              <a:t> </a:t>
            </a:r>
            <a:r>
              <a:rPr lang="en-GB" sz="1350" b="1" dirty="0" err="1" smtClean="0"/>
              <a:t>Gestione</a:t>
            </a:r>
            <a:r>
              <a:rPr lang="en-GB" sz="1350" b="1" dirty="0" smtClean="0"/>
              <a:t> </a:t>
            </a:r>
            <a:r>
              <a:rPr lang="en-GB" sz="1350" b="1" dirty="0" err="1" smtClean="0"/>
              <a:t>Progetti</a:t>
            </a:r>
            <a:endParaRPr lang="en-GB" sz="1350" b="1" dirty="0" smtClean="0"/>
          </a:p>
          <a:p>
            <a:pPr algn="ctr"/>
            <a:r>
              <a:rPr lang="en-GB" sz="1350" b="1" dirty="0" smtClean="0"/>
              <a:t>S. </a:t>
            </a:r>
            <a:r>
              <a:rPr lang="en-GB" sz="1350" b="1" dirty="0" err="1" smtClean="0"/>
              <a:t>Argentati</a:t>
            </a:r>
            <a:endParaRPr lang="en-GB" sz="1350" b="1" dirty="0"/>
          </a:p>
        </p:txBody>
      </p:sp>
      <p:sp>
        <p:nvSpPr>
          <p:cNvPr id="14" name="Oval 9"/>
          <p:cNvSpPr/>
          <p:nvPr/>
        </p:nvSpPr>
        <p:spPr>
          <a:xfrm>
            <a:off x="5245240" y="5094613"/>
            <a:ext cx="2074983" cy="1326279"/>
          </a:xfrm>
          <a:prstGeom prst="ellipse">
            <a:avLst/>
          </a:prstGeom>
          <a:pattFill prst="pct90">
            <a:fgClr>
              <a:schemeClr val="accent1">
                <a:lumMod val="60000"/>
                <a:lumOff val="40000"/>
              </a:schemeClr>
            </a:fgClr>
            <a:bgClr>
              <a:schemeClr val="bg1"/>
            </a:bgClr>
          </a:patt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50" b="1" dirty="0" err="1"/>
              <a:t>Ufficio</a:t>
            </a:r>
            <a:r>
              <a:rPr lang="en-GB" sz="1350" b="1" dirty="0"/>
              <a:t> </a:t>
            </a:r>
            <a:r>
              <a:rPr lang="en-GB" sz="1350" b="1" dirty="0" err="1"/>
              <a:t>gestione</a:t>
            </a:r>
            <a:r>
              <a:rPr lang="en-GB" sz="1350" b="1" dirty="0"/>
              <a:t> </a:t>
            </a:r>
            <a:r>
              <a:rPr lang="en-GB" sz="1350" b="1" dirty="0" err="1"/>
              <a:t>dei</a:t>
            </a:r>
            <a:r>
              <a:rPr lang="en-GB" sz="1350" b="1" dirty="0"/>
              <a:t> </a:t>
            </a:r>
            <a:r>
              <a:rPr lang="en-GB" sz="1350" b="1" dirty="0" err="1"/>
              <a:t>progetti</a:t>
            </a:r>
            <a:r>
              <a:rPr lang="en-GB" sz="1350" b="1" dirty="0"/>
              <a:t> </a:t>
            </a:r>
            <a:r>
              <a:rPr lang="en-GB" sz="1350" b="1" dirty="0" err="1"/>
              <a:t>nazionali</a:t>
            </a:r>
            <a:r>
              <a:rPr lang="en-GB" sz="1350" b="1" dirty="0"/>
              <a:t> e </a:t>
            </a:r>
            <a:r>
              <a:rPr lang="en-GB" sz="1350" b="1" dirty="0" err="1" smtClean="0"/>
              <a:t>regionali</a:t>
            </a:r>
            <a:endParaRPr lang="en-GB" sz="1350" b="1" dirty="0" smtClean="0"/>
          </a:p>
          <a:p>
            <a:pPr algn="ctr"/>
            <a:r>
              <a:rPr lang="en-GB" sz="1350" b="1" dirty="0" smtClean="0"/>
              <a:t>D. </a:t>
            </a:r>
            <a:r>
              <a:rPr lang="en-GB" sz="1350" b="1" dirty="0" err="1" smtClean="0"/>
              <a:t>Bortot</a:t>
            </a:r>
            <a:endParaRPr lang="en-GB" sz="1350" b="1" dirty="0"/>
          </a:p>
        </p:txBody>
      </p:sp>
      <p:cxnSp>
        <p:nvCxnSpPr>
          <p:cNvPr id="15" name="Straight Arrow Connector 29"/>
          <p:cNvCxnSpPr>
            <a:stCxn id="13" idx="2"/>
            <a:endCxn id="14" idx="0"/>
          </p:cNvCxnSpPr>
          <p:nvPr/>
        </p:nvCxnSpPr>
        <p:spPr>
          <a:xfrm>
            <a:off x="4567343" y="3710195"/>
            <a:ext cx="1715389" cy="1384418"/>
          </a:xfrm>
          <a:prstGeom prst="straightConnector1">
            <a:avLst/>
          </a:prstGeom>
          <a:ln w="76200"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29"/>
          <p:cNvCxnSpPr>
            <a:stCxn id="12" idx="0"/>
            <a:endCxn id="13" idx="2"/>
          </p:cNvCxnSpPr>
          <p:nvPr/>
        </p:nvCxnSpPr>
        <p:spPr>
          <a:xfrm flipV="1">
            <a:off x="2872204" y="3710195"/>
            <a:ext cx="1695139" cy="1372692"/>
          </a:xfrm>
          <a:prstGeom prst="straightConnector1">
            <a:avLst/>
          </a:prstGeom>
          <a:ln w="76200"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8450661" y="592861"/>
            <a:ext cx="653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DFE</a:t>
            </a:r>
          </a:p>
        </p:txBody>
      </p:sp>
    </p:spTree>
    <p:extLst>
      <p:ext uri="{BB962C8B-B14F-4D97-AF65-F5344CB8AC3E}">
        <p14:creationId xmlns:p14="http://schemas.microsoft.com/office/powerpoint/2010/main" val="65747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Dobbiamo formare una squadra come abbiamo fatto per i Rise </a:t>
            </a:r>
          </a:p>
          <a:p>
            <a:r>
              <a:rPr lang="it-IT" dirty="0" smtClean="0"/>
              <a:t>Grazie a tutte le colleghe </a:t>
            </a:r>
            <a:r>
              <a:rPr lang="it-IT" smtClean="0"/>
              <a:t>e colleghi  </a:t>
            </a:r>
            <a:r>
              <a:rPr lang="it-IT" dirty="0" smtClean="0"/>
              <a:t>che lavoreranno con me e hanno dato la loro disponibilità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6490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2249</TotalTime>
  <Words>814</Words>
  <Application>Microsoft Office PowerPoint</Application>
  <PresentationFormat>Presentazione su schermo (4:3)</PresentationFormat>
  <Paragraphs>110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Solstizio</vt:lpstr>
      <vt:lpstr>Servizio Gestione dei Progetti</vt:lpstr>
      <vt:lpstr>Risultati raggiunti finora </vt:lpstr>
      <vt:lpstr>I nostri nuovi “Obiettivi” </vt:lpstr>
      <vt:lpstr>Presentazione standard di PowerPoint</vt:lpstr>
      <vt:lpstr>Ampi margini di miglioramento </vt:lpstr>
      <vt:lpstr>Dove siamo </vt:lpstr>
      <vt:lpstr>Chi siamo </vt:lpstr>
      <vt:lpstr>Conclusioni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Servizio Gestione Progetti</dc:title>
  <dc:creator>Sabrina Argentati</dc:creator>
  <cp:lastModifiedBy>ospite</cp:lastModifiedBy>
  <cp:revision>51</cp:revision>
  <cp:lastPrinted>2019-01-17T13:01:56Z</cp:lastPrinted>
  <dcterms:created xsi:type="dcterms:W3CDTF">2019-01-13T20:54:12Z</dcterms:created>
  <dcterms:modified xsi:type="dcterms:W3CDTF">2019-01-18T12:41:29Z</dcterms:modified>
</cp:coreProperties>
</file>