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 lvl="0">
      <a:defRPr lang="it-IT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37" autoAdjust="0"/>
  </p:normalViewPr>
  <p:slideViewPr>
    <p:cSldViewPr snapToGrid="0">
      <p:cViewPr varScale="1">
        <p:scale>
          <a:sx n="77" d="100"/>
          <a:sy n="77" d="100"/>
        </p:scale>
        <p:origin x="4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4878F-F473-4234-A52D-75F55AA5EA5B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3470F9-746D-41F8-81AA-41E416EA9D2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04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04F24E-87B5-4144-BD8B-2B227F9C47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3567C47-2C30-49F3-8748-B64995A0CA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95CE8D-6899-4902-8687-97631672F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1CE6-FCDD-49AB-BF93-DE2292DC12EE}" type="datetime1">
              <a:rPr lang="it-IT" smtClean="0"/>
              <a:t>03/10/2019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5C437F0-2B12-4DD7-9C53-37FCA3DD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8E0CCD1-257A-449E-AE4C-C08FE3AB5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11C7-630C-4D8F-BA0E-EC3DCC236C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626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D44CAA-76C5-403D-89B3-8AE3594F7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B9DCBF4-2623-4DDF-B0F7-74865F5A8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500960B-91C3-4EDE-933D-E6A7FF6AD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A47D-8DDC-4B3B-BEA2-55A6B8108E57}" type="datetime1">
              <a:rPr lang="it-IT" smtClean="0"/>
              <a:t>03/10/2019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11B864-3A3E-4C83-AF36-3E5B29F60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65FD72-1553-4A25-907F-A3897AFB9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11C7-630C-4D8F-BA0E-EC3DCC236C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395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8007609-6C0A-4973-B708-D9D2470449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CBF3EC6-D6CF-4CD3-9B1F-188BBFA9F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575E63-395F-4B59-9E58-0C21A1B97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D5A9-D28A-4B42-9F1D-9FD7366F7D8D}" type="datetime1">
              <a:rPr lang="it-IT" smtClean="0"/>
              <a:t>03/10/2019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EC6125-7300-4B83-A9EF-C57DAE4C0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08A03F-C66E-4058-AE37-CE4C4EBFE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11C7-630C-4D8F-BA0E-EC3DCC236C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038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2F577A-E582-4D3D-86A9-28F752CF5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93F415-6A2F-43F0-AC65-66FA8527C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4A4EA99-83D7-4459-9BB4-DF82A110F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59D3-B4BF-4D88-BEE3-C5A44628A5F5}" type="datetime1">
              <a:rPr lang="it-IT" smtClean="0"/>
              <a:t>03/10/2019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EA05E04-B6DD-4C40-B3D6-72679AB64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79FC01-26D7-4224-AB8F-D0ACCD903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11C7-630C-4D8F-BA0E-EC3DCC236C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0366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73D942-B630-40AF-B2A6-543C053F9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2E3D3A4-DA02-4C36-8A73-31A5A6328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C30889-B891-4D18-AA26-EFA1DD648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25FB-22DE-4DFE-B0B1-35FAE8137146}" type="datetime1">
              <a:rPr lang="it-IT" smtClean="0"/>
              <a:t>03/10/2019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5179DA-66AC-463E-BAE0-3E13DC45F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9793EDA-1A5E-4F3E-A88C-3B27237C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11C7-630C-4D8F-BA0E-EC3DCC236C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726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B9F283-47B0-4010-A0C8-E52BF211A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7AF4E72-F422-4FBD-BF76-A229928319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5405044-62B2-4651-9503-ED4380DF5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B725303-0C32-4470-A78E-0301FF8A8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8875-FCAA-49EC-BCDD-5B7D9984F85F}" type="datetime1">
              <a:rPr lang="it-IT" smtClean="0"/>
              <a:t>03/10/2019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2EBB66-01FD-4E6F-8509-3736CBE6C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ABF4BC6-4735-4117-9AF0-43BFD2201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11C7-630C-4D8F-BA0E-EC3DCC236C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584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9F8CD8-7EE5-46AF-9C9F-11662694B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8CA4088-7451-4BFC-A721-4F23F1DE8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75F4659-C243-4E45-92CD-2A8F9C14B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2A03350-EA2C-4128-9836-DD90CE5E45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1DC75F9-1F20-4B1F-8FC2-E4898F1F76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9A17F39-1B25-4F53-8C65-AACD00E41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695EA-A4FB-42D6-9332-DFCE8986D397}" type="datetime1">
              <a:rPr lang="it-IT" smtClean="0"/>
              <a:t>03/10/2019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2B27DEE-9413-4F7F-B92D-554B99594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A1F987D-AED5-4779-B775-79F0CDEA2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11C7-630C-4D8F-BA0E-EC3DCC236C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51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350937-8FE8-45CB-B240-01A51B689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A02CAC1-8A10-43AF-8205-E425C3A59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3DC6-4904-47BF-805D-71999272EF68}" type="datetime1">
              <a:rPr lang="it-IT" smtClean="0"/>
              <a:t>03/10/2019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61B4FC4-8B9A-4491-B75D-4C5635D44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DCE5A4B-0C79-4AE8-959A-EE04AE198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11C7-630C-4D8F-BA0E-EC3DCC236C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218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B449BC0-634D-42CC-982C-F6DE46F86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6A411-EF03-495A-9E3E-F11CD841911A}" type="datetime1">
              <a:rPr lang="it-IT" smtClean="0"/>
              <a:t>03/10/2019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2B1857D-847E-4A02-81D1-3DE49E911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E3A1AE5-D307-45DD-991F-91BFE98ED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11C7-630C-4D8F-BA0E-EC3DCC236C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683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26D0FE-C77A-4C26-8CF4-2F3F8A28F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C648A5-445E-4789-B100-90138965D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48F9E23-1307-4CB3-86E1-0E9CB590D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4496261-13C1-42B7-9CEB-D6C8FDF62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9B34D-0D6B-470F-8D75-BEB92DEB1C33}" type="datetime1">
              <a:rPr lang="it-IT" smtClean="0"/>
              <a:t>03/10/2019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26DD014-7516-4274-8822-7FC40419D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7CAD001-752C-4F30-B8CA-6D412376F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11C7-630C-4D8F-BA0E-EC3DCC236C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814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7D19BA-9EED-40D2-BAC0-85156C6D6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8B96C9F-AA1B-4819-96A1-D3E3A798EC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6EC09C8-436F-41C9-BD09-F49569D3D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A35BECF-773F-4F22-996F-78EA3C010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7293B-BB28-4E04-B1F4-728B60D68C0D}" type="datetime1">
              <a:rPr lang="it-IT" smtClean="0"/>
              <a:t>03/10/2019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1220F8C-C2A5-467F-847F-98FF06E8B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D726F2E-3A8E-4956-9AF0-6F56F3489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11C7-630C-4D8F-BA0E-EC3DCC236C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7871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1E5E3C0-40D8-4FE9-96BD-F2936543D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133A1A0-AC9D-4670-8417-FB4ECFAC9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7DAA8F3-8814-468F-82C8-1D15FE2F93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79FAB-53D3-494F-ABF1-F3FDFFE3E61E}" type="datetime1">
              <a:rPr lang="it-IT" smtClean="0"/>
              <a:t>03/10/2019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5774DA-23E3-4AA2-8CF0-47B91018C9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D63532-C529-44C3-BCDA-846CA26ADE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011C7-630C-4D8F-BA0E-EC3DCC236C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613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2CDF98FD-FBD0-4ABE-AF8C-C4FD633A8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19229"/>
            <a:ext cx="12173268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gamma-ray imaging camera for ambient radioactivity detection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00D58B4A-A178-4F52-AE0B-61B999B4F1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12" y="1591097"/>
            <a:ext cx="2229634" cy="1794078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6C676213-B2C6-4F67-AC63-B19F5482B9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812" y="3432434"/>
            <a:ext cx="3868987" cy="2003582"/>
          </a:xfrm>
          <a:prstGeom prst="rect">
            <a:avLst/>
          </a:prstGeom>
        </p:spPr>
      </p:pic>
      <p:pic>
        <p:nvPicPr>
          <p:cNvPr id="17" name="Picture 6">
            <a:extLst>
              <a:ext uri="{FF2B5EF4-FFF2-40B4-BE49-F238E27FC236}">
                <a16:creationId xmlns:a16="http://schemas.microsoft.com/office/drawing/2014/main" id="{3C63E752-1154-4309-AE22-A2CA085D77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937" y="246794"/>
            <a:ext cx="2793651" cy="546032"/>
          </a:xfrm>
          <a:prstGeom prst="rect">
            <a:avLst/>
          </a:prstGeom>
        </p:spPr>
      </p:pic>
      <p:pic>
        <p:nvPicPr>
          <p:cNvPr id="18" name="Picture 8">
            <a:extLst>
              <a:ext uri="{FF2B5EF4-FFF2-40B4-BE49-F238E27FC236}">
                <a16:creationId xmlns:a16="http://schemas.microsoft.com/office/drawing/2014/main" id="{0C9D9939-6118-4509-AF98-142BD5CC00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7898" y="263180"/>
            <a:ext cx="2793651" cy="558730"/>
          </a:xfrm>
          <a:prstGeom prst="rect">
            <a:avLst/>
          </a:prstGeom>
        </p:spPr>
      </p:pic>
      <p:pic>
        <p:nvPicPr>
          <p:cNvPr id="19" name="Picture 2" descr="http://home.infn.it/images/logo_INFN.png">
            <a:extLst>
              <a:ext uri="{FF2B5EF4-FFF2-40B4-BE49-F238E27FC236}">
                <a16:creationId xmlns:a16="http://schemas.microsoft.com/office/drawing/2014/main" id="{96E4DD7A-742B-408C-8606-C2E03E4B9A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239" y="42482"/>
            <a:ext cx="189547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uniba_cdlf">
            <a:extLst>
              <a:ext uri="{FF2B5EF4-FFF2-40B4-BE49-F238E27FC236}">
                <a16:creationId xmlns:a16="http://schemas.microsoft.com/office/drawing/2014/main" id="{6C967FFC-7967-43D7-A99C-99D9299A58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173" b="3867"/>
          <a:stretch/>
        </p:blipFill>
        <p:spPr bwMode="auto">
          <a:xfrm>
            <a:off x="0" y="71203"/>
            <a:ext cx="3423016" cy="943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F10133D4-BD38-4ABA-8504-E4659FDCFB32}"/>
              </a:ext>
            </a:extLst>
          </p:cNvPr>
          <p:cNvSpPr txBox="1"/>
          <p:nvPr/>
        </p:nvSpPr>
        <p:spPr>
          <a:xfrm>
            <a:off x="2390446" y="1480545"/>
            <a:ext cx="760836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Set-up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4x4 </a:t>
            </a:r>
            <a:r>
              <a:rPr lang="en-US" sz="2000" dirty="0" err="1"/>
              <a:t>CsI</a:t>
            </a:r>
            <a:r>
              <a:rPr lang="en-US" sz="2000" dirty="0"/>
              <a:t>(Tl) Scintillator matrix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Coded mask technique (7x7 Tiles made with Tungsten and PVC)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PMT-based photodetection vs </a:t>
            </a:r>
            <a:r>
              <a:rPr lang="en-US" sz="2000" dirty="0" err="1"/>
              <a:t>SiPM</a:t>
            </a:r>
            <a:r>
              <a:rPr lang="en-US" sz="2000" dirty="0"/>
              <a:t>-based photodetection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CAEN Digitizer V1725 for data acquisition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81D7D2FE-A6A8-448B-9D14-B1F5E8961D5D}"/>
              </a:ext>
            </a:extLst>
          </p:cNvPr>
          <p:cNvSpPr txBox="1"/>
          <p:nvPr/>
        </p:nvSpPr>
        <p:spPr>
          <a:xfrm>
            <a:off x="4029799" y="3436177"/>
            <a:ext cx="76083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Energy Resolution </a:t>
            </a:r>
            <a:r>
              <a:rPr lang="en-US" sz="2400" b="1" dirty="0" err="1"/>
              <a:t>SiPM</a:t>
            </a:r>
            <a:r>
              <a:rPr lang="en-US" sz="2400" b="1" dirty="0"/>
              <a:t> vs PMT </a:t>
            </a:r>
          </a:p>
          <a:p>
            <a:r>
              <a:rPr lang="en-US" sz="2000" dirty="0"/>
              <a:t>Better resolution for integration gate grater than 0.5 µs</a:t>
            </a:r>
          </a:p>
        </p:txBody>
      </p:sp>
      <p:pic>
        <p:nvPicPr>
          <p:cNvPr id="22" name="Immagine 21" descr="Immagine che contiene testo&#10;&#10;Descrizione generata automaticamente">
            <a:extLst>
              <a:ext uri="{FF2B5EF4-FFF2-40B4-BE49-F238E27FC236}">
                <a16:creationId xmlns:a16="http://schemas.microsoft.com/office/drawing/2014/main" id="{BE3A65C1-1C9B-4307-82CA-5143559012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03666" y="4131360"/>
            <a:ext cx="2370586" cy="2243307"/>
          </a:xfrm>
          <a:prstGeom prst="rect">
            <a:avLst/>
          </a:prstGeom>
        </p:spPr>
      </p:pic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E1E3902C-5215-4D7B-BA39-BB3FC854DCB7}"/>
              </a:ext>
            </a:extLst>
          </p:cNvPr>
          <p:cNvSpPr txBox="1"/>
          <p:nvPr/>
        </p:nvSpPr>
        <p:spPr>
          <a:xfrm>
            <a:off x="2095305" y="5989947"/>
            <a:ext cx="76083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Point Spread Function</a:t>
            </a:r>
          </a:p>
          <a:p>
            <a:pPr algn="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PSF of about 20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mrad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corresponding to 2 cm for a source at 1 m</a:t>
            </a:r>
            <a:endParaRPr lang="en-US" sz="2000" dirty="0"/>
          </a:p>
        </p:txBody>
      </p:sp>
      <p:pic>
        <p:nvPicPr>
          <p:cNvPr id="26" name="Immagine 25">
            <a:extLst>
              <a:ext uri="{FF2B5EF4-FFF2-40B4-BE49-F238E27FC236}">
                <a16:creationId xmlns:a16="http://schemas.microsoft.com/office/drawing/2014/main" id="{82B42334-7F7C-4647-B150-A2D7CF5C8F7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65741" y="4205618"/>
            <a:ext cx="3205870" cy="1439872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07A96372-D029-4750-A001-E9AF0FD2A464}"/>
              </a:ext>
            </a:extLst>
          </p:cNvPr>
          <p:cNvSpPr txBox="1"/>
          <p:nvPr/>
        </p:nvSpPr>
        <p:spPr>
          <a:xfrm>
            <a:off x="160812" y="5477854"/>
            <a:ext cx="2502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aseline="30000" dirty="0"/>
              <a:t>137</a:t>
            </a:r>
            <a:r>
              <a:rPr lang="en-US" sz="2000" dirty="0"/>
              <a:t>Cs 662 KeV Line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838E3694-BB63-43E0-8728-C1CAFF312758}"/>
              </a:ext>
            </a:extLst>
          </p:cNvPr>
          <p:cNvSpPr/>
          <p:nvPr/>
        </p:nvSpPr>
        <p:spPr>
          <a:xfrm>
            <a:off x="9744052" y="6410154"/>
            <a:ext cx="1431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30000" dirty="0"/>
              <a:t>137</a:t>
            </a:r>
            <a:r>
              <a:rPr lang="en-US" dirty="0"/>
              <a:t>Cs Imaging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6C196FB6-4721-40AF-BA21-F0CDD6211197}"/>
              </a:ext>
            </a:extLst>
          </p:cNvPr>
          <p:cNvSpPr/>
          <p:nvPr/>
        </p:nvSpPr>
        <p:spPr>
          <a:xfrm>
            <a:off x="4265741" y="5638452"/>
            <a:ext cx="2108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5 µs integration gate</a:t>
            </a:r>
          </a:p>
        </p:txBody>
      </p:sp>
    </p:spTree>
    <p:extLst>
      <p:ext uri="{BB962C8B-B14F-4D97-AF65-F5344CB8AC3E}">
        <p14:creationId xmlns:p14="http://schemas.microsoft.com/office/powerpoint/2010/main" val="29340298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82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A gamma-ray imaging camera for ambient radioactivity detection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CsI(Tl) 1 inch x 1 inch</dc:title>
  <dc:creator>Corrado Altomare</dc:creator>
  <cp:lastModifiedBy>Corrado Altomare</cp:lastModifiedBy>
  <cp:revision>153</cp:revision>
  <dcterms:modified xsi:type="dcterms:W3CDTF">2019-10-03T08:39:17Z</dcterms:modified>
</cp:coreProperties>
</file>