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77" r:id="rId3"/>
    <p:sldId id="271" r:id="rId4"/>
    <p:sldId id="275" r:id="rId5"/>
    <p:sldId id="274" r:id="rId6"/>
    <p:sldId id="272" r:id="rId7"/>
    <p:sldId id="273" r:id="rId8"/>
    <p:sldId id="262" r:id="rId9"/>
    <p:sldId id="268" r:id="rId10"/>
    <p:sldId id="269" r:id="rId11"/>
    <p:sldId id="270" r:id="rId12"/>
    <p:sldId id="264" r:id="rId13"/>
    <p:sldId id="265" r:id="rId14"/>
    <p:sldId id="267" r:id="rId15"/>
    <p:sldId id="263" r:id="rId16"/>
    <p:sldId id="278" r:id="rId17"/>
    <p:sldId id="276" r:id="rId18"/>
  </p:sldIdLst>
  <p:sldSz cx="13817600" cy="77724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96D0"/>
    <a:srgbClr val="FAB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09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-446" y="-82"/>
      </p:cViewPr>
      <p:guideLst>
        <p:guide orient="horz" pos="2448"/>
        <p:guide pos="4352"/>
      </p:guideLst>
    </p:cSldViewPr>
  </p:slideViewPr>
  <p:outlineViewPr>
    <p:cViewPr>
      <p:scale>
        <a:sx n="33" d="100"/>
        <a:sy n="33" d="100"/>
      </p:scale>
      <p:origin x="0" y="331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382F392-DB49-4AA4-8FE8-68E7A20DFD49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53BEB2-B6BD-4FBB-B32D-280A8B85A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7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3817600" cy="12344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26327" y="640080"/>
            <a:ext cx="10049164" cy="4572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FABE0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8074" y="1763184"/>
            <a:ext cx="5966691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 marL="914323" indent="-220645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7191434" y="1763184"/>
            <a:ext cx="5966691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4" y="233172"/>
            <a:ext cx="1143000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599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8"/>
          <a:stretch/>
        </p:blipFill>
        <p:spPr>
          <a:xfrm>
            <a:off x="0" y="0"/>
            <a:ext cx="13817600" cy="12344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826327" y="640080"/>
            <a:ext cx="10049164" cy="457200"/>
          </a:xfrm>
        </p:spPr>
        <p:txBody>
          <a:bodyPr>
            <a:normAutofit/>
          </a:bodyPr>
          <a:lstStyle>
            <a:lvl1pPr>
              <a:defRPr sz="3000" b="1">
                <a:solidFill>
                  <a:srgbClr val="FABE0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8074" y="1763184"/>
            <a:ext cx="12530051" cy="5257800"/>
          </a:xfrm>
        </p:spPr>
        <p:txBody>
          <a:bodyPr/>
          <a:lstStyle>
            <a:lvl1pPr>
              <a:lnSpc>
                <a:spcPts val="1800"/>
              </a:lnSpc>
              <a:spcAft>
                <a:spcPts val="600"/>
              </a:spcAft>
              <a:defRPr sz="1500"/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/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1"/>
                </a:solidFill>
              </a:defRPr>
            </a:lvl4pPr>
            <a:lvl5pPr>
              <a:defRPr u="none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4" y="233172"/>
            <a:ext cx="1143000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7383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orient="horz" pos="62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074" y="3249892"/>
            <a:ext cx="12530051" cy="457200"/>
          </a:xfrm>
        </p:spPr>
        <p:txBody>
          <a:bodyPr>
            <a:noAutofit/>
          </a:bodyPr>
          <a:lstStyle>
            <a:lvl1pPr>
              <a:defRPr sz="4600" b="1">
                <a:solidFill>
                  <a:srgbClr val="FABE0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8074" y="3882430"/>
            <a:ext cx="12530051" cy="29203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 sz="1800" b="1">
                <a:solidFill>
                  <a:schemeClr val="bg1"/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>
                <a:solidFill>
                  <a:schemeClr val="bg1"/>
                </a:solidFill>
              </a:defRPr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2370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  <p:extLst mod="1">
    <p:ext uri="{DCECCB84-F9BA-43D5-87BE-67443E8EF086}">
      <p15:sldGuideLst xmlns=""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074" y="3249892"/>
            <a:ext cx="12530051" cy="457200"/>
          </a:xfrm>
        </p:spPr>
        <p:txBody>
          <a:bodyPr>
            <a:noAutofit/>
          </a:bodyPr>
          <a:lstStyle>
            <a:lvl1pPr>
              <a:defRPr sz="46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8074" y="3882430"/>
            <a:ext cx="12530051" cy="2920324"/>
          </a:xfrm>
        </p:spPr>
        <p:txBody>
          <a:bodyPr/>
          <a:lstStyle>
            <a:lvl1pPr>
              <a:lnSpc>
                <a:spcPts val="2000"/>
              </a:lnSpc>
              <a:spcAft>
                <a:spcPts val="600"/>
              </a:spcAft>
              <a:defRPr sz="18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>
              <a:lnSpc>
                <a:spcPts val="1800"/>
              </a:lnSpc>
              <a:spcAft>
                <a:spcPts val="6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lnSpc>
                <a:spcPts val="1800"/>
              </a:lnSpc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lnSpc>
                <a:spcPts val="1800"/>
              </a:lnSpc>
              <a:spcAft>
                <a:spcPts val="300"/>
              </a:spcAft>
              <a:defRPr sz="15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6181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  <p:extLst mod="1">
    <p:ext uri="{DCECCB84-F9BA-43D5-87BE-67443E8EF086}">
      <p15:sldGuideLst xmlns="" xmlns:p15="http://schemas.microsoft.com/office/powerpoint/2012/main">
        <p15:guide id="1" orient="horz" pos="23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lue">
    <p:bg>
      <p:bgPr>
        <a:blipFill dpi="0" rotWithShape="1">
          <a:blip r:embed="rId2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38568"/>
            <a:ext cx="13817600" cy="1533832"/>
          </a:xfrm>
          <a:prstGeom prst="rect">
            <a:avLst/>
          </a:prstGeom>
          <a:solidFill>
            <a:srgbClr val="0012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074" y="2743200"/>
            <a:ext cx="12561455" cy="2743200"/>
          </a:xfrm>
        </p:spPr>
        <p:txBody>
          <a:bodyPr anchor="t">
            <a:noAutofit/>
          </a:bodyPr>
          <a:lstStyle>
            <a:lvl1pPr>
              <a:lnSpc>
                <a:spcPts val="5100"/>
              </a:lnSpc>
              <a:defRPr sz="4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8073" y="6515502"/>
            <a:ext cx="7222836" cy="952107"/>
          </a:xfrm>
        </p:spPr>
        <p:txBody>
          <a:bodyPr anchor="b"/>
          <a:lstStyle>
            <a:lvl1pPr>
              <a:lnSpc>
                <a:spcPts val="1900"/>
              </a:lnSpc>
              <a:spcAft>
                <a:spcPts val="0"/>
              </a:spcAft>
              <a:defRPr sz="1500" b="0">
                <a:solidFill>
                  <a:schemeClr val="bg1"/>
                </a:solidFill>
              </a:defRPr>
            </a:lvl1pPr>
            <a:lvl2pPr>
              <a:lnSpc>
                <a:spcPts val="1900"/>
              </a:lnSpc>
              <a:spcAft>
                <a:spcPts val="0"/>
              </a:spcAft>
              <a:defRPr sz="1500">
                <a:solidFill>
                  <a:schemeClr val="bg2"/>
                </a:solidFill>
              </a:defRPr>
            </a:lvl2pPr>
            <a:lvl3pPr marL="0" indent="0">
              <a:lnSpc>
                <a:spcPts val="1900"/>
              </a:lnSpc>
              <a:spcAft>
                <a:spcPts val="0"/>
              </a:spcAft>
              <a:buFontTx/>
              <a:buNone/>
              <a:defRPr sz="1500" b="1">
                <a:solidFill>
                  <a:schemeClr val="bg1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4" y="457200"/>
            <a:ext cx="1371600" cy="9144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8164945" y="6515502"/>
            <a:ext cx="5024582" cy="952107"/>
          </a:xfrm>
        </p:spPr>
        <p:txBody>
          <a:bodyPr anchor="b"/>
          <a:lstStyle>
            <a:lvl1pPr algn="r"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bg1"/>
                </a:solidFill>
              </a:defRPr>
            </a:lvl1pPr>
            <a:lvl2pPr algn="r">
              <a:lnSpc>
                <a:spcPts val="1900"/>
              </a:lnSpc>
              <a:spcAft>
                <a:spcPts val="0"/>
              </a:spcAft>
              <a:defRPr sz="1500">
                <a:solidFill>
                  <a:schemeClr val="bg2"/>
                </a:solidFill>
              </a:defRPr>
            </a:lvl2pPr>
            <a:lvl3pPr marL="0" indent="0" algn="r">
              <a:lnSpc>
                <a:spcPts val="1900"/>
              </a:lnSpc>
              <a:spcAft>
                <a:spcPts val="0"/>
              </a:spcAft>
              <a:buFontTx/>
              <a:buNone/>
              <a:defRPr sz="1500" b="0">
                <a:solidFill>
                  <a:schemeClr val="bg1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744030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  <p:extLst mod="1">
    <p:ext uri="{DCECCB84-F9BA-43D5-87BE-67443E8EF086}">
      <p15:sldGuideLst xmlns=""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073" y="1791094"/>
            <a:ext cx="7802346" cy="2601798"/>
          </a:xfrm>
        </p:spPr>
        <p:txBody>
          <a:bodyPr anchor="b">
            <a:noAutofit/>
          </a:bodyPr>
          <a:lstStyle>
            <a:lvl1pPr>
              <a:lnSpc>
                <a:spcPts val="3899"/>
              </a:lnSpc>
              <a:defRPr sz="3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28073" y="4722841"/>
            <a:ext cx="7222836" cy="952107"/>
          </a:xfrm>
        </p:spPr>
        <p:txBody>
          <a:bodyPr anchor="t"/>
          <a:lstStyle>
            <a:lvl1pPr>
              <a:lnSpc>
                <a:spcPts val="1900"/>
              </a:lnSpc>
              <a:spcAft>
                <a:spcPts val="0"/>
              </a:spcAft>
              <a:defRPr sz="1500" b="1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spcAft>
                <a:spcPts val="0"/>
              </a:spcAft>
              <a:defRPr sz="1500">
                <a:solidFill>
                  <a:schemeClr val="tx2"/>
                </a:solidFill>
              </a:defRPr>
            </a:lvl2pPr>
            <a:lvl3pPr marL="0" indent="0">
              <a:lnSpc>
                <a:spcPts val="1900"/>
              </a:lnSpc>
              <a:spcAft>
                <a:spcPts val="0"/>
              </a:spcAft>
              <a:buFontTx/>
              <a:buNone/>
              <a:defRPr sz="1500" b="0">
                <a:solidFill>
                  <a:schemeClr val="tx2"/>
                </a:solidFill>
              </a:defRPr>
            </a:lvl3pPr>
            <a:lvl4pPr>
              <a:lnSpc>
                <a:spcPts val="2640"/>
              </a:lnSpc>
              <a:spcAft>
                <a:spcPts val="1800"/>
              </a:spcAft>
              <a:defRPr sz="22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9" y="457200"/>
            <a:ext cx="1371600" cy="9144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67782" y="-9426"/>
            <a:ext cx="7549823" cy="7781826"/>
          </a:xfrm>
          <a:custGeom>
            <a:avLst/>
            <a:gdLst>
              <a:gd name="connsiteX0" fmla="*/ 0 w 3657600"/>
              <a:gd name="connsiteY0" fmla="*/ 0 h 7772400"/>
              <a:gd name="connsiteX1" fmla="*/ 3657600 w 3657600"/>
              <a:gd name="connsiteY1" fmla="*/ 0 h 7772400"/>
              <a:gd name="connsiteX2" fmla="*/ 3657600 w 3657600"/>
              <a:gd name="connsiteY2" fmla="*/ 7772400 h 7772400"/>
              <a:gd name="connsiteX3" fmla="*/ 0 w 3657600"/>
              <a:gd name="connsiteY3" fmla="*/ 7772400 h 7772400"/>
              <a:gd name="connsiteX4" fmla="*/ 0 w 3657600"/>
              <a:gd name="connsiteY4" fmla="*/ 0 h 7772400"/>
              <a:gd name="connsiteX0" fmla="*/ 0 w 5495827"/>
              <a:gd name="connsiteY0" fmla="*/ 0 h 7781826"/>
              <a:gd name="connsiteX1" fmla="*/ 5495827 w 5495827"/>
              <a:gd name="connsiteY1" fmla="*/ 9426 h 7781826"/>
              <a:gd name="connsiteX2" fmla="*/ 5495827 w 5495827"/>
              <a:gd name="connsiteY2" fmla="*/ 7781826 h 7781826"/>
              <a:gd name="connsiteX3" fmla="*/ 1838227 w 5495827"/>
              <a:gd name="connsiteY3" fmla="*/ 7781826 h 7781826"/>
              <a:gd name="connsiteX4" fmla="*/ 0 w 5495827"/>
              <a:gd name="connsiteY4" fmla="*/ 0 h 778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5827" h="7781826">
                <a:moveTo>
                  <a:pt x="0" y="0"/>
                </a:moveTo>
                <a:lnTo>
                  <a:pt x="5495827" y="9426"/>
                </a:lnTo>
                <a:lnTo>
                  <a:pt x="5495827" y="7781826"/>
                </a:lnTo>
                <a:lnTo>
                  <a:pt x="1838227" y="7781826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4926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  <p:extLst mod="1">
    <p:ext uri="{DCECCB84-F9BA-43D5-87BE-67443E8EF086}">
      <p15:sldGuideLst xmlns="" xmlns:p15="http://schemas.microsoft.com/office/powerpoint/2012/main">
        <p15:guide id="1" pos="39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9960" y="413818"/>
            <a:ext cx="11917680" cy="150230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4" y="2057400"/>
            <a:ext cx="1256145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49164" y="7203864"/>
            <a:ext cx="3108960" cy="4138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Presentation Title  |  </a:t>
            </a:r>
            <a:fld id="{EC78876D-F60F-416A-9AB8-0484C938732F}" type="slidenum">
              <a:rPr lang="en-US" b="1" smtClean="0">
                <a:solidFill>
                  <a:schemeClr val="tx2"/>
                </a:solidFill>
              </a:rPr>
              <a:pPr/>
              <a:t>‹#›</a:t>
            </a:fld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28073" y="7203864"/>
            <a:ext cx="4663440" cy="413808"/>
          </a:xfrm>
          <a:prstGeom prst="rect">
            <a:avLst/>
          </a:prstGeom>
        </p:spPr>
        <p:txBody>
          <a:bodyPr anchor="ctr"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U.S. Naval Research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99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5" r:id="rId5"/>
    <p:sldLayoutId id="2147483667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036204" rtl="0" eaLnBrk="1" latinLnBrk="0" hangingPunct="1">
        <a:lnSpc>
          <a:spcPct val="90000"/>
        </a:lnSpc>
        <a:spcBef>
          <a:spcPct val="0"/>
        </a:spcBef>
        <a:buNone/>
        <a:defRPr sz="4600" kern="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1036204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Tx/>
        <a:buNone/>
        <a:defRPr sz="1500" kern="1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1036204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Tx/>
        <a:buNone/>
        <a:defRPr sz="1500" b="1" kern="100">
          <a:solidFill>
            <a:schemeClr val="tx2"/>
          </a:solidFill>
          <a:latin typeface="+mn-lt"/>
          <a:ea typeface="+mn-ea"/>
          <a:cs typeface="+mn-cs"/>
        </a:defRPr>
      </a:lvl2pPr>
      <a:lvl3pPr marL="461925" indent="-234930" algn="l" defTabSz="1036204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00" baseline="0">
          <a:solidFill>
            <a:schemeClr val="tx1"/>
          </a:solidFill>
          <a:latin typeface="+mn-lt"/>
          <a:ea typeface="+mn-ea"/>
          <a:cs typeface="+mn-cs"/>
        </a:defRPr>
      </a:lvl3pPr>
      <a:lvl4pPr marL="693680" indent="-236518" algn="l" defTabSz="1036204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−"/>
        <a:defRPr sz="1500" b="0" kern="100" baseline="0">
          <a:solidFill>
            <a:schemeClr val="tx1"/>
          </a:solidFill>
          <a:latin typeface="+mn-lt"/>
          <a:ea typeface="+mn-ea"/>
          <a:cs typeface="+mn-cs"/>
        </a:defRPr>
      </a:lvl4pPr>
      <a:lvl5pPr marL="914323" indent="-220645" algn="l" defTabSz="1036204" rtl="0" eaLnBrk="1" latinLnBrk="0" hangingPunct="1">
        <a:lnSpc>
          <a:spcPts val="18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b="0" kern="100">
          <a:solidFill>
            <a:schemeClr val="tx1"/>
          </a:solidFill>
          <a:latin typeface="+mn-lt"/>
          <a:ea typeface="+mn-ea"/>
          <a:cs typeface="+mn-cs"/>
        </a:defRPr>
      </a:lvl5pPr>
      <a:lvl6pPr marL="2849557" indent="-259050" algn="l" defTabSz="1036204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659" indent="-259050" algn="l" defTabSz="1036204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5760" indent="-259050" algn="l" defTabSz="1036204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3861" indent="-259050" algn="l" defTabSz="1036204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02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04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304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406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507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608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6709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4811" algn="l" defTabSz="1036204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ichard.woolf@nrl.navy.mil" TargetMode="External"/><Relationship Id="rId2" Type="http://schemas.openxmlformats.org/officeDocument/2006/relationships/hyperlink" Target="mailto:lee.mitchell@nrl.navy.mi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ric.grove@nrl.navy.mi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Arrays for Space-Based Detectors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lvl="1"/>
            <a:r>
              <a:rPr lang="en-US" dirty="0" smtClean="0"/>
              <a:t>Dr. Anthony L. Hutcheson</a:t>
            </a:r>
          </a:p>
          <a:p>
            <a:r>
              <a:rPr lang="en-US" dirty="0" smtClean="0"/>
              <a:t>High Energy Space Environment Branch</a:t>
            </a:r>
          </a:p>
          <a:p>
            <a:r>
              <a:rPr lang="en-US" dirty="0" smtClean="0"/>
              <a:t>Space Science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SIRI-2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7B1133-EA3A-402C-91FC-3DD50090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806275">
            <a:off x="2785012" y="3675503"/>
            <a:ext cx="5169660" cy="3408830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Grp="1" noChangeAspect="1"/>
          </p:cNvPicPr>
          <p:nvPr>
            <p:ph idx="13"/>
          </p:nvPr>
        </p:nvPicPr>
        <p:blipFill>
          <a:blip r:embed="rId3"/>
          <a:srcRect t="8544" b="8544"/>
          <a:stretch>
            <a:fillRect/>
          </a:stretch>
        </p:blipFill>
        <p:spPr>
          <a:xfrm flipH="1">
            <a:off x="723900" y="1889905"/>
            <a:ext cx="1905000" cy="2306053"/>
          </a:xfr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B4FADCE-2435-4CFC-99EB-0DEF8E376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5467654" y="1586372"/>
            <a:ext cx="2410207" cy="20900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B6CCEDE-3C15-4430-B0A8-4224E28EF684}"/>
              </a:ext>
            </a:extLst>
          </p:cNvPr>
          <p:cNvSpPr txBox="1"/>
          <p:nvPr/>
        </p:nvSpPr>
        <p:spPr>
          <a:xfrm flipH="1">
            <a:off x="7002729" y="6088072"/>
            <a:ext cx="151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SrI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(</a:t>
            </a:r>
            <a:r>
              <a:rPr lang="en-US" sz="1400" dirty="0" err="1" smtClean="0"/>
              <a:t>Eu</a:t>
            </a:r>
            <a:r>
              <a:rPr lang="en-US" sz="1400" dirty="0" smtClean="0"/>
              <a:t>) </a:t>
            </a:r>
            <a:r>
              <a:rPr lang="en-US" sz="1400" dirty="0"/>
              <a:t>c</a:t>
            </a:r>
            <a:r>
              <a:rPr lang="en-US" sz="1400" dirty="0" smtClean="0"/>
              <a:t>rystal</a:t>
            </a:r>
            <a:endParaRPr lang="en-US" sz="1400" dirty="0"/>
          </a:p>
        </p:txBody>
      </p:sp>
      <p:sp>
        <p:nvSpPr>
          <p:cNvPr id="16" name="Freeform 43">
            <a:extLst>
              <a:ext uri="{FF2B5EF4-FFF2-40B4-BE49-F238E27FC236}">
                <a16:creationId xmlns="" xmlns:a16="http://schemas.microsoft.com/office/drawing/2014/main" id="{F8E2633A-1532-4268-A13D-179F9A555561}"/>
              </a:ext>
            </a:extLst>
          </p:cNvPr>
          <p:cNvSpPr/>
          <p:nvPr/>
        </p:nvSpPr>
        <p:spPr>
          <a:xfrm flipV="1">
            <a:off x="1997400" y="3675383"/>
            <a:ext cx="474838" cy="1028697"/>
          </a:xfrm>
          <a:custGeom>
            <a:avLst/>
            <a:gdLst>
              <a:gd name="connsiteX0" fmla="*/ 1344304 w 1344304"/>
              <a:gd name="connsiteY0" fmla="*/ 0 h 1180532"/>
              <a:gd name="connsiteX1" fmla="*/ 1214651 w 1344304"/>
              <a:gd name="connsiteY1" fmla="*/ 0 h 1180532"/>
              <a:gd name="connsiteX2" fmla="*/ 0 w 1344304"/>
              <a:gd name="connsiteY2" fmla="*/ 1180532 h 1180532"/>
              <a:gd name="connsiteX3" fmla="*/ 0 w 1344304"/>
              <a:gd name="connsiteY3" fmla="*/ 1180532 h 1180532"/>
              <a:gd name="connsiteX0" fmla="*/ 1733265 w 1733265"/>
              <a:gd name="connsiteY0" fmla="*/ 0 h 1180532"/>
              <a:gd name="connsiteX1" fmla="*/ 1214651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  <a:gd name="connsiteX0" fmla="*/ 1733265 w 1733265"/>
              <a:gd name="connsiteY0" fmla="*/ 6824 h 1187356"/>
              <a:gd name="connsiteX1" fmla="*/ 1385248 w 1733265"/>
              <a:gd name="connsiteY1" fmla="*/ 0 h 1187356"/>
              <a:gd name="connsiteX2" fmla="*/ 0 w 1733265"/>
              <a:gd name="connsiteY2" fmla="*/ 1187356 h 1187356"/>
              <a:gd name="connsiteX3" fmla="*/ 0 w 1733265"/>
              <a:gd name="connsiteY3" fmla="*/ 1187356 h 1187356"/>
              <a:gd name="connsiteX0" fmla="*/ 1733265 w 1733265"/>
              <a:gd name="connsiteY0" fmla="*/ 0 h 1180532"/>
              <a:gd name="connsiteX1" fmla="*/ 1385248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265" h="1180532">
                <a:moveTo>
                  <a:pt x="1733265" y="0"/>
                </a:moveTo>
                <a:lnTo>
                  <a:pt x="1385248" y="0"/>
                </a:lnTo>
                <a:lnTo>
                  <a:pt x="0" y="1180532"/>
                </a:lnTo>
                <a:lnTo>
                  <a:pt x="0" y="1180532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7797D19-BE72-4B81-8DAF-02B2C3462963}"/>
              </a:ext>
            </a:extLst>
          </p:cNvPr>
          <p:cNvSpPr txBox="1"/>
          <p:nvPr/>
        </p:nvSpPr>
        <p:spPr>
          <a:xfrm flipH="1">
            <a:off x="2472238" y="4550192"/>
            <a:ext cx="1083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SiPM</a:t>
            </a:r>
            <a:r>
              <a:rPr lang="en-US" sz="1400" dirty="0" smtClean="0"/>
              <a:t> array</a:t>
            </a:r>
            <a:endParaRPr lang="en-US" sz="1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52" y="1640702"/>
            <a:ext cx="3657600" cy="354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43">
            <a:extLst>
              <a:ext uri="{FF2B5EF4-FFF2-40B4-BE49-F238E27FC236}">
                <a16:creationId xmlns="" xmlns:a16="http://schemas.microsoft.com/office/drawing/2014/main" id="{F8E2633A-1532-4268-A13D-179F9A555561}"/>
              </a:ext>
            </a:extLst>
          </p:cNvPr>
          <p:cNvSpPr/>
          <p:nvPr/>
        </p:nvSpPr>
        <p:spPr>
          <a:xfrm rot="10800000" flipV="1">
            <a:off x="3556133" y="4704080"/>
            <a:ext cx="479823" cy="259277"/>
          </a:xfrm>
          <a:custGeom>
            <a:avLst/>
            <a:gdLst>
              <a:gd name="connsiteX0" fmla="*/ 1344304 w 1344304"/>
              <a:gd name="connsiteY0" fmla="*/ 0 h 1180532"/>
              <a:gd name="connsiteX1" fmla="*/ 1214651 w 1344304"/>
              <a:gd name="connsiteY1" fmla="*/ 0 h 1180532"/>
              <a:gd name="connsiteX2" fmla="*/ 0 w 1344304"/>
              <a:gd name="connsiteY2" fmla="*/ 1180532 h 1180532"/>
              <a:gd name="connsiteX3" fmla="*/ 0 w 1344304"/>
              <a:gd name="connsiteY3" fmla="*/ 1180532 h 1180532"/>
              <a:gd name="connsiteX0" fmla="*/ 1733265 w 1733265"/>
              <a:gd name="connsiteY0" fmla="*/ 0 h 1180532"/>
              <a:gd name="connsiteX1" fmla="*/ 1214651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  <a:gd name="connsiteX0" fmla="*/ 1733265 w 1733265"/>
              <a:gd name="connsiteY0" fmla="*/ 6824 h 1187356"/>
              <a:gd name="connsiteX1" fmla="*/ 1385248 w 1733265"/>
              <a:gd name="connsiteY1" fmla="*/ 0 h 1187356"/>
              <a:gd name="connsiteX2" fmla="*/ 0 w 1733265"/>
              <a:gd name="connsiteY2" fmla="*/ 1187356 h 1187356"/>
              <a:gd name="connsiteX3" fmla="*/ 0 w 1733265"/>
              <a:gd name="connsiteY3" fmla="*/ 1187356 h 1187356"/>
              <a:gd name="connsiteX0" fmla="*/ 1733265 w 1733265"/>
              <a:gd name="connsiteY0" fmla="*/ 0 h 1180532"/>
              <a:gd name="connsiteX1" fmla="*/ 1385248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265" h="1180532">
                <a:moveTo>
                  <a:pt x="1733265" y="0"/>
                </a:moveTo>
                <a:lnTo>
                  <a:pt x="1385248" y="0"/>
                </a:lnTo>
                <a:lnTo>
                  <a:pt x="0" y="1180532"/>
                </a:lnTo>
                <a:lnTo>
                  <a:pt x="0" y="1180532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21" name="Freeform 43">
            <a:extLst>
              <a:ext uri="{FF2B5EF4-FFF2-40B4-BE49-F238E27FC236}">
                <a16:creationId xmlns="" xmlns:a16="http://schemas.microsoft.com/office/drawing/2014/main" id="{F8E2633A-1532-4268-A13D-179F9A555561}"/>
              </a:ext>
            </a:extLst>
          </p:cNvPr>
          <p:cNvSpPr/>
          <p:nvPr/>
        </p:nvSpPr>
        <p:spPr>
          <a:xfrm flipV="1">
            <a:off x="6528760" y="5566111"/>
            <a:ext cx="473969" cy="649333"/>
          </a:xfrm>
          <a:custGeom>
            <a:avLst/>
            <a:gdLst>
              <a:gd name="connsiteX0" fmla="*/ 1344304 w 1344304"/>
              <a:gd name="connsiteY0" fmla="*/ 0 h 1180532"/>
              <a:gd name="connsiteX1" fmla="*/ 1214651 w 1344304"/>
              <a:gd name="connsiteY1" fmla="*/ 0 h 1180532"/>
              <a:gd name="connsiteX2" fmla="*/ 0 w 1344304"/>
              <a:gd name="connsiteY2" fmla="*/ 1180532 h 1180532"/>
              <a:gd name="connsiteX3" fmla="*/ 0 w 1344304"/>
              <a:gd name="connsiteY3" fmla="*/ 1180532 h 1180532"/>
              <a:gd name="connsiteX0" fmla="*/ 1733265 w 1733265"/>
              <a:gd name="connsiteY0" fmla="*/ 0 h 1180532"/>
              <a:gd name="connsiteX1" fmla="*/ 1214651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  <a:gd name="connsiteX0" fmla="*/ 1733265 w 1733265"/>
              <a:gd name="connsiteY0" fmla="*/ 6824 h 1187356"/>
              <a:gd name="connsiteX1" fmla="*/ 1385248 w 1733265"/>
              <a:gd name="connsiteY1" fmla="*/ 0 h 1187356"/>
              <a:gd name="connsiteX2" fmla="*/ 0 w 1733265"/>
              <a:gd name="connsiteY2" fmla="*/ 1187356 h 1187356"/>
              <a:gd name="connsiteX3" fmla="*/ 0 w 1733265"/>
              <a:gd name="connsiteY3" fmla="*/ 1187356 h 1187356"/>
              <a:gd name="connsiteX0" fmla="*/ 1733265 w 1733265"/>
              <a:gd name="connsiteY0" fmla="*/ 0 h 1180532"/>
              <a:gd name="connsiteX1" fmla="*/ 1385248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265" h="1180532">
                <a:moveTo>
                  <a:pt x="1733265" y="0"/>
                </a:moveTo>
                <a:lnTo>
                  <a:pt x="1385248" y="0"/>
                </a:lnTo>
                <a:lnTo>
                  <a:pt x="0" y="1180532"/>
                </a:lnTo>
                <a:lnTo>
                  <a:pt x="0" y="1180532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7797D19-BE72-4B81-8DAF-02B2C3462963}"/>
              </a:ext>
            </a:extLst>
          </p:cNvPr>
          <p:cNvSpPr txBox="1"/>
          <p:nvPr/>
        </p:nvSpPr>
        <p:spPr>
          <a:xfrm flipH="1">
            <a:off x="2843673" y="4189731"/>
            <a:ext cx="1424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Optical window</a:t>
            </a:r>
            <a:endParaRPr lang="en-US" sz="1400" dirty="0"/>
          </a:p>
        </p:txBody>
      </p:sp>
      <p:sp>
        <p:nvSpPr>
          <p:cNvPr id="23" name="Freeform 43">
            <a:extLst>
              <a:ext uri="{FF2B5EF4-FFF2-40B4-BE49-F238E27FC236}">
                <a16:creationId xmlns="" xmlns:a16="http://schemas.microsoft.com/office/drawing/2014/main" id="{F8E2633A-1532-4268-A13D-179F9A555561}"/>
              </a:ext>
            </a:extLst>
          </p:cNvPr>
          <p:cNvSpPr/>
          <p:nvPr/>
        </p:nvSpPr>
        <p:spPr>
          <a:xfrm rot="10800000" flipV="1">
            <a:off x="4268590" y="4343619"/>
            <a:ext cx="551198" cy="441741"/>
          </a:xfrm>
          <a:custGeom>
            <a:avLst/>
            <a:gdLst>
              <a:gd name="connsiteX0" fmla="*/ 1344304 w 1344304"/>
              <a:gd name="connsiteY0" fmla="*/ 0 h 1180532"/>
              <a:gd name="connsiteX1" fmla="*/ 1214651 w 1344304"/>
              <a:gd name="connsiteY1" fmla="*/ 0 h 1180532"/>
              <a:gd name="connsiteX2" fmla="*/ 0 w 1344304"/>
              <a:gd name="connsiteY2" fmla="*/ 1180532 h 1180532"/>
              <a:gd name="connsiteX3" fmla="*/ 0 w 1344304"/>
              <a:gd name="connsiteY3" fmla="*/ 1180532 h 1180532"/>
              <a:gd name="connsiteX0" fmla="*/ 1733265 w 1733265"/>
              <a:gd name="connsiteY0" fmla="*/ 0 h 1180532"/>
              <a:gd name="connsiteX1" fmla="*/ 1214651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  <a:gd name="connsiteX0" fmla="*/ 1733265 w 1733265"/>
              <a:gd name="connsiteY0" fmla="*/ 6824 h 1187356"/>
              <a:gd name="connsiteX1" fmla="*/ 1385248 w 1733265"/>
              <a:gd name="connsiteY1" fmla="*/ 0 h 1187356"/>
              <a:gd name="connsiteX2" fmla="*/ 0 w 1733265"/>
              <a:gd name="connsiteY2" fmla="*/ 1187356 h 1187356"/>
              <a:gd name="connsiteX3" fmla="*/ 0 w 1733265"/>
              <a:gd name="connsiteY3" fmla="*/ 1187356 h 1187356"/>
              <a:gd name="connsiteX0" fmla="*/ 1733265 w 1733265"/>
              <a:gd name="connsiteY0" fmla="*/ 0 h 1180532"/>
              <a:gd name="connsiteX1" fmla="*/ 1385248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265" h="1180532">
                <a:moveTo>
                  <a:pt x="1733265" y="0"/>
                </a:moveTo>
                <a:lnTo>
                  <a:pt x="1385248" y="0"/>
                </a:lnTo>
                <a:lnTo>
                  <a:pt x="0" y="1180532"/>
                </a:lnTo>
                <a:lnTo>
                  <a:pt x="0" y="1180532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B6CCEDE-3C15-4430-B0A8-4224E28EF684}"/>
              </a:ext>
            </a:extLst>
          </p:cNvPr>
          <p:cNvSpPr txBox="1"/>
          <p:nvPr/>
        </p:nvSpPr>
        <p:spPr>
          <a:xfrm flipH="1">
            <a:off x="5453727" y="6508934"/>
            <a:ext cx="211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Silicone optical interface</a:t>
            </a:r>
            <a:endParaRPr lang="en-US" sz="1400" dirty="0"/>
          </a:p>
        </p:txBody>
      </p:sp>
      <p:sp>
        <p:nvSpPr>
          <p:cNvPr id="25" name="Freeform 43">
            <a:extLst>
              <a:ext uri="{FF2B5EF4-FFF2-40B4-BE49-F238E27FC236}">
                <a16:creationId xmlns="" xmlns:a16="http://schemas.microsoft.com/office/drawing/2014/main" id="{F8E2633A-1532-4268-A13D-179F9A555561}"/>
              </a:ext>
            </a:extLst>
          </p:cNvPr>
          <p:cNvSpPr/>
          <p:nvPr/>
        </p:nvSpPr>
        <p:spPr>
          <a:xfrm flipV="1">
            <a:off x="4922802" y="6038760"/>
            <a:ext cx="530927" cy="597546"/>
          </a:xfrm>
          <a:custGeom>
            <a:avLst/>
            <a:gdLst>
              <a:gd name="connsiteX0" fmla="*/ 1344304 w 1344304"/>
              <a:gd name="connsiteY0" fmla="*/ 0 h 1180532"/>
              <a:gd name="connsiteX1" fmla="*/ 1214651 w 1344304"/>
              <a:gd name="connsiteY1" fmla="*/ 0 h 1180532"/>
              <a:gd name="connsiteX2" fmla="*/ 0 w 1344304"/>
              <a:gd name="connsiteY2" fmla="*/ 1180532 h 1180532"/>
              <a:gd name="connsiteX3" fmla="*/ 0 w 1344304"/>
              <a:gd name="connsiteY3" fmla="*/ 1180532 h 1180532"/>
              <a:gd name="connsiteX0" fmla="*/ 1733265 w 1733265"/>
              <a:gd name="connsiteY0" fmla="*/ 0 h 1180532"/>
              <a:gd name="connsiteX1" fmla="*/ 1214651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  <a:gd name="connsiteX0" fmla="*/ 1733265 w 1733265"/>
              <a:gd name="connsiteY0" fmla="*/ 6824 h 1187356"/>
              <a:gd name="connsiteX1" fmla="*/ 1385248 w 1733265"/>
              <a:gd name="connsiteY1" fmla="*/ 0 h 1187356"/>
              <a:gd name="connsiteX2" fmla="*/ 0 w 1733265"/>
              <a:gd name="connsiteY2" fmla="*/ 1187356 h 1187356"/>
              <a:gd name="connsiteX3" fmla="*/ 0 w 1733265"/>
              <a:gd name="connsiteY3" fmla="*/ 1187356 h 1187356"/>
              <a:gd name="connsiteX0" fmla="*/ 1733265 w 1733265"/>
              <a:gd name="connsiteY0" fmla="*/ 0 h 1180532"/>
              <a:gd name="connsiteX1" fmla="*/ 1385248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265" h="1180532">
                <a:moveTo>
                  <a:pt x="1733265" y="0"/>
                </a:moveTo>
                <a:lnTo>
                  <a:pt x="1385248" y="0"/>
                </a:lnTo>
                <a:lnTo>
                  <a:pt x="0" y="1180532"/>
                </a:lnTo>
                <a:lnTo>
                  <a:pt x="0" y="1180532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B6CCEDE-3C15-4430-B0A8-4224E28EF684}"/>
              </a:ext>
            </a:extLst>
          </p:cNvPr>
          <p:cNvSpPr txBox="1"/>
          <p:nvPr/>
        </p:nvSpPr>
        <p:spPr>
          <a:xfrm flipH="1">
            <a:off x="7981806" y="5583000"/>
            <a:ext cx="1660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Aluminum housing</a:t>
            </a:r>
            <a:endParaRPr lang="en-US" sz="1400" dirty="0"/>
          </a:p>
        </p:txBody>
      </p:sp>
      <p:sp>
        <p:nvSpPr>
          <p:cNvPr id="29" name="Freeform 43">
            <a:extLst>
              <a:ext uri="{FF2B5EF4-FFF2-40B4-BE49-F238E27FC236}">
                <a16:creationId xmlns="" xmlns:a16="http://schemas.microsoft.com/office/drawing/2014/main" id="{F8E2633A-1532-4268-A13D-179F9A555561}"/>
              </a:ext>
            </a:extLst>
          </p:cNvPr>
          <p:cNvSpPr/>
          <p:nvPr/>
        </p:nvSpPr>
        <p:spPr>
          <a:xfrm flipV="1">
            <a:off x="7507837" y="5061039"/>
            <a:ext cx="473969" cy="649333"/>
          </a:xfrm>
          <a:custGeom>
            <a:avLst/>
            <a:gdLst>
              <a:gd name="connsiteX0" fmla="*/ 1344304 w 1344304"/>
              <a:gd name="connsiteY0" fmla="*/ 0 h 1180532"/>
              <a:gd name="connsiteX1" fmla="*/ 1214651 w 1344304"/>
              <a:gd name="connsiteY1" fmla="*/ 0 h 1180532"/>
              <a:gd name="connsiteX2" fmla="*/ 0 w 1344304"/>
              <a:gd name="connsiteY2" fmla="*/ 1180532 h 1180532"/>
              <a:gd name="connsiteX3" fmla="*/ 0 w 1344304"/>
              <a:gd name="connsiteY3" fmla="*/ 1180532 h 1180532"/>
              <a:gd name="connsiteX0" fmla="*/ 1733265 w 1733265"/>
              <a:gd name="connsiteY0" fmla="*/ 0 h 1180532"/>
              <a:gd name="connsiteX1" fmla="*/ 1214651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  <a:gd name="connsiteX0" fmla="*/ 1733265 w 1733265"/>
              <a:gd name="connsiteY0" fmla="*/ 6824 h 1187356"/>
              <a:gd name="connsiteX1" fmla="*/ 1385248 w 1733265"/>
              <a:gd name="connsiteY1" fmla="*/ 0 h 1187356"/>
              <a:gd name="connsiteX2" fmla="*/ 0 w 1733265"/>
              <a:gd name="connsiteY2" fmla="*/ 1187356 h 1187356"/>
              <a:gd name="connsiteX3" fmla="*/ 0 w 1733265"/>
              <a:gd name="connsiteY3" fmla="*/ 1187356 h 1187356"/>
              <a:gd name="connsiteX0" fmla="*/ 1733265 w 1733265"/>
              <a:gd name="connsiteY0" fmla="*/ 0 h 1180532"/>
              <a:gd name="connsiteX1" fmla="*/ 1385248 w 1733265"/>
              <a:gd name="connsiteY1" fmla="*/ 0 h 1180532"/>
              <a:gd name="connsiteX2" fmla="*/ 0 w 1733265"/>
              <a:gd name="connsiteY2" fmla="*/ 1180532 h 1180532"/>
              <a:gd name="connsiteX3" fmla="*/ 0 w 1733265"/>
              <a:gd name="connsiteY3" fmla="*/ 1180532 h 1180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3265" h="1180532">
                <a:moveTo>
                  <a:pt x="1733265" y="0"/>
                </a:moveTo>
                <a:lnTo>
                  <a:pt x="1385248" y="0"/>
                </a:lnTo>
                <a:lnTo>
                  <a:pt x="0" y="1180532"/>
                </a:lnTo>
                <a:lnTo>
                  <a:pt x="0" y="1180532"/>
                </a:ln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80"/>
          </a:p>
        </p:txBody>
      </p:sp>
      <p:sp>
        <p:nvSpPr>
          <p:cNvPr id="30" name="Content Placeholder 4"/>
          <p:cNvSpPr>
            <a:spLocks noGrp="1"/>
          </p:cNvSpPr>
          <p:nvPr/>
        </p:nvSpPr>
        <p:spPr>
          <a:xfrm>
            <a:off x="2694043" y="1555762"/>
            <a:ext cx="3149092" cy="4124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b="1" i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83464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charset="2"/>
              <a:buChar char=""/>
              <a:defRPr sz="1400" b="0" i="0" kern="1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1400" b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SrI</a:t>
            </a:r>
            <a:r>
              <a:rPr lang="en-US" baseline="-25000" dirty="0" smtClean="0"/>
              <a:t>2</a:t>
            </a:r>
            <a:r>
              <a:rPr lang="en-US" dirty="0" smtClean="0"/>
              <a:t> detector assembly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7569199" y="1555762"/>
            <a:ext cx="1534632" cy="349309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Assembled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569199" y="3840422"/>
            <a:ext cx="1534632" cy="349309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Exploded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7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GAGG Radiation Instrument (GARI)</a:t>
            </a:r>
            <a:endParaRPr lang="en-US" dirty="0"/>
          </a:p>
        </p:txBody>
      </p:sp>
      <p:sp>
        <p:nvSpPr>
          <p:cNvPr id="15" name="Parallelogram 14"/>
          <p:cNvSpPr/>
          <p:nvPr/>
        </p:nvSpPr>
        <p:spPr>
          <a:xfrm>
            <a:off x="3901440" y="1251792"/>
            <a:ext cx="9855200" cy="759888"/>
          </a:xfrm>
          <a:prstGeom prst="parallelogram">
            <a:avLst/>
          </a:prstGeom>
          <a:gradFill rotWithShape="1">
            <a:gsLst>
              <a:gs pos="0">
                <a:srgbClr val="FBBE08"/>
              </a:gs>
              <a:gs pos="100000">
                <a:srgbClr val="FBBE08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Leveraging previous work on SIRI-1 to space qualify GAGG + </a:t>
            </a:r>
            <a:r>
              <a:rPr lang="en-US" b="1" i="1" dirty="0" err="1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SiPMs</a:t>
            </a:r>
            <a:endParaRPr lang="en-US" b="1" i="1" dirty="0" smtClean="0">
              <a:solidFill>
                <a:srgbClr val="2F5690"/>
              </a:solidFill>
              <a:latin typeface="Arial" charset="0"/>
              <a:ea typeface="Arial" charset="0"/>
              <a:cs typeface="Arial" charset="0"/>
            </a:endParaRP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Targeting manifest: STP-H7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–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April 2022 launch (expected)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15600" y="2028726"/>
            <a:ext cx="2843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PI: Dr. Lee J. Mitchell (NRL)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0800000">
            <a:off x="7528560" y="2712720"/>
            <a:ext cx="5486400" cy="4114800"/>
          </a:xfrm>
          <a:prstGeom prst="rect">
            <a:avLst/>
          </a:prstGeom>
        </p:spPr>
      </p:pic>
      <p:sp>
        <p:nvSpPr>
          <p:cNvPr id="10" name="Content Placeholder 1"/>
          <p:cNvSpPr>
            <a:spLocks noGrp="1"/>
          </p:cNvSpPr>
          <p:nvPr/>
        </p:nvSpPr>
        <p:spPr>
          <a:xfrm>
            <a:off x="630936" y="1835912"/>
            <a:ext cx="5282184" cy="50627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b="1" dirty="0" smtClean="0">
                <a:solidFill>
                  <a:srgbClr val="172A56"/>
                </a:solidFill>
              </a:rPr>
              <a:t>Goal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Space qualify Gd</a:t>
            </a:r>
            <a:r>
              <a:rPr lang="en-US" sz="1600" baseline="-25000" dirty="0" smtClean="0">
                <a:solidFill>
                  <a:srgbClr val="172A56"/>
                </a:solidFill>
              </a:rPr>
              <a:t>3</a:t>
            </a:r>
            <a:r>
              <a:rPr lang="en-US" sz="1600" dirty="0" smtClean="0">
                <a:solidFill>
                  <a:srgbClr val="172A56"/>
                </a:solidFill>
              </a:rPr>
              <a:t>(Al, Ga)</a:t>
            </a:r>
            <a:r>
              <a:rPr lang="en-US" sz="1600" baseline="-25000" dirty="0" smtClean="0">
                <a:solidFill>
                  <a:srgbClr val="172A56"/>
                </a:solidFill>
              </a:rPr>
              <a:t>5</a:t>
            </a:r>
            <a:r>
              <a:rPr lang="en-US" sz="1600" dirty="0" smtClean="0">
                <a:solidFill>
                  <a:srgbClr val="172A56"/>
                </a:solidFill>
              </a:rPr>
              <a:t>O</a:t>
            </a:r>
            <a:r>
              <a:rPr lang="en-US" sz="1600" baseline="-25000" dirty="0" smtClean="0">
                <a:solidFill>
                  <a:srgbClr val="172A56"/>
                </a:solidFill>
              </a:rPr>
              <a:t>12</a:t>
            </a:r>
            <a:r>
              <a:rPr lang="en-US" sz="1600" dirty="0" smtClean="0">
                <a:solidFill>
                  <a:srgbClr val="172A56"/>
                </a:solidFill>
              </a:rPr>
              <a:t> (GAGG) scintillator 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with </a:t>
            </a:r>
            <a:r>
              <a:rPr kumimoji="0" lang="en-US" sz="16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SiPM</a:t>
            </a: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 array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Wherever possible, replicate SIRI-1 design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1" dirty="0">
              <a:solidFill>
                <a:srgbClr val="172A56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Design Overview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Detector</a:t>
            </a:r>
            <a:endParaRPr lang="en-US" sz="1600" dirty="0">
              <a:solidFill>
                <a:srgbClr val="172A56"/>
              </a:solidFill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Single GAGG(Ce)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30 x 30 x 30 mm</a:t>
            </a:r>
            <a:r>
              <a:rPr lang="en-US" sz="1200" baseline="30000" dirty="0" smtClean="0">
                <a:solidFill>
                  <a:schemeClr val="accent1"/>
                </a:solidFill>
                <a:cs typeface="Times New Roman"/>
              </a:rPr>
              <a:t>3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~5% resolution at 662 </a:t>
            </a:r>
            <a:r>
              <a:rPr lang="en-US" sz="1200" dirty="0" err="1" smtClean="0">
                <a:solidFill>
                  <a:schemeClr val="accent1"/>
                </a:solidFill>
                <a:cs typeface="Times New Roman"/>
              </a:rPr>
              <a:t>keV</a:t>
            </a:r>
            <a:endParaRPr lang="en-US" sz="1200" dirty="0" smtClean="0">
              <a:solidFill>
                <a:schemeClr val="accent1"/>
              </a:solidFill>
              <a:cs typeface="Times New Roman"/>
            </a:endParaRP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Good mechanical properties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Not hygroscopic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Density: ~6.3 g/cm</a:t>
            </a:r>
            <a:r>
              <a:rPr lang="en-US" sz="1200" baseline="30000" dirty="0" smtClean="0">
                <a:solidFill>
                  <a:schemeClr val="accent1"/>
                </a:solidFill>
                <a:cs typeface="Times New Roman"/>
              </a:rPr>
              <a:t>3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4 x 4 array of 6-mm </a:t>
            </a:r>
            <a:r>
              <a:rPr lang="en-US" sz="1400" dirty="0" err="1" smtClean="0">
                <a:solidFill>
                  <a:schemeClr val="accent1"/>
                </a:solidFill>
                <a:cs typeface="Times New Roman"/>
              </a:rPr>
              <a:t>SensL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J-series </a:t>
            </a:r>
            <a:r>
              <a:rPr lang="en-US" sz="1400" dirty="0" err="1" smtClean="0">
                <a:solidFill>
                  <a:schemeClr val="accent1"/>
                </a:solidFill>
                <a:cs typeface="Times New Roman"/>
              </a:rPr>
              <a:t>SiPMs</a:t>
            </a:r>
            <a:endParaRPr lang="en-US" sz="1400" dirty="0">
              <a:solidFill>
                <a:schemeClr val="accent1"/>
              </a:solidFill>
              <a:cs typeface="Times New Roman"/>
            </a:endParaRP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Currently being fabricated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3 x 3 array shown right used for testing </a:t>
            </a:r>
            <a:endParaRPr lang="en-US" b="1" dirty="0" smtClean="0">
              <a:solidFill>
                <a:srgbClr val="172A56"/>
              </a:solidFill>
            </a:endParaRPr>
          </a:p>
          <a:p>
            <a:pPr lvl="2">
              <a:defRPr/>
            </a:pP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dirty="0">
                <a:solidFill>
                  <a:srgbClr val="172A56"/>
                </a:solidFill>
              </a:rPr>
              <a:t>Proposed for </a:t>
            </a:r>
            <a:r>
              <a:rPr lang="en-US" dirty="0" smtClean="0">
                <a:solidFill>
                  <a:srgbClr val="172A56"/>
                </a:solidFill>
              </a:rPr>
              <a:t>STP-H7</a:t>
            </a:r>
            <a:endParaRPr lang="en-US" dirty="0">
              <a:solidFill>
                <a:srgbClr val="172A56"/>
              </a:solidFill>
            </a:endParaRPr>
          </a:p>
          <a:p>
            <a:pPr lvl="2">
              <a:defRPr/>
            </a:pPr>
            <a:r>
              <a:rPr lang="en-US" dirty="0" smtClean="0">
                <a:solidFill>
                  <a:srgbClr val="172A56"/>
                </a:solidFill>
              </a:rPr>
              <a:t>Expected launch </a:t>
            </a:r>
            <a:r>
              <a:rPr lang="en-US" dirty="0">
                <a:solidFill>
                  <a:srgbClr val="172A56"/>
                </a:solidFill>
              </a:rPr>
              <a:t>to International Space Station (ISS) in </a:t>
            </a:r>
            <a:r>
              <a:rPr lang="en-US" dirty="0" smtClean="0">
                <a:solidFill>
                  <a:srgbClr val="172A56"/>
                </a:solidFill>
              </a:rPr>
              <a:t>April 2022</a:t>
            </a:r>
            <a:endParaRPr lang="en-US" sz="1200" dirty="0">
              <a:solidFill>
                <a:schemeClr val="accent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All-Sky Medium Energy </a:t>
            </a:r>
            <a:r>
              <a:rPr lang="el-GR" dirty="0" smtClean="0"/>
              <a:t>γ</a:t>
            </a:r>
            <a:r>
              <a:rPr lang="en-US" dirty="0" smtClean="0"/>
              <a:t>-Ray Observatory (AMEGO)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lc="http://schemas.openxmlformats.org/drawingml/2006/lockedCanvas" xmlns:a16="http://schemas.microsoft.com/office/drawing/2014/main" xmlns="" id="{DCF811B5-A845-374D-954E-025CEF83C9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52" t="17273" r="1894" b="10757"/>
          <a:stretch/>
        </p:blipFill>
        <p:spPr>
          <a:xfrm>
            <a:off x="630936" y="2531379"/>
            <a:ext cx="6791581" cy="384048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04183" y="5393925"/>
            <a:ext cx="3193897" cy="1005840"/>
          </a:xfrm>
          <a:prstGeom prst="round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61769" y="6564428"/>
            <a:ext cx="3229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PI: Dr. Richard S. Woolf (NRL)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51" y="4179922"/>
            <a:ext cx="3482801" cy="301752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lc="http://schemas.openxmlformats.org/drawingml/2006/lockedCanvas" xmlns:a16="http://schemas.microsoft.com/office/drawing/2014/main" xmlns="" id="{DC5D41D7-6C13-9940-B8E6-4772AF9D7D9C}"/>
              </a:ext>
            </a:extLst>
          </p:cNvPr>
          <p:cNvSpPr>
            <a:spLocks noGrp="1"/>
          </p:cNvSpPr>
          <p:nvPr/>
        </p:nvSpPr>
        <p:spPr>
          <a:xfrm>
            <a:off x="7820810" y="2171192"/>
            <a:ext cx="5292761" cy="198424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b="1" i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83464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charset="2"/>
              <a:buChar char=""/>
              <a:defRPr sz="1400" b="0" i="0" kern="1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1400" b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CsI</a:t>
            </a:r>
            <a:r>
              <a:rPr lang="en-US" dirty="0"/>
              <a:t> </a:t>
            </a:r>
            <a:r>
              <a:rPr lang="en-US" dirty="0" err="1" smtClean="0"/>
              <a:t>Hodoscope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smtClean="0"/>
              <a:t>Readout</a:t>
            </a:r>
            <a:endParaRPr lang="en-US" dirty="0"/>
          </a:p>
          <a:p>
            <a:pPr marL="466344" lvl="1" indent="-219456">
              <a:buFont typeface="Arial" panose="020B0604020202020204" pitchFamily="34" charset="0"/>
              <a:buChar char="−"/>
            </a:pPr>
            <a:r>
              <a:rPr lang="en-US" b="0" dirty="0" smtClean="0">
                <a:solidFill>
                  <a:schemeClr val="tx2"/>
                </a:solidFill>
              </a:rPr>
              <a:t>Testing and balloon-flight prototype shown below</a:t>
            </a:r>
          </a:p>
          <a:p>
            <a:pPr marL="466344" lvl="1" indent="-219456">
              <a:buFont typeface="Arial" panose="020B0604020202020204" pitchFamily="34" charset="0"/>
              <a:buChar char="−"/>
            </a:pPr>
            <a:r>
              <a:rPr lang="en-US" b="0" dirty="0" smtClean="0">
                <a:solidFill>
                  <a:schemeClr val="tx2"/>
                </a:solidFill>
              </a:rPr>
              <a:t>17 x 17 x 100 mm</a:t>
            </a:r>
            <a:r>
              <a:rPr lang="en-US" b="0" baseline="30000" dirty="0" smtClean="0">
                <a:solidFill>
                  <a:schemeClr val="tx2"/>
                </a:solidFill>
              </a:rPr>
              <a:t>3</a:t>
            </a:r>
            <a:r>
              <a:rPr lang="en-US" b="0" dirty="0" smtClean="0">
                <a:solidFill>
                  <a:schemeClr val="tx2"/>
                </a:solidFill>
              </a:rPr>
              <a:t> </a:t>
            </a:r>
            <a:r>
              <a:rPr lang="en-US" b="0" dirty="0" err="1">
                <a:solidFill>
                  <a:schemeClr val="tx2"/>
                </a:solidFill>
              </a:rPr>
              <a:t>CsI</a:t>
            </a:r>
            <a:r>
              <a:rPr lang="en-US" b="0" dirty="0">
                <a:solidFill>
                  <a:schemeClr val="tx2"/>
                </a:solidFill>
              </a:rPr>
              <a:t>(Tl) </a:t>
            </a:r>
            <a:r>
              <a:rPr lang="en-US" b="0" dirty="0" smtClean="0">
                <a:solidFill>
                  <a:schemeClr val="tx2"/>
                </a:solidFill>
              </a:rPr>
              <a:t>crystals</a:t>
            </a:r>
          </a:p>
          <a:p>
            <a:pPr marL="466344" lvl="1" indent="-219456">
              <a:buFont typeface="Arial" panose="020B0604020202020204" pitchFamily="34" charset="0"/>
              <a:buChar char="−"/>
            </a:pPr>
            <a:r>
              <a:rPr lang="en-US" b="0" dirty="0" smtClean="0">
                <a:solidFill>
                  <a:schemeClr val="tx2"/>
                </a:solidFill>
              </a:rPr>
              <a:t>2 x 2 array of 6-mm J-series </a:t>
            </a:r>
            <a:r>
              <a:rPr lang="en-US" b="0" dirty="0" err="1" smtClean="0">
                <a:solidFill>
                  <a:schemeClr val="tx2"/>
                </a:solidFill>
              </a:rPr>
              <a:t>SiPM</a:t>
            </a:r>
            <a:r>
              <a:rPr lang="en-US" b="0" dirty="0" smtClean="0">
                <a:solidFill>
                  <a:schemeClr val="tx2"/>
                </a:solidFill>
              </a:rPr>
              <a:t> on each end of crystal</a:t>
            </a:r>
          </a:p>
          <a:p>
            <a:pPr marL="466344" lvl="1" indent="-219456">
              <a:buFont typeface="Arial" panose="020B0604020202020204" pitchFamily="34" charset="0"/>
              <a:buChar char="−"/>
            </a:pPr>
            <a:r>
              <a:rPr lang="en-US" b="0" dirty="0" smtClean="0">
                <a:solidFill>
                  <a:schemeClr val="tx2"/>
                </a:solidFill>
              </a:rPr>
              <a:t>DAQ: IDEAS ROSSPAD</a:t>
            </a:r>
          </a:p>
          <a:p>
            <a:pPr marL="994601" lvl="2" indent="-285750"/>
            <a:r>
              <a:rPr lang="en-US" dirty="0" smtClean="0">
                <a:solidFill>
                  <a:schemeClr val="tx2"/>
                </a:solidFill>
              </a:rPr>
              <a:t>64-channel </a:t>
            </a:r>
            <a:r>
              <a:rPr lang="en-US" dirty="0" err="1" smtClean="0">
                <a:solidFill>
                  <a:schemeClr val="tx2"/>
                </a:solidFill>
              </a:rPr>
              <a:t>SiPM</a:t>
            </a:r>
            <a:r>
              <a:rPr lang="en-US" dirty="0" smtClean="0">
                <a:solidFill>
                  <a:schemeClr val="tx2"/>
                </a:solidFill>
              </a:rPr>
              <a:t> ASIC</a:t>
            </a:r>
          </a:p>
          <a:p>
            <a:pPr marL="994601" lvl="2" indent="-285750"/>
            <a:r>
              <a:rPr lang="en-US" dirty="0" smtClean="0">
                <a:solidFill>
                  <a:schemeClr val="tx2"/>
                </a:solidFill>
              </a:rPr>
              <a:t>Four 16-channel SIPHRAs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15" name="Parallelogram 14"/>
          <p:cNvSpPr/>
          <p:nvPr/>
        </p:nvSpPr>
        <p:spPr>
          <a:xfrm>
            <a:off x="91440" y="1251792"/>
            <a:ext cx="9316720" cy="831008"/>
          </a:xfrm>
          <a:prstGeom prst="parallelogram">
            <a:avLst/>
          </a:prstGeom>
          <a:gradFill rotWithShape="1">
            <a:gsLst>
              <a:gs pos="0">
                <a:srgbClr val="FBBE08"/>
              </a:gs>
              <a:gs pos="100000">
                <a:srgbClr val="FBBE08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Medium-energy </a:t>
            </a:r>
            <a:r>
              <a:rPr lang="el-GR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γ</a:t>
            </a: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-ray survey mission, NASA probe-class concept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Balloon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flight (Ft. Sumner, NM) – Fall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06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13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AMEGO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t="8288" r="7491"/>
          <a:stretch/>
        </p:blipFill>
        <p:spPr>
          <a:xfrm>
            <a:off x="630936" y="4368798"/>
            <a:ext cx="5657840" cy="2560320"/>
          </a:xfrm>
          <a:prstGeom prst="rect">
            <a:avLst/>
          </a:prstGeom>
        </p:spPr>
      </p:pic>
      <p:pic>
        <p:nvPicPr>
          <p:cNvPr id="9" name="Content Placeholder 5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942" y="1555763"/>
            <a:ext cx="2565400" cy="255016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84469" y="1825347"/>
            <a:ext cx="1653237" cy="1850746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581902" y="2409038"/>
            <a:ext cx="658369" cy="721461"/>
          </a:xfrm>
          <a:prstGeom prst="rect">
            <a:avLst/>
          </a:prstGeom>
          <a:noFill/>
          <a:ln w="190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7569200" y="3484880"/>
            <a:ext cx="5516880" cy="3601720"/>
            <a:chOff x="3058160" y="2753360"/>
            <a:chExt cx="5516880" cy="360172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6217" r="5289"/>
            <a:stretch/>
          </p:blipFill>
          <p:spPr>
            <a:xfrm>
              <a:off x="3058160" y="2753360"/>
              <a:ext cx="5516880" cy="360172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3852228" y="2914812"/>
              <a:ext cx="1226821" cy="2947036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 w="6350"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079049" y="2914812"/>
              <a:ext cx="1864096" cy="2947036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 w="6350">
              <a:solidFill>
                <a:schemeClr val="tx1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cxnSp>
        <p:nvCxnSpPr>
          <p:cNvPr id="26" name="Elbow Connector 25"/>
          <p:cNvCxnSpPr>
            <a:stCxn id="25" idx="0"/>
          </p:cNvCxnSpPr>
          <p:nvPr/>
        </p:nvCxnSpPr>
        <p:spPr>
          <a:xfrm rot="16200000" flipV="1">
            <a:off x="8118991" y="1243185"/>
            <a:ext cx="572933" cy="4233361"/>
          </a:xfrm>
          <a:prstGeom prst="bentConnector2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24" idx="0"/>
          </p:cNvCxnSpPr>
          <p:nvPr/>
        </p:nvCxnSpPr>
        <p:spPr>
          <a:xfrm rot="16200000" flipV="1">
            <a:off x="7065267" y="1734919"/>
            <a:ext cx="1583852" cy="2238973"/>
          </a:xfrm>
          <a:prstGeom prst="bentConnector2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1" idx="3"/>
            <a:endCxn id="6" idx="1"/>
          </p:cNvCxnSpPr>
          <p:nvPr/>
        </p:nvCxnSpPr>
        <p:spPr>
          <a:xfrm flipV="1">
            <a:off x="4145788" y="2835922"/>
            <a:ext cx="1056132" cy="80913"/>
          </a:xfrm>
          <a:prstGeom prst="straightConnector1">
            <a:avLst/>
          </a:prstGeom>
          <a:ln w="76200">
            <a:solidFill>
              <a:srgbClr val="FABE07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ontent Placeholder 4"/>
          <p:cNvSpPr>
            <a:spLocks noGrp="1"/>
          </p:cNvSpPr>
          <p:nvPr/>
        </p:nvSpPr>
        <p:spPr>
          <a:xfrm>
            <a:off x="630936" y="1555763"/>
            <a:ext cx="3636264" cy="4124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b="1" i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83464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charset="2"/>
              <a:buChar char=""/>
              <a:defRPr sz="1400" b="0" i="0" kern="1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1400" b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Dual Gain Range </a:t>
            </a:r>
            <a:r>
              <a:rPr lang="en-US" dirty="0" err="1" smtClean="0"/>
              <a:t>SiPM</a:t>
            </a:r>
            <a:r>
              <a:rPr lang="en-US" dirty="0" smtClean="0"/>
              <a:t> Arrays</a:t>
            </a:r>
            <a:endParaRPr lang="en-US" dirty="0"/>
          </a:p>
        </p:txBody>
      </p:sp>
      <p:sp>
        <p:nvSpPr>
          <p:cNvPr id="19" name="Rounded Rectangle 18"/>
          <p:cNvSpPr/>
          <p:nvPr/>
        </p:nvSpPr>
        <p:spPr>
          <a:xfrm>
            <a:off x="9377208" y="1649615"/>
            <a:ext cx="3414232" cy="1006394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Expand dynamic range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with small and large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SiPM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b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(1 mm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36 mm</a:t>
            </a:r>
            <a:r>
              <a:rPr kumimoji="0" lang="en-US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 readouts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52348" y="2318309"/>
            <a:ext cx="3393440" cy="1197051"/>
          </a:xfrm>
          <a:prstGeom prst="roundRect">
            <a:avLst/>
          </a:prstGeom>
          <a:noFill/>
          <a:ln w="38100" cap="flat" cmpd="sng" algn="ctr">
            <a:solidFill>
              <a:srgbClr val="FABE07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Optimize microcell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size </a:t>
            </a:r>
            <a:b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(10-50 µm) for individual </a:t>
            </a:r>
            <a:b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SiPMs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 mitigate </a:t>
            </a:r>
            <a:b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high-energy non-linearity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1920" y="2790202"/>
            <a:ext cx="91440" cy="91440"/>
          </a:xfrm>
          <a:prstGeom prst="rect">
            <a:avLst/>
          </a:prstGeom>
          <a:solidFill>
            <a:srgbClr val="6F96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Glowbug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xmlns:lc="http://schemas.openxmlformats.org/drawingml/2006/lockedCanvas" id="{679A143C-EDF2-D04E-B2DA-A562B943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3903" y="2127764"/>
            <a:ext cx="6080409" cy="3495567"/>
          </a:xfrm>
          <a:prstGeom prst="rect">
            <a:avLst/>
          </a:prstGeom>
        </p:spPr>
      </p:pic>
      <p:sp>
        <p:nvSpPr>
          <p:cNvPr id="16" name="Content Placeholder 1"/>
          <p:cNvSpPr>
            <a:spLocks noGrp="1"/>
          </p:cNvSpPr>
          <p:nvPr/>
        </p:nvSpPr>
        <p:spPr>
          <a:xfrm>
            <a:off x="630936" y="1764792"/>
            <a:ext cx="6064504" cy="5255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Technology Demonstrator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Low-cost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 high-sensitivity GRB detector for gravitational wave era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Large scintillator array</a:t>
            </a: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CsI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(Tl)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SiPM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 readout (12 detectors, each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15 x 15 x 1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cm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914400" marR="0" lvl="3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Good stopping power; not hygroscopic</a:t>
            </a:r>
          </a:p>
          <a:p>
            <a:pPr marL="914400" marR="0" lvl="3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Low size, weight, and power readout</a:t>
            </a: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CLLB +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SiPM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 readout (6 detectors, each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Arial"/>
                <a:cs typeface="Arial"/>
              </a:rPr>
              <a:t>Ø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x 10 cm)</a:t>
            </a:r>
          </a:p>
          <a:p>
            <a:pPr marL="914400" marR="0" lvl="3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Additional effective area above 1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MeV</a:t>
            </a:r>
          </a:p>
          <a:p>
            <a:pPr marL="914400" marR="0" lvl="3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noProof="0" dirty="0" smtClean="0">
                <a:solidFill>
                  <a:srgbClr val="172A56"/>
                </a:solidFill>
              </a:rPr>
              <a:t>Sensitive to both photons and thermal neutrons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Front end and DAQ from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SIRI-2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0" marR="0" lvl="3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Low power, space qualified</a:t>
            </a: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Selected by NASA APRA</a:t>
            </a: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Funding began March 2019</a:t>
            </a: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Proposed for STP-H9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Launch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to International Space Station (ISS) in early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ea typeface="+mn-ea"/>
                <a:cs typeface="+mn-cs"/>
              </a:rPr>
              <a:t>2023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xmlns:lc="http://schemas.openxmlformats.org/drawingml/2006/lockedCanvas" id="{625E41BF-BD36-994F-B7E2-1DFDE9D47CCB}"/>
              </a:ext>
            </a:extLst>
          </p:cNvPr>
          <p:cNvGrpSpPr/>
          <p:nvPr/>
        </p:nvGrpSpPr>
        <p:grpSpPr>
          <a:xfrm>
            <a:off x="9868026" y="5393229"/>
            <a:ext cx="2175322" cy="1504184"/>
            <a:chOff x="8884099" y="4624926"/>
            <a:chExt cx="2175322" cy="150418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1033">
              <a:off x="9603445" y="4624926"/>
              <a:ext cx="1393444" cy="1043432"/>
            </a:xfrm>
            <a:prstGeom prst="rect">
              <a:avLst/>
            </a:prstGeom>
            <a:noFill/>
            <a:effectLst/>
          </p:spPr>
        </p:pic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 flipV="1">
              <a:off x="10171222" y="5308088"/>
              <a:ext cx="888199" cy="445349"/>
            </a:xfrm>
            <a:prstGeom prst="straightConnector1">
              <a:avLst/>
            </a:prstGeom>
            <a:noFill/>
            <a:ln w="9525" cap="flat" cmpd="sng" algn="ctr">
              <a:solidFill>
                <a:srgbClr val="172A56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2" name="TextBox 12"/>
            <p:cNvSpPr txBox="1"/>
            <p:nvPr/>
          </p:nvSpPr>
          <p:spPr>
            <a:xfrm>
              <a:off x="8884099" y="5605890"/>
              <a:ext cx="11608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2A5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6U CubeSat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72A5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detectors</a:t>
              </a:r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10446499" y="5530762"/>
              <a:ext cx="567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72A5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 cm</a:t>
              </a:r>
            </a:p>
          </p:txBody>
        </p:sp>
      </p:grpSp>
      <p:sp>
        <p:nvSpPr>
          <p:cNvPr id="24" name="TextBox 8"/>
          <p:cNvSpPr txBox="1"/>
          <p:nvPr/>
        </p:nvSpPr>
        <p:spPr>
          <a:xfrm>
            <a:off x="12207037" y="4872437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cm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11349459" y="2557073"/>
            <a:ext cx="1495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Glowbug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detector array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(exploded view)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xmlns:lc="http://schemas.openxmlformats.org/drawingml/2006/lockedCanvas" id="{BB99D6DA-8ADC-364F-B4AF-C09C50DB3899}"/>
              </a:ext>
            </a:extLst>
          </p:cNvPr>
          <p:cNvCxnSpPr>
            <a:cxnSpLocks/>
          </p:cNvCxnSpPr>
          <p:nvPr/>
        </p:nvCxnSpPr>
        <p:spPr>
          <a:xfrm flipH="1" flipV="1">
            <a:off x="6994608" y="4136272"/>
            <a:ext cx="1582656" cy="361089"/>
          </a:xfrm>
          <a:prstGeom prst="straightConnector1">
            <a:avLst/>
          </a:prstGeom>
          <a:noFill/>
          <a:ln w="9525" cap="flat" cmpd="sng" algn="ctr">
            <a:solidFill>
              <a:srgbClr val="172A56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xmlns:lc="http://schemas.openxmlformats.org/drawingml/2006/lockedCanvas" id="{C6A1A30C-93D1-A944-80D0-29E2FC003673}"/>
              </a:ext>
            </a:extLst>
          </p:cNvPr>
          <p:cNvCxnSpPr>
            <a:cxnSpLocks/>
          </p:cNvCxnSpPr>
          <p:nvPr/>
        </p:nvCxnSpPr>
        <p:spPr>
          <a:xfrm flipH="1">
            <a:off x="11669313" y="4919107"/>
            <a:ext cx="1188720" cy="1153"/>
          </a:xfrm>
          <a:prstGeom prst="straightConnector1">
            <a:avLst/>
          </a:prstGeom>
          <a:noFill/>
          <a:ln w="9525" cap="flat" cmpd="sng" algn="ctr">
            <a:solidFill>
              <a:srgbClr val="172A56"/>
            </a:solidFill>
            <a:prstDash val="solid"/>
            <a:headEnd type="triangle"/>
            <a:tailEnd type="triangle"/>
          </a:ln>
          <a:effectLst/>
          <a:scene3d>
            <a:camera prst="orthographicFront">
              <a:rot lat="0" lon="0" rev="1560000"/>
            </a:camera>
            <a:lightRig rig="threePt" dir="t"/>
          </a:scene3d>
        </p:spPr>
      </p:cxnSp>
      <p:sp>
        <p:nvSpPr>
          <p:cNvPr id="28" name="TextBox 25">
            <a:extLst>
              <a:ext uri="{FF2B5EF4-FFF2-40B4-BE49-F238E27FC236}">
                <a16:creationId xmlns="" xmlns:a16="http://schemas.microsoft.com/office/drawing/2014/main" xmlns:lc="http://schemas.openxmlformats.org/drawingml/2006/lockedCanvas" id="{924ADB5A-1DBF-C34E-9102-6370FA9DE842}"/>
              </a:ext>
            </a:extLst>
          </p:cNvPr>
          <p:cNvSpPr txBox="1"/>
          <p:nvPr/>
        </p:nvSpPr>
        <p:spPr>
          <a:xfrm>
            <a:off x="7580479" y="3954320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34 cm</a:t>
            </a:r>
          </a:p>
        </p:txBody>
      </p:sp>
      <p:sp>
        <p:nvSpPr>
          <p:cNvPr id="18" name="Parallelogram 17"/>
          <p:cNvSpPr/>
          <p:nvPr/>
        </p:nvSpPr>
        <p:spPr>
          <a:xfrm>
            <a:off x="4328160" y="1251792"/>
            <a:ext cx="9398000" cy="617647"/>
          </a:xfrm>
          <a:prstGeom prst="parallelogram">
            <a:avLst/>
          </a:prstGeom>
          <a:gradFill rotWithShape="1">
            <a:gsLst>
              <a:gs pos="0">
                <a:srgbClr val="FBBE08"/>
              </a:gs>
              <a:gs pos="100000">
                <a:srgbClr val="FBBE08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All-sky </a:t>
            </a:r>
            <a:r>
              <a:rPr lang="en-US" b="1" i="1" dirty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en-US" b="1" i="1" dirty="0" err="1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keV</a:t>
            </a:r>
            <a:r>
              <a:rPr lang="en-US" b="1" i="1" dirty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 – 2 MeV band transient monitor optimized </a:t>
            </a: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for GRBs</a:t>
            </a:r>
            <a:endParaRPr lang="en-US" b="1" i="1" dirty="0">
              <a:solidFill>
                <a:srgbClr val="2F569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Targeting manifest: STP-H9 – early 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2020s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launch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81826" y="1391338"/>
            <a:ext cx="2843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PI: Dr. J. Eric Grove (NRL)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Glowbug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xmlns:lc="http://schemas.openxmlformats.org/drawingml/2006/lockedCanvas" id="{8B91AD66-E536-CE41-B643-3570FE89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696" y="1653330"/>
            <a:ext cx="3523692" cy="264276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xmlns:lc="http://schemas.openxmlformats.org/drawingml/2006/lockedCanvas" id="{CFF6FF7C-7C11-2A4A-9730-FDA021F8B198}"/>
              </a:ext>
            </a:extLst>
          </p:cNvPr>
          <p:cNvCxnSpPr/>
          <p:nvPr/>
        </p:nvCxnSpPr>
        <p:spPr>
          <a:xfrm flipH="1">
            <a:off x="6992346" y="1658521"/>
            <a:ext cx="9479" cy="5344526"/>
          </a:xfrm>
          <a:prstGeom prst="line">
            <a:avLst/>
          </a:prstGeom>
          <a:noFill/>
          <a:ln w="6350" cap="flat" cmpd="sng" algn="ctr">
            <a:solidFill>
              <a:srgbClr val="1B365D"/>
            </a:solidFill>
            <a:prstDash val="solid"/>
            <a:miter lim="800000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xmlns:lc="http://schemas.openxmlformats.org/drawingml/2006/lockedCanvas" id="{6AFE38AE-1D49-9B42-A937-4267D92A8AE4}"/>
              </a:ext>
            </a:extLst>
          </p:cNvPr>
          <p:cNvCxnSpPr>
            <a:cxnSpLocks/>
          </p:cNvCxnSpPr>
          <p:nvPr/>
        </p:nvCxnSpPr>
        <p:spPr>
          <a:xfrm>
            <a:off x="1017666" y="4330784"/>
            <a:ext cx="11782269" cy="0"/>
          </a:xfrm>
          <a:prstGeom prst="line">
            <a:avLst/>
          </a:prstGeom>
          <a:noFill/>
          <a:ln w="6350" cap="flat" cmpd="sng" algn="ctr">
            <a:solidFill>
              <a:srgbClr val="1B365D"/>
            </a:solidFill>
            <a:prstDash val="solid"/>
            <a:miter lim="800000"/>
          </a:ln>
          <a:effectLst/>
        </p:spPr>
      </p:cxnSp>
      <p:sp>
        <p:nvSpPr>
          <p:cNvPr id="28" name="Rounded Rectangle 27"/>
          <p:cNvSpPr/>
          <p:nvPr/>
        </p:nvSpPr>
        <p:spPr>
          <a:xfrm>
            <a:off x="7422899" y="5746371"/>
            <a:ext cx="1841227" cy="758170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Comparable to Fermi GBM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24919" y="5746371"/>
            <a:ext cx="2131295" cy="758170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Rate ~ 70 short GRBs / year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72567" y="2932576"/>
            <a:ext cx="2083648" cy="758170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Effective area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~2 x Fermi GBM</a:t>
            </a:r>
          </a:p>
        </p:txBody>
      </p:sp>
      <p:sp>
        <p:nvSpPr>
          <p:cNvPr id="31" name="TextBox 32"/>
          <p:cNvSpPr txBox="1"/>
          <p:nvPr/>
        </p:nvSpPr>
        <p:spPr>
          <a:xfrm>
            <a:off x="7089804" y="4917540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Modest localization ability</a:t>
            </a:r>
          </a:p>
        </p:txBody>
      </p:sp>
      <p:sp>
        <p:nvSpPr>
          <p:cNvPr id="32" name="TextBox 33"/>
          <p:cNvSpPr txBox="1"/>
          <p:nvPr/>
        </p:nvSpPr>
        <p:spPr>
          <a:xfrm>
            <a:off x="4965876" y="4794429"/>
            <a:ext cx="18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High rate 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of </a:t>
            </a:r>
            <a:br>
              <a:rPr lang="en-US" sz="1600">
                <a:latin typeface="Arial" charset="0"/>
                <a:ea typeface="Arial" charset="0"/>
                <a:cs typeface="Arial" charset="0"/>
              </a:rPr>
            </a:br>
            <a:r>
              <a:rPr lang="en-US" sz="1600">
                <a:latin typeface="Arial" charset="0"/>
                <a:ea typeface="Arial" charset="0"/>
                <a:cs typeface="Arial" charset="0"/>
              </a:rPr>
              <a:t>GRB detections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5"/>
          <p:cNvSpPr txBox="1"/>
          <p:nvPr/>
        </p:nvSpPr>
        <p:spPr>
          <a:xfrm>
            <a:off x="4963089" y="2162253"/>
            <a:ext cx="1726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Good sensitivity at low cost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" t="8196" r="5220"/>
          <a:stretch/>
        </p:blipFill>
        <p:spPr>
          <a:xfrm>
            <a:off x="1146446" y="4400155"/>
            <a:ext cx="3558669" cy="26386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r="8065"/>
          <a:stretch/>
        </p:blipFill>
        <p:spPr>
          <a:xfrm>
            <a:off x="9617026" y="4519315"/>
            <a:ext cx="3182909" cy="2395728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7274088" y="2926809"/>
            <a:ext cx="2443396" cy="758952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Attached payload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nstrument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~65 kg</a:t>
            </a:r>
          </a:p>
        </p:txBody>
      </p:sp>
      <p:sp>
        <p:nvSpPr>
          <p:cNvPr id="38" name="TextBox 45"/>
          <p:cNvSpPr txBox="1"/>
          <p:nvPr/>
        </p:nvSpPr>
        <p:spPr>
          <a:xfrm>
            <a:off x="7381016" y="2142049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Large area scintillators</a:t>
            </a:r>
          </a:p>
          <a:p>
            <a:pPr algn="ctr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with </a:t>
            </a:r>
            <a:r>
              <a:rPr lang="en-US" sz="1600" dirty="0" err="1">
                <a:latin typeface="Arial" charset="0"/>
                <a:ea typeface="Arial" charset="0"/>
                <a:cs typeface="Arial" charset="0"/>
              </a:rPr>
              <a:t>SiPM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readout</a:t>
            </a:r>
          </a:p>
        </p:txBody>
      </p:sp>
      <p:pic>
        <p:nvPicPr>
          <p:cNvPr id="39" name="Picture 38" descr="glowbug.png">
            <a:extLst>
              <a:ext uri="{FF2B5EF4-FFF2-40B4-BE49-F238E27FC236}">
                <a16:creationId xmlns="" xmlns:a16="http://schemas.microsoft.com/office/drawing/2014/main" xmlns:lc="http://schemas.openxmlformats.org/drawingml/2006/lockedCanvas" id="{EFD92C3E-9B91-1547-87E3-A7E6AD6B0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631" y="1985133"/>
            <a:ext cx="2231724" cy="211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628074" y="1763184"/>
            <a:ext cx="5248656" cy="5257800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kern="1200" dirty="0" smtClean="0">
                <a:solidFill>
                  <a:srgbClr val="172A56"/>
                </a:solidFill>
              </a:rPr>
              <a:t>High Energy Space Environment Branch</a:t>
            </a:r>
            <a:endParaRPr lang="en-US" sz="2000" kern="1200" dirty="0">
              <a:solidFill>
                <a:srgbClr val="172A56"/>
              </a:solidFill>
            </a:endParaRP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Active group with varied interests</a:t>
            </a: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endParaRPr lang="en-US" sz="1600" b="0" kern="1200" dirty="0">
              <a:solidFill>
                <a:srgbClr val="172A56"/>
              </a:solidFill>
            </a:endParaRP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Experience designing, fabricating, and deploying instruments with </a:t>
            </a:r>
            <a:r>
              <a:rPr lang="en-US" sz="1600" b="0" kern="1200" dirty="0" err="1" smtClean="0">
                <a:solidFill>
                  <a:srgbClr val="172A56"/>
                </a:solidFill>
              </a:rPr>
              <a:t>SiPM</a:t>
            </a:r>
            <a:r>
              <a:rPr lang="en-US" sz="1600" b="0" kern="1200" dirty="0" smtClean="0">
                <a:solidFill>
                  <a:srgbClr val="172A56"/>
                </a:solidFill>
              </a:rPr>
              <a:t> arrays in space and terrestrial environments</a:t>
            </a: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endParaRPr lang="en-US" sz="1600" b="0" kern="1200" dirty="0">
              <a:solidFill>
                <a:srgbClr val="172A56"/>
              </a:solidFill>
            </a:endParaRP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Heritage of success in cutting-edge instrumentation and scientific discovery in:</a:t>
            </a:r>
          </a:p>
          <a:p>
            <a:pPr marL="1204875" lvl="2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kern="1200" dirty="0">
                <a:solidFill>
                  <a:srgbClr val="172A56"/>
                </a:solidFill>
              </a:rPr>
              <a:t>h</a:t>
            </a:r>
            <a:r>
              <a:rPr lang="en-US" sz="1600" kern="1200" dirty="0" smtClean="0">
                <a:solidFill>
                  <a:srgbClr val="172A56"/>
                </a:solidFill>
              </a:rPr>
              <a:t>igh energy astrophysics</a:t>
            </a:r>
          </a:p>
          <a:p>
            <a:pPr marL="1204875" lvl="2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kern="1200" dirty="0">
                <a:solidFill>
                  <a:srgbClr val="172A56"/>
                </a:solidFill>
              </a:rPr>
              <a:t>h</a:t>
            </a:r>
            <a:r>
              <a:rPr lang="en-US" sz="1600" b="0" kern="1200" dirty="0" smtClean="0">
                <a:solidFill>
                  <a:srgbClr val="172A56"/>
                </a:solidFill>
              </a:rPr>
              <a:t>igh energy atmospheric physics</a:t>
            </a:r>
          </a:p>
          <a:p>
            <a:pPr marL="1204875" lvl="2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kern="1200" dirty="0">
                <a:solidFill>
                  <a:srgbClr val="172A56"/>
                </a:solidFill>
              </a:rPr>
              <a:t>s</a:t>
            </a:r>
            <a:r>
              <a:rPr lang="en-US" sz="1600" kern="1200" dirty="0" smtClean="0">
                <a:solidFill>
                  <a:srgbClr val="172A56"/>
                </a:solidFill>
              </a:rPr>
              <a:t>ecurity and nonproliferation applications</a:t>
            </a:r>
            <a:endParaRPr lang="en-US" sz="1600" b="0" kern="1200" dirty="0" smtClean="0">
              <a:solidFill>
                <a:srgbClr val="172A56"/>
              </a:solidFill>
            </a:endParaRP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endParaRPr lang="en-US" sz="1600" b="0" kern="1200" dirty="0">
              <a:solidFill>
                <a:srgbClr val="172A56"/>
              </a:solidFill>
            </a:endParaRP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We welcome collaboration (and postdocs)!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11" y="1766487"/>
            <a:ext cx="6691745" cy="5254409"/>
          </a:xfrm>
        </p:spPr>
      </p:pic>
    </p:spTree>
    <p:extLst>
      <p:ext uri="{BB962C8B-B14F-4D97-AF65-F5344CB8AC3E}">
        <p14:creationId xmlns:p14="http://schemas.microsoft.com/office/powerpoint/2010/main" val="70888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16" name="Content Placeholder 1"/>
          <p:cNvSpPr>
            <a:spLocks noGrp="1"/>
          </p:cNvSpPr>
          <p:nvPr/>
        </p:nvSpPr>
        <p:spPr>
          <a:xfrm>
            <a:off x="630936" y="1764792"/>
            <a:ext cx="7253224" cy="5448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b="1" dirty="0" smtClean="0">
                <a:solidFill>
                  <a:srgbClr val="172A56"/>
                </a:solidFill>
              </a:rPr>
              <a:t>Instrument Principle Investigators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Dr. Lee J. Mitchell – </a:t>
            </a:r>
            <a:r>
              <a:rPr lang="en-US" sz="1600" dirty="0" smtClean="0">
                <a:solidFill>
                  <a:srgbClr val="172A56"/>
                </a:solidFill>
                <a:hlinkClick r:id="rId2"/>
              </a:rPr>
              <a:t>lee.mitchell@nrl.navy.mil</a:t>
            </a:r>
            <a:endParaRPr lang="en-US" sz="1600" dirty="0" smtClean="0">
              <a:solidFill>
                <a:srgbClr val="172A56"/>
              </a:solidFill>
            </a:endParaRPr>
          </a:p>
          <a:p>
            <a:pPr lvl="2">
              <a:defRPr/>
            </a:pPr>
            <a:r>
              <a:rPr lang="en-US" sz="1400" dirty="0" smtClean="0">
                <a:solidFill>
                  <a:srgbClr val="172A56"/>
                </a:solidFill>
              </a:rPr>
              <a:t>SIRI-1</a:t>
            </a:r>
          </a:p>
          <a:p>
            <a:pPr lvl="2">
              <a:defRPr/>
            </a:pPr>
            <a:r>
              <a:rPr lang="en-US" sz="1400" dirty="0" smtClean="0">
                <a:solidFill>
                  <a:srgbClr val="172A56"/>
                </a:solidFill>
              </a:rPr>
              <a:t>SIRI-2</a:t>
            </a:r>
          </a:p>
          <a:p>
            <a:pPr lvl="2">
              <a:defRPr/>
            </a:pPr>
            <a:r>
              <a:rPr lang="en-US" sz="1400" dirty="0" smtClean="0">
                <a:solidFill>
                  <a:srgbClr val="172A56"/>
                </a:solidFill>
              </a:rPr>
              <a:t>GARI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Dr. Richard S. Woolf – </a:t>
            </a:r>
            <a:r>
              <a:rPr lang="en-US" sz="1600" dirty="0" smtClean="0">
                <a:solidFill>
                  <a:srgbClr val="172A56"/>
                </a:solidFill>
                <a:hlinkClick r:id="rId3"/>
              </a:rPr>
              <a:t>richard.woolf@nrl.navy.mil</a:t>
            </a:r>
            <a:endParaRPr lang="en-US" sz="1600" dirty="0" smtClean="0">
              <a:solidFill>
                <a:srgbClr val="172A56"/>
              </a:solidFill>
            </a:endParaRPr>
          </a:p>
          <a:p>
            <a:pPr lvl="2">
              <a:defRPr/>
            </a:pPr>
            <a:r>
              <a:rPr lang="en-US" sz="1400" dirty="0" smtClean="0">
                <a:solidFill>
                  <a:srgbClr val="172A56"/>
                </a:solidFill>
              </a:rPr>
              <a:t>AMEGO </a:t>
            </a:r>
            <a:r>
              <a:rPr lang="en-US" sz="1400" dirty="0" err="1" smtClean="0">
                <a:solidFill>
                  <a:srgbClr val="172A56"/>
                </a:solidFill>
              </a:rPr>
              <a:t>CsI</a:t>
            </a:r>
            <a:r>
              <a:rPr lang="en-US" sz="1400" dirty="0" smtClean="0">
                <a:solidFill>
                  <a:srgbClr val="172A56"/>
                </a:solidFill>
              </a:rPr>
              <a:t> calorimeter</a:t>
            </a:r>
          </a:p>
          <a:p>
            <a:pPr lvl="1"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Dr. </a:t>
            </a:r>
            <a:r>
              <a:rPr lang="en-US" sz="1600" dirty="0" smtClean="0">
                <a:solidFill>
                  <a:srgbClr val="172A56"/>
                </a:solidFill>
              </a:rPr>
              <a:t>J. Eric Grove – </a:t>
            </a:r>
            <a:r>
              <a:rPr lang="en-US" sz="1600" dirty="0" smtClean="0">
                <a:solidFill>
                  <a:srgbClr val="172A56"/>
                </a:solidFill>
                <a:hlinkClick r:id="rId4"/>
              </a:rPr>
              <a:t>eric.grove@nrl.navy.mil</a:t>
            </a:r>
            <a:endParaRPr lang="en-US" sz="1600" dirty="0" smtClean="0">
              <a:solidFill>
                <a:srgbClr val="172A56"/>
              </a:solidFill>
            </a:endParaRPr>
          </a:p>
          <a:p>
            <a:pPr lvl="2">
              <a:defRPr/>
            </a:pPr>
            <a:r>
              <a:rPr kumimoji="0" lang="en-US" sz="1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Glowbug</a:t>
            </a:r>
            <a:endParaRPr kumimoji="0" lang="en-US" sz="140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1" dirty="0">
              <a:solidFill>
                <a:srgbClr val="172A56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Acknowledgments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SIRI-1, SIRI-2, and GARI are supported by the Chief of Naval Research.</a:t>
            </a: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AMEGO and </a:t>
            </a:r>
            <a:r>
              <a:rPr lang="en-US" sz="1600" dirty="0" err="1" smtClean="0">
                <a:solidFill>
                  <a:srgbClr val="172A56"/>
                </a:solidFill>
                <a:cs typeface="Times New Roman"/>
              </a:rPr>
              <a:t>Glowbug</a:t>
            </a: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 are supported by NASA.</a:t>
            </a: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sz="1200" dirty="0">
              <a:solidFill>
                <a:schemeClr val="accent1"/>
              </a:solidFill>
              <a:cs typeface="Times New Roman"/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997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2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3"/>
          </p:nvPr>
        </p:nvSpPr>
        <p:spPr>
          <a:xfrm>
            <a:off x="628074" y="1763184"/>
            <a:ext cx="5248656" cy="5257800"/>
          </a:xfrm>
        </p:spPr>
        <p:txBody>
          <a:bodyPr/>
          <a:lstStyle/>
          <a:p>
            <a:pPr lvl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kern="1200" dirty="0" smtClean="0">
                <a:solidFill>
                  <a:srgbClr val="172A56"/>
                </a:solidFill>
              </a:rPr>
              <a:t>U.S. Naval Research Laboratory</a:t>
            </a:r>
            <a:endParaRPr lang="en-US" sz="2000" kern="1200" dirty="0">
              <a:solidFill>
                <a:srgbClr val="172A56"/>
              </a:solidFill>
            </a:endParaRP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The corporate laboratory for the United States Navy</a:t>
            </a: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Main campus located in Washington, DC</a:t>
            </a: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Conducts basic </a:t>
            </a:r>
            <a:r>
              <a:rPr lang="en-US" sz="1600" b="0" kern="1200" dirty="0">
                <a:solidFill>
                  <a:srgbClr val="172A56"/>
                </a:solidFill>
              </a:rPr>
              <a:t>research concerning the Navy's environments of Earth, sea, sky, and </a:t>
            </a:r>
            <a:r>
              <a:rPr lang="en-US" sz="1600" b="0" kern="1200" dirty="0" smtClean="0">
                <a:solidFill>
                  <a:srgbClr val="172A56"/>
                </a:solidFill>
              </a:rPr>
              <a:t>space</a:t>
            </a: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Pioneered naval research into space</a:t>
            </a:r>
            <a:endParaRPr lang="en-US" sz="1600" b="0" kern="1200" dirty="0">
              <a:solidFill>
                <a:srgbClr val="172A56"/>
              </a:solidFill>
            </a:endParaRPr>
          </a:p>
          <a:p>
            <a:pPr marL="1204875" lvl="2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kern="1200" dirty="0">
                <a:solidFill>
                  <a:srgbClr val="172A56"/>
                </a:solidFill>
              </a:rPr>
              <a:t>Vanguard: America’s first satellite </a:t>
            </a:r>
            <a:r>
              <a:rPr lang="en-US" sz="1600" kern="1200" dirty="0" smtClean="0">
                <a:solidFill>
                  <a:srgbClr val="172A56"/>
                </a:solidFill>
              </a:rPr>
              <a:t>program</a:t>
            </a:r>
            <a:endParaRPr lang="en-US" sz="1600" b="0" kern="1200" dirty="0" smtClean="0">
              <a:solidFill>
                <a:srgbClr val="172A56"/>
              </a:solidFill>
            </a:endParaRPr>
          </a:p>
          <a:p>
            <a:pPr marL="457200" lvl="1"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 sz="1600" b="0" kern="1200" dirty="0" smtClean="0">
              <a:solidFill>
                <a:srgbClr val="172A56"/>
              </a:solidFill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1" kern="1200" dirty="0" smtClean="0">
                <a:solidFill>
                  <a:srgbClr val="172A56"/>
                </a:solidFill>
              </a:rPr>
              <a:t>High Energy Space Environment Branch</a:t>
            </a:r>
            <a:endParaRPr lang="en-US" sz="2000" kern="1200" dirty="0">
              <a:solidFill>
                <a:srgbClr val="172A56"/>
              </a:solidFill>
            </a:endParaRPr>
          </a:p>
          <a:p>
            <a:pPr marL="742950" lvl="1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Advancing </a:t>
            </a:r>
            <a:r>
              <a:rPr lang="en-US" sz="1600" b="0" kern="1200" dirty="0">
                <a:solidFill>
                  <a:srgbClr val="172A56"/>
                </a:solidFill>
              </a:rPr>
              <a:t>the understanding of the high energy environment </a:t>
            </a:r>
            <a:r>
              <a:rPr lang="en-US" sz="1600" b="0" kern="1200" dirty="0" smtClean="0">
                <a:solidFill>
                  <a:srgbClr val="172A56"/>
                </a:solidFill>
              </a:rPr>
              <a:t>through: </a:t>
            </a:r>
          </a:p>
          <a:p>
            <a:pPr marL="1204875" lvl="2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the development </a:t>
            </a:r>
            <a:r>
              <a:rPr lang="en-US" sz="1600" b="0" kern="1200" dirty="0">
                <a:solidFill>
                  <a:srgbClr val="172A56"/>
                </a:solidFill>
              </a:rPr>
              <a:t>and </a:t>
            </a:r>
            <a:r>
              <a:rPr lang="en-US" sz="1600" b="0" kern="1200" dirty="0" smtClean="0">
                <a:solidFill>
                  <a:srgbClr val="172A56"/>
                </a:solidFill>
              </a:rPr>
              <a:t>deployment </a:t>
            </a:r>
            <a:r>
              <a:rPr lang="en-US" sz="1600" b="0" kern="1200" dirty="0">
                <a:solidFill>
                  <a:srgbClr val="172A56"/>
                </a:solidFill>
              </a:rPr>
              <a:t>of advanced detectors in </a:t>
            </a:r>
            <a:r>
              <a:rPr lang="en-US" sz="1600" b="0" kern="1200" dirty="0" smtClean="0">
                <a:solidFill>
                  <a:srgbClr val="172A56"/>
                </a:solidFill>
              </a:rPr>
              <a:t>space</a:t>
            </a:r>
          </a:p>
          <a:p>
            <a:pPr marL="1204875" lvl="2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simulation </a:t>
            </a:r>
            <a:r>
              <a:rPr lang="en-US" sz="1600" b="0" kern="1200" dirty="0">
                <a:solidFill>
                  <a:srgbClr val="172A56"/>
                </a:solidFill>
              </a:rPr>
              <a:t>of environments &amp; operating </a:t>
            </a:r>
            <a:r>
              <a:rPr lang="en-US" sz="1600" b="0" kern="1200" dirty="0" smtClean="0">
                <a:solidFill>
                  <a:srgbClr val="172A56"/>
                </a:solidFill>
              </a:rPr>
              <a:t>concepts</a:t>
            </a:r>
          </a:p>
          <a:p>
            <a:pPr marL="1204875" lvl="2" indent="-285750" defTabSz="9144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−"/>
              <a:defRPr/>
            </a:pPr>
            <a:r>
              <a:rPr lang="en-US" sz="1600" b="0" kern="1200" dirty="0" smtClean="0">
                <a:solidFill>
                  <a:srgbClr val="172A56"/>
                </a:solidFill>
              </a:rPr>
              <a:t>interpretation </a:t>
            </a:r>
            <a:r>
              <a:rPr lang="en-US" sz="1600" b="0" kern="1200" dirty="0">
                <a:solidFill>
                  <a:srgbClr val="172A56"/>
                </a:solidFill>
              </a:rPr>
              <a:t>and theoretical modeling of observed phenomena</a:t>
            </a:r>
            <a:endParaRPr lang="en-US" sz="1600" b="0" kern="1200" dirty="0" smtClean="0">
              <a:solidFill>
                <a:srgbClr val="172A5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11" y="1764792"/>
            <a:ext cx="6691745" cy="5257800"/>
          </a:xfrm>
        </p:spPr>
      </p:pic>
    </p:spTree>
    <p:extLst>
      <p:ext uri="{BB962C8B-B14F-4D97-AF65-F5344CB8AC3E}">
        <p14:creationId xmlns:p14="http://schemas.microsoft.com/office/powerpoint/2010/main" val="21009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3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SiPM</a:t>
            </a:r>
            <a:r>
              <a:rPr lang="en-US" dirty="0" smtClean="0"/>
              <a:t> Instrumentation at NRL</a:t>
            </a:r>
            <a:endParaRPr lang="en-US" dirty="0"/>
          </a:p>
        </p:txBody>
      </p:sp>
      <p:sp>
        <p:nvSpPr>
          <p:cNvPr id="16" name="Content Placeholder 1"/>
          <p:cNvSpPr>
            <a:spLocks noGrp="1"/>
          </p:cNvSpPr>
          <p:nvPr/>
        </p:nvSpPr>
        <p:spPr>
          <a:xfrm>
            <a:off x="630936" y="1764792"/>
            <a:ext cx="5068824" cy="5448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b="1" dirty="0" smtClean="0">
                <a:solidFill>
                  <a:srgbClr val="172A56"/>
                </a:solidFill>
              </a:rPr>
              <a:t>Applications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Space-based</a:t>
            </a:r>
          </a:p>
          <a:p>
            <a:pPr lvl="1"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Ground-based</a:t>
            </a:r>
          </a:p>
          <a:p>
            <a:pPr lvl="1"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Science-focused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Security-focused</a:t>
            </a:r>
            <a:endParaRPr kumimoji="0" lang="en-US" sz="160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1" dirty="0">
              <a:solidFill>
                <a:srgbClr val="172A56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Attractive Qualities of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SiPMs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Mechanical ruggedness</a:t>
            </a: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Size</a:t>
            </a: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Low voltage bias</a:t>
            </a: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Relatively high quantum efficiency</a:t>
            </a: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b="1" dirty="0">
              <a:solidFill>
                <a:srgbClr val="172A56"/>
              </a:solidFill>
            </a:endParaRPr>
          </a:p>
          <a:p>
            <a:pPr lvl="0">
              <a:defRPr/>
            </a:pPr>
            <a:r>
              <a:rPr lang="en-US" b="1" dirty="0" smtClean="0">
                <a:solidFill>
                  <a:srgbClr val="172A56"/>
                </a:solidFill>
              </a:rPr>
              <a:t>Challenges with </a:t>
            </a:r>
            <a:r>
              <a:rPr lang="en-US" b="1" dirty="0" err="1" smtClean="0">
                <a:solidFill>
                  <a:srgbClr val="172A56"/>
                </a:solidFill>
              </a:rPr>
              <a:t>SiPMs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Degraded performance at higher temperatures (&gt; 30 °C)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Large capacitance for arrays (sizes ≈ 6 cm</a:t>
            </a:r>
            <a:r>
              <a:rPr lang="en-US" sz="1600" baseline="30000" dirty="0" smtClean="0">
                <a:solidFill>
                  <a:srgbClr val="172A56"/>
                </a:solidFill>
              </a:rPr>
              <a:t>2</a:t>
            </a:r>
            <a:r>
              <a:rPr lang="en-US" sz="1600" dirty="0" smtClean="0">
                <a:solidFill>
                  <a:srgbClr val="172A56"/>
                </a:solidFill>
              </a:rPr>
              <a:t> and greater)</a:t>
            </a:r>
            <a:endParaRPr lang="en-US" sz="1600" dirty="0">
              <a:solidFill>
                <a:srgbClr val="172A56"/>
              </a:solidFill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sz="1200" dirty="0">
              <a:solidFill>
                <a:schemeClr val="accent1"/>
              </a:solidFill>
              <a:cs typeface="Times New Roman"/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cs typeface="Times New Roman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32562" y="2158746"/>
            <a:ext cx="6542405" cy="4953254"/>
            <a:chOff x="6461760" y="1764792"/>
            <a:chExt cx="6542405" cy="49532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3" t="37255" r="17233" b="25882"/>
            <a:stretch/>
          </p:blipFill>
          <p:spPr>
            <a:xfrm>
              <a:off x="6461760" y="4317746"/>
              <a:ext cx="3200400" cy="240030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31" t="32289" r="6206" b="25882"/>
            <a:stretch/>
          </p:blipFill>
          <p:spPr>
            <a:xfrm>
              <a:off x="9803765" y="4317746"/>
              <a:ext cx="3200400" cy="2400300"/>
            </a:xfrm>
            <a:prstGeom prst="rect">
              <a:avLst/>
            </a:prstGeom>
            <a:ln w="38100">
              <a:solidFill>
                <a:schemeClr val="accent1"/>
              </a:solidFill>
            </a:ln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6" t="28593" r="51038" b="28593"/>
            <a:stretch/>
          </p:blipFill>
          <p:spPr>
            <a:xfrm rot="10800000">
              <a:off x="6461760" y="1764792"/>
              <a:ext cx="3200400" cy="240030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41" t="9949" r="5758" b="9949"/>
            <a:stretch/>
          </p:blipFill>
          <p:spPr>
            <a:xfrm>
              <a:off x="9803765" y="1764792"/>
              <a:ext cx="3200400" cy="2400300"/>
            </a:xfrm>
            <a:prstGeom prst="rect">
              <a:avLst/>
            </a:prstGeom>
            <a:ln w="38100">
              <a:solidFill>
                <a:schemeClr val="tx2"/>
              </a:solidFill>
            </a:ln>
          </p:spPr>
        </p:pic>
      </p:grpSp>
      <p:sp>
        <p:nvSpPr>
          <p:cNvPr id="44" name="Parallelogram 43"/>
          <p:cNvSpPr/>
          <p:nvPr/>
        </p:nvSpPr>
        <p:spPr>
          <a:xfrm>
            <a:off x="5455920" y="1251792"/>
            <a:ext cx="8300720" cy="759888"/>
          </a:xfrm>
          <a:prstGeom prst="parallelogram">
            <a:avLst/>
          </a:prstGeom>
          <a:gradFill rotWithShape="1">
            <a:gsLst>
              <a:gs pos="0">
                <a:srgbClr val="FBBE08"/>
              </a:gs>
              <a:gs pos="100000">
                <a:srgbClr val="FBBE08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Experience instrumenting </a:t>
            </a:r>
            <a:r>
              <a:rPr lang="en-US" b="1" i="1" dirty="0" err="1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SiPM</a:t>
            </a: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 arrays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Heritage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 successful space- and ground-based systems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9" name="Elbow Connector 48"/>
          <p:cNvCxnSpPr>
            <a:stCxn id="54" idx="1"/>
          </p:cNvCxnSpPr>
          <p:nvPr/>
        </p:nvCxnSpPr>
        <p:spPr>
          <a:xfrm rot="10800000">
            <a:off x="2479041" y="2286001"/>
            <a:ext cx="1615441" cy="345439"/>
          </a:xfrm>
          <a:prstGeom prst="bentConnector3">
            <a:avLst/>
          </a:prstGeom>
          <a:ln w="76200">
            <a:solidFill>
              <a:srgbClr val="6F96D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54" idx="1"/>
          </p:cNvCxnSpPr>
          <p:nvPr/>
        </p:nvCxnSpPr>
        <p:spPr>
          <a:xfrm rot="10800000" flipV="1">
            <a:off x="2687325" y="2631439"/>
            <a:ext cx="1407156" cy="253998"/>
          </a:xfrm>
          <a:prstGeom prst="bentConnector3">
            <a:avLst>
              <a:gd name="adj1" fmla="val 57942"/>
            </a:avLst>
          </a:prstGeom>
          <a:ln w="76200">
            <a:solidFill>
              <a:srgbClr val="6F96D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4094481" y="2280365"/>
            <a:ext cx="2224024" cy="702148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Emphasis of this </a:t>
            </a:r>
            <a:br>
              <a:rPr lang="en-US" b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presentation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1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Test Program</a:t>
            </a:r>
            <a:endParaRPr lang="en-US" dirty="0"/>
          </a:p>
        </p:txBody>
      </p:sp>
      <p:sp>
        <p:nvSpPr>
          <p:cNvPr id="16" name="Content Placeholder 1"/>
          <p:cNvSpPr>
            <a:spLocks noGrp="1"/>
          </p:cNvSpPr>
          <p:nvPr/>
        </p:nvSpPr>
        <p:spPr>
          <a:xfrm>
            <a:off x="630936" y="1764792"/>
            <a:ext cx="7466584" cy="5448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b="1" dirty="0" smtClean="0">
                <a:solidFill>
                  <a:srgbClr val="172A56"/>
                </a:solidFill>
              </a:rPr>
              <a:t>U.S Department of Defense (DoD) Space Test Program (STP)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>
                <a:solidFill>
                  <a:srgbClr val="172A56"/>
                </a:solidFill>
              </a:rPr>
              <a:t>P</a:t>
            </a:r>
            <a:r>
              <a:rPr lang="en-US" sz="1600" dirty="0" smtClean="0">
                <a:solidFill>
                  <a:srgbClr val="172A56"/>
                </a:solidFill>
              </a:rPr>
              <a:t>rovides </a:t>
            </a:r>
            <a:r>
              <a:rPr lang="en-US" sz="1600" dirty="0">
                <a:solidFill>
                  <a:srgbClr val="172A56"/>
                </a:solidFill>
              </a:rPr>
              <a:t>space flight to the DoD’s space science and technology community for experiments, new technologies and demonstrations.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Mission: space qualify </a:t>
            </a:r>
            <a:r>
              <a:rPr lang="en-US" sz="1600" dirty="0">
                <a:solidFill>
                  <a:srgbClr val="172A56"/>
                </a:solidFill>
              </a:rPr>
              <a:t>new technology for the DoD </a:t>
            </a:r>
          </a:p>
          <a:p>
            <a:pPr lvl="1">
              <a:defRPr/>
            </a:pPr>
            <a:r>
              <a:rPr lang="en-US" sz="1600" dirty="0">
                <a:solidFill>
                  <a:srgbClr val="172A56"/>
                </a:solidFill>
              </a:rPr>
              <a:t>A</a:t>
            </a:r>
            <a:r>
              <a:rPr lang="en-US" sz="1600" dirty="0" smtClean="0">
                <a:solidFill>
                  <a:srgbClr val="172A56"/>
                </a:solidFill>
              </a:rPr>
              <a:t>vailable </a:t>
            </a:r>
            <a:r>
              <a:rPr lang="en-US" sz="1600" dirty="0">
                <a:solidFill>
                  <a:srgbClr val="172A56"/>
                </a:solidFill>
              </a:rPr>
              <a:t>competitively to qualified and relevant </a:t>
            </a:r>
            <a:r>
              <a:rPr lang="en-US" sz="1600" dirty="0" smtClean="0">
                <a:solidFill>
                  <a:srgbClr val="172A56"/>
                </a:solidFill>
              </a:rPr>
              <a:t>investigations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Service </a:t>
            </a:r>
            <a:r>
              <a:rPr lang="en-US" sz="1600" dirty="0">
                <a:solidFill>
                  <a:srgbClr val="172A56"/>
                </a:solidFill>
              </a:rPr>
              <a:t>provided at no cost to the experimenter and includes</a:t>
            </a: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Spacecraft</a:t>
            </a: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Integration and testing (on spacecraft)</a:t>
            </a: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Launch</a:t>
            </a: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One year mission </a:t>
            </a:r>
            <a:r>
              <a:rPr lang="en-US" sz="1400" dirty="0" smtClean="0">
                <a:solidFill>
                  <a:srgbClr val="172A56"/>
                </a:solidFill>
              </a:rPr>
              <a:t>operations (e.g., </a:t>
            </a:r>
            <a:r>
              <a:rPr lang="en-US" sz="1400" dirty="0">
                <a:solidFill>
                  <a:srgbClr val="172A56"/>
                </a:solidFill>
              </a:rPr>
              <a:t>spacecraft </a:t>
            </a:r>
            <a:r>
              <a:rPr lang="en-US" sz="1400" dirty="0" smtClean="0">
                <a:solidFill>
                  <a:srgbClr val="172A56"/>
                </a:solidFill>
              </a:rPr>
              <a:t>and instrument commanding, </a:t>
            </a:r>
            <a:r>
              <a:rPr lang="en-US" sz="1400" dirty="0">
                <a:solidFill>
                  <a:srgbClr val="172A56"/>
                </a:solidFill>
              </a:rPr>
              <a:t>data </a:t>
            </a:r>
            <a:r>
              <a:rPr lang="en-US" sz="1400" dirty="0" smtClean="0">
                <a:solidFill>
                  <a:srgbClr val="172A56"/>
                </a:solidFill>
              </a:rPr>
              <a:t>handling and delivery)</a:t>
            </a:r>
            <a:endParaRPr lang="en-US" sz="1400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>
                <a:solidFill>
                  <a:srgbClr val="172A56"/>
                </a:solidFill>
              </a:rPr>
              <a:t>Experimenter covers the cost of  </a:t>
            </a: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Development and construction of the instrument</a:t>
            </a: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Pre-ship environmental testing</a:t>
            </a: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Analysis of data.</a:t>
            </a:r>
          </a:p>
          <a:p>
            <a:pPr lvl="1">
              <a:defRPr/>
            </a:pPr>
            <a:r>
              <a:rPr lang="en-US" sz="1600" dirty="0">
                <a:solidFill>
                  <a:srgbClr val="172A56"/>
                </a:solidFill>
              </a:rPr>
              <a:t>A typical STP flight will host numerous experiments.</a:t>
            </a: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endParaRPr lang="en-US" sz="1200" dirty="0">
              <a:solidFill>
                <a:schemeClr val="accent1"/>
              </a:solidFill>
              <a:cs typeface="Times New Roman"/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r="22186"/>
          <a:stretch/>
        </p:blipFill>
        <p:spPr>
          <a:xfrm>
            <a:off x="8636000" y="1764792"/>
            <a:ext cx="456184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2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5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Strontium Iodide Radiation Instrument (SIRI-1)</a:t>
            </a:r>
            <a:endParaRPr lang="en-US" dirty="0"/>
          </a:p>
        </p:txBody>
      </p:sp>
      <p:sp>
        <p:nvSpPr>
          <p:cNvPr id="15" name="Parallelogram 14"/>
          <p:cNvSpPr/>
          <p:nvPr/>
        </p:nvSpPr>
        <p:spPr>
          <a:xfrm>
            <a:off x="5537200" y="1251792"/>
            <a:ext cx="8219440" cy="759888"/>
          </a:xfrm>
          <a:prstGeom prst="parallelogram">
            <a:avLst/>
          </a:prstGeom>
          <a:gradFill rotWithShape="1">
            <a:gsLst>
              <a:gs pos="0">
                <a:srgbClr val="FBBE08"/>
              </a:gs>
              <a:gs pos="100000">
                <a:srgbClr val="FBBE08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Space qualification of SrI</a:t>
            </a:r>
            <a:r>
              <a:rPr lang="en-US" b="1" i="1" baseline="-25000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b="1" i="1" dirty="0" err="1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) and </a:t>
            </a:r>
            <a:r>
              <a:rPr lang="en-US" b="1" i="1" dirty="0" err="1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SiPMs</a:t>
            </a:r>
            <a:endParaRPr lang="en-US" b="1" i="1" dirty="0" smtClean="0">
              <a:solidFill>
                <a:srgbClr val="2F5690"/>
              </a:solidFill>
              <a:latin typeface="Arial" charset="0"/>
              <a:ea typeface="Arial" charset="0"/>
              <a:cs typeface="Arial" charset="0"/>
            </a:endParaRP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Launch: STPSat-5 (sun-synchronous LEO)</a:t>
            </a:r>
            <a:r>
              <a:rPr lang="en-US" b="1" i="1" noProof="0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– 03 Dec 2018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ontent Placeholder 1"/>
          <p:cNvSpPr>
            <a:spLocks noGrp="1"/>
          </p:cNvSpPr>
          <p:nvPr/>
        </p:nvSpPr>
        <p:spPr>
          <a:xfrm>
            <a:off x="630936" y="1764792"/>
            <a:ext cx="5282184" cy="5448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b="1" dirty="0" smtClean="0">
                <a:solidFill>
                  <a:srgbClr val="172A56"/>
                </a:solidFill>
              </a:rPr>
              <a:t>Goal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Demonstrate and </a:t>
            </a:r>
            <a:r>
              <a:rPr lang="en-US" sz="1600" dirty="0">
                <a:solidFill>
                  <a:srgbClr val="172A56"/>
                </a:solidFill>
              </a:rPr>
              <a:t>characterize </a:t>
            </a:r>
            <a:r>
              <a:rPr lang="en-US" sz="1600" dirty="0" smtClean="0">
                <a:solidFill>
                  <a:srgbClr val="172A56"/>
                </a:solidFill>
              </a:rPr>
              <a:t>this </a:t>
            </a:r>
            <a:r>
              <a:rPr lang="en-US" sz="1600" dirty="0">
                <a:solidFill>
                  <a:srgbClr val="172A56"/>
                </a:solidFill>
              </a:rPr>
              <a:t>new </a:t>
            </a:r>
            <a:r>
              <a:rPr lang="en-US" sz="1600" dirty="0" smtClean="0">
                <a:solidFill>
                  <a:srgbClr val="172A56"/>
                </a:solidFill>
              </a:rPr>
              <a:t>technology </a:t>
            </a:r>
            <a:r>
              <a:rPr lang="en-US" sz="1600" dirty="0">
                <a:solidFill>
                  <a:srgbClr val="172A56"/>
                </a:solidFill>
              </a:rPr>
              <a:t>for use </a:t>
            </a:r>
            <a:r>
              <a:rPr lang="en-US" sz="1600" dirty="0" smtClean="0">
                <a:solidFill>
                  <a:srgbClr val="172A56"/>
                </a:solidFill>
              </a:rPr>
              <a:t>as a component </a:t>
            </a:r>
            <a:r>
              <a:rPr lang="en-US" sz="1600" dirty="0">
                <a:solidFill>
                  <a:srgbClr val="172A56"/>
                </a:solidFill>
              </a:rPr>
              <a:t>in larger space-based </a:t>
            </a:r>
            <a:r>
              <a:rPr lang="en-US" sz="1600" dirty="0" smtClean="0">
                <a:solidFill>
                  <a:srgbClr val="172A56"/>
                </a:solidFill>
              </a:rPr>
              <a:t>defense- </a:t>
            </a:r>
            <a:r>
              <a:rPr lang="en-US" sz="1600" dirty="0">
                <a:solidFill>
                  <a:srgbClr val="172A56"/>
                </a:solidFill>
              </a:rPr>
              <a:t>or </a:t>
            </a:r>
            <a:r>
              <a:rPr lang="en-US" sz="1600" dirty="0" smtClean="0">
                <a:solidFill>
                  <a:srgbClr val="172A56"/>
                </a:solidFill>
              </a:rPr>
              <a:t>science-related </a:t>
            </a:r>
            <a:r>
              <a:rPr lang="en-US" sz="1600" dirty="0">
                <a:solidFill>
                  <a:srgbClr val="172A56"/>
                </a:solidFill>
              </a:rPr>
              <a:t>missions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b="1" dirty="0">
              <a:solidFill>
                <a:srgbClr val="172A56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Design Overview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Total </a:t>
            </a:r>
            <a:r>
              <a:rPr lang="en-US" sz="1600" dirty="0" err="1" smtClean="0">
                <a:solidFill>
                  <a:srgbClr val="172A56"/>
                </a:solidFill>
              </a:rPr>
              <a:t>SWaP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Size: 8.9 cm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(H) x 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14 cm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(D)  x 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15 cm 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(L)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Mass: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1.620 kg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Power: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1.5 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W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Detector</a:t>
            </a:r>
            <a:endParaRPr lang="en-US" sz="1600" dirty="0">
              <a:solidFill>
                <a:srgbClr val="172A56"/>
              </a:solidFill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Single SrI</a:t>
            </a:r>
            <a:r>
              <a:rPr lang="en-US" sz="1400" baseline="-25000" dirty="0" smtClean="0">
                <a:solidFill>
                  <a:schemeClr val="accent1"/>
                </a:solidFill>
                <a:cs typeface="Times New Roman"/>
              </a:rPr>
              <a:t>2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(</a:t>
            </a:r>
            <a:r>
              <a:rPr lang="en-US" sz="1400" dirty="0" err="1" smtClean="0">
                <a:solidFill>
                  <a:schemeClr val="accent1"/>
                </a:solidFill>
                <a:cs typeface="Times New Roman"/>
              </a:rPr>
              <a:t>Eu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)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17 x 17 x 40 mm</a:t>
            </a:r>
            <a:r>
              <a:rPr lang="en-US" sz="1200" baseline="30000" dirty="0" smtClean="0">
                <a:solidFill>
                  <a:schemeClr val="accent1"/>
                </a:solidFill>
                <a:cs typeface="Times New Roman"/>
              </a:rPr>
              <a:t>3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4% resolution at 662 </a:t>
            </a:r>
            <a:r>
              <a:rPr lang="en-US" sz="1200" dirty="0" err="1" smtClean="0">
                <a:solidFill>
                  <a:schemeClr val="accent1"/>
                </a:solidFill>
                <a:cs typeface="Times New Roman"/>
              </a:rPr>
              <a:t>keV</a:t>
            </a:r>
            <a:endParaRPr lang="en-US" sz="1200" dirty="0" smtClean="0">
              <a:solidFill>
                <a:schemeClr val="accent1"/>
              </a:solidFill>
              <a:cs typeface="Times New Roman"/>
            </a:endParaRP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Density: 4.55 g/cm</a:t>
            </a:r>
            <a:r>
              <a:rPr lang="en-US" sz="1200" baseline="30000" dirty="0" smtClean="0">
                <a:solidFill>
                  <a:schemeClr val="accent1"/>
                </a:solidFill>
                <a:cs typeface="Times New Roman"/>
              </a:rPr>
              <a:t>3</a:t>
            </a: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2 x 2 array of 6-mm </a:t>
            </a:r>
            <a:r>
              <a:rPr lang="en-US" sz="1400" dirty="0" err="1" smtClean="0">
                <a:solidFill>
                  <a:schemeClr val="accent1"/>
                </a:solidFill>
                <a:cs typeface="Times New Roman"/>
              </a:rPr>
              <a:t>SensL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 J-series </a:t>
            </a:r>
            <a:r>
              <a:rPr lang="en-US" sz="1400" dirty="0" err="1" smtClean="0">
                <a:solidFill>
                  <a:schemeClr val="accent1"/>
                </a:solidFill>
                <a:cs typeface="Times New Roman"/>
              </a:rPr>
              <a:t>SiPMs</a:t>
            </a:r>
            <a:endParaRPr lang="en-US" sz="1200" dirty="0">
              <a:solidFill>
                <a:schemeClr val="accent1"/>
              </a:solidFill>
              <a:cs typeface="Times New Roman"/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1"/>
              </a:solidFill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515600" y="2028726"/>
            <a:ext cx="2843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PI: Dr. Lee J. Mitchell (NRL)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30936" y="6380480"/>
            <a:ext cx="4795992" cy="461448"/>
          </a:xfrm>
          <a:prstGeom prst="roundRect">
            <a:avLst/>
          </a:prstGeom>
          <a:noFill/>
          <a:ln w="38100" cap="flat" cmpd="sng" algn="ctr">
            <a:solidFill>
              <a:srgbClr val="2F569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Currently successfully operating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in orbit!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0" name="Picture 5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971" y="2899283"/>
            <a:ext cx="4761264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>
            <a:off x="6809258" y="3966082"/>
            <a:ext cx="733426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809258" y="3680332"/>
            <a:ext cx="49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Vent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6809258" y="4058593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SBC</a:t>
            </a:r>
            <a:endParaRPr lang="en-US" sz="12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809258" y="4318507"/>
            <a:ext cx="1296858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390158" y="5118609"/>
            <a:ext cx="1606422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390158" y="5375783"/>
            <a:ext cx="207645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468983" y="4841609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COM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468983" y="5375783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Power</a:t>
            </a:r>
            <a:endParaRPr lang="en-US" sz="1200" dirty="0"/>
          </a:p>
        </p:txBody>
      </p:sp>
      <p:cxnSp>
        <p:nvCxnSpPr>
          <p:cNvPr id="39" name="Straight Arrow Connector 38"/>
          <p:cNvCxnSpPr>
            <a:stCxn id="40" idx="2"/>
          </p:cNvCxnSpPr>
          <p:nvPr/>
        </p:nvCxnSpPr>
        <p:spPr>
          <a:xfrm flipH="1">
            <a:off x="9752487" y="2899283"/>
            <a:ext cx="1589978" cy="78104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0717133" y="2622284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Clamp</a:t>
            </a:r>
            <a:endParaRPr lang="en-US" sz="1200" dirty="0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0377818" y="4924596"/>
            <a:ext cx="0" cy="15707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11111" y="6486604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Custom PCB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0812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SIRI-1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23925" y="1844675"/>
            <a:ext cx="4659601" cy="2880360"/>
            <a:chOff x="923925" y="1844675"/>
            <a:chExt cx="4659601" cy="288036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995" y="1844675"/>
              <a:ext cx="2067531" cy="288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5" y="1848485"/>
              <a:ext cx="2419350" cy="287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04" y="1809115"/>
            <a:ext cx="6508425" cy="2880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xmlns:lc="http://schemas.openxmlformats.org/drawingml/2006/lockedCanvas" id="{CFF6FF7C-7C11-2A4A-9730-FDA021F8B198}"/>
              </a:ext>
            </a:extLst>
          </p:cNvPr>
          <p:cNvCxnSpPr/>
          <p:nvPr/>
        </p:nvCxnSpPr>
        <p:spPr>
          <a:xfrm flipH="1">
            <a:off x="5935706" y="1809115"/>
            <a:ext cx="9479" cy="5344526"/>
          </a:xfrm>
          <a:prstGeom prst="line">
            <a:avLst/>
          </a:prstGeom>
          <a:noFill/>
          <a:ln w="6350" cap="flat" cmpd="sng" algn="ctr">
            <a:solidFill>
              <a:srgbClr val="1B365D"/>
            </a:solidFill>
            <a:prstDash val="solid"/>
            <a:miter lim="800000"/>
          </a:ln>
          <a:effectLst/>
        </p:spPr>
      </p:cxnSp>
      <p:sp>
        <p:nvSpPr>
          <p:cNvPr id="27" name="Content Placeholder 1"/>
          <p:cNvSpPr>
            <a:spLocks noGrp="1"/>
          </p:cNvSpPr>
          <p:nvPr/>
        </p:nvSpPr>
        <p:spPr>
          <a:xfrm>
            <a:off x="630936" y="4856480"/>
            <a:ext cx="5282184" cy="2357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dirty="0" smtClean="0">
                <a:solidFill>
                  <a:srgbClr val="172A56"/>
                </a:solidFill>
              </a:rPr>
              <a:t>Detector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noProof="0" dirty="0" smtClean="0">
                <a:solidFill>
                  <a:srgbClr val="172A56"/>
                </a:solidFill>
              </a:rPr>
              <a:t>(Left) Packaged SrI</a:t>
            </a:r>
            <a:r>
              <a:rPr lang="en-US" sz="1600" baseline="-25000" noProof="0" dirty="0" smtClean="0">
                <a:solidFill>
                  <a:srgbClr val="172A56"/>
                </a:solidFill>
              </a:rPr>
              <a:t>2</a:t>
            </a:r>
            <a:r>
              <a:rPr lang="en-US" sz="1600" noProof="0" dirty="0" smtClean="0">
                <a:solidFill>
                  <a:srgbClr val="172A56"/>
                </a:solidFill>
              </a:rPr>
              <a:t>(</a:t>
            </a:r>
            <a:r>
              <a:rPr lang="en-US" sz="1600" noProof="0" dirty="0" err="1" smtClean="0">
                <a:solidFill>
                  <a:srgbClr val="172A56"/>
                </a:solidFill>
              </a:rPr>
              <a:t>Eu</a:t>
            </a:r>
            <a:r>
              <a:rPr lang="en-US" sz="1600" noProof="0" dirty="0" smtClean="0">
                <a:solidFill>
                  <a:srgbClr val="172A56"/>
                </a:solidFill>
              </a:rPr>
              <a:t>) crystal purchased from Radiation Monitoring Devices, Inc.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Opted for optical window to allow experimentation with different vendor-supplied </a:t>
            </a:r>
            <a:r>
              <a:rPr lang="en-US" sz="1400" dirty="0" err="1" smtClean="0">
                <a:solidFill>
                  <a:schemeClr val="accent1"/>
                </a:solidFill>
                <a:cs typeface="Times New Roman"/>
              </a:rPr>
              <a:t>SiPMs</a:t>
            </a: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>
                <a:solidFill>
                  <a:srgbClr val="172A56"/>
                </a:solidFill>
              </a:rPr>
              <a:t>O</a:t>
            </a:r>
            <a:r>
              <a:rPr lang="en-US" sz="1600" dirty="0" smtClean="0">
                <a:solidFill>
                  <a:srgbClr val="172A56"/>
                </a:solidFill>
              </a:rPr>
              <a:t>ptical window and </a:t>
            </a:r>
            <a:r>
              <a:rPr lang="en-US" sz="1600" dirty="0" err="1" smtClean="0">
                <a:solidFill>
                  <a:srgbClr val="172A56"/>
                </a:solidFill>
              </a:rPr>
              <a:t>SiPMs</a:t>
            </a:r>
            <a:r>
              <a:rPr lang="en-US" sz="1600" dirty="0" smtClean="0">
                <a:solidFill>
                  <a:srgbClr val="172A56"/>
                </a:solidFill>
              </a:rPr>
              <a:t> (right) result in ~1% resolution increase compared to ultra-</a:t>
            </a:r>
            <a:r>
              <a:rPr lang="en-US" sz="1600" dirty="0" err="1" smtClean="0">
                <a:solidFill>
                  <a:srgbClr val="172A56"/>
                </a:solidFill>
              </a:rPr>
              <a:t>bialkali</a:t>
            </a:r>
            <a:r>
              <a:rPr lang="en-US" sz="1600" dirty="0" smtClean="0">
                <a:solidFill>
                  <a:srgbClr val="172A56"/>
                </a:solidFill>
              </a:rPr>
              <a:t> PMT</a:t>
            </a:r>
          </a:p>
          <a:p>
            <a:pPr lvl="2">
              <a:defRPr/>
            </a:pPr>
            <a:r>
              <a:rPr lang="en-US" sz="1200" dirty="0" smtClean="0">
                <a:solidFill>
                  <a:srgbClr val="172A56"/>
                </a:solidFill>
                <a:cs typeface="Times New Roman"/>
              </a:rPr>
              <a:t>Measured resolution: 4% at 662 </a:t>
            </a:r>
            <a:r>
              <a:rPr lang="en-US" sz="1200" dirty="0" err="1" smtClean="0">
                <a:solidFill>
                  <a:srgbClr val="172A56"/>
                </a:solidFill>
                <a:cs typeface="Times New Roman"/>
              </a:rPr>
              <a:t>keV</a:t>
            </a:r>
            <a:endParaRPr lang="en-US" sz="1200" dirty="0">
              <a:solidFill>
                <a:schemeClr val="accent1"/>
              </a:solidFill>
              <a:cs typeface="Times New Roman"/>
            </a:endParaRPr>
          </a:p>
        </p:txBody>
      </p:sp>
      <p:sp>
        <p:nvSpPr>
          <p:cNvPr id="28" name="Content Placeholder 1"/>
          <p:cNvSpPr>
            <a:spLocks noGrp="1"/>
          </p:cNvSpPr>
          <p:nvPr/>
        </p:nvSpPr>
        <p:spPr>
          <a:xfrm>
            <a:off x="6086855" y="4856480"/>
            <a:ext cx="6696073" cy="2357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="1" dirty="0" smtClean="0">
                <a:solidFill>
                  <a:srgbClr val="172A56"/>
                </a:solidFill>
              </a:rPr>
              <a:t>System components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588963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Single-board computer: </a:t>
            </a:r>
            <a:r>
              <a:rPr lang="en-US" sz="1600" dirty="0" err="1" smtClean="0">
                <a:solidFill>
                  <a:srgbClr val="172A56"/>
                </a:solidFill>
              </a:rPr>
              <a:t>Beaglebone</a:t>
            </a:r>
            <a:r>
              <a:rPr lang="en-US" sz="1600" dirty="0" smtClean="0">
                <a:solidFill>
                  <a:srgbClr val="172A56"/>
                </a:solidFill>
              </a:rPr>
              <a:t> Black</a:t>
            </a:r>
          </a:p>
          <a:p>
            <a:pPr marL="588963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Detector clamp</a:t>
            </a:r>
          </a:p>
          <a:p>
            <a:pPr marL="588963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EMI filter</a:t>
            </a:r>
          </a:p>
          <a:p>
            <a:pPr marL="588963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Multichannel analyzer: </a:t>
            </a:r>
            <a:r>
              <a:rPr lang="en-US" sz="1600" dirty="0" err="1" smtClean="0">
                <a:solidFill>
                  <a:srgbClr val="172A56"/>
                </a:solidFill>
                <a:cs typeface="Times New Roman"/>
              </a:rPr>
              <a:t>Kromek</a:t>
            </a: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 K102</a:t>
            </a:r>
          </a:p>
          <a:p>
            <a:pPr marL="588963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  <a:cs typeface="Times New Roman"/>
              </a:rPr>
              <a:t>Custom printed circuit board</a:t>
            </a:r>
          </a:p>
          <a:p>
            <a:pPr marL="814388" lvl="2" indent="-342900">
              <a:defRPr/>
            </a:pPr>
            <a:r>
              <a:rPr lang="en-US" sz="1200" dirty="0" smtClean="0">
                <a:solidFill>
                  <a:srgbClr val="172A56"/>
                </a:solidFill>
                <a:cs typeface="Times New Roman"/>
              </a:rPr>
              <a:t>Includes power conditioning, temperature sensors, preamplifier, </a:t>
            </a:r>
            <a:r>
              <a:rPr lang="en-US" sz="1200" dirty="0" err="1" smtClean="0">
                <a:solidFill>
                  <a:srgbClr val="172A56"/>
                </a:solidFill>
                <a:cs typeface="Times New Roman"/>
              </a:rPr>
              <a:t>SiPM</a:t>
            </a:r>
            <a:r>
              <a:rPr lang="en-US" sz="1200" dirty="0" smtClean="0">
                <a:solidFill>
                  <a:srgbClr val="172A56"/>
                </a:solidFill>
                <a:cs typeface="Times New Roman"/>
              </a:rPr>
              <a:t> bias control</a:t>
            </a:r>
            <a:endParaRPr lang="en-US" sz="1200" dirty="0">
              <a:solidFill>
                <a:schemeClr val="accent1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688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7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SIRI Pre-ship Testing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323" y="2337435"/>
            <a:ext cx="5943600" cy="445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677" y="2337435"/>
            <a:ext cx="5943600" cy="44576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4"/>
          <p:cNvSpPr>
            <a:spLocks noGrp="1"/>
          </p:cNvSpPr>
          <p:nvPr/>
        </p:nvSpPr>
        <p:spPr>
          <a:xfrm>
            <a:off x="612648" y="1764792"/>
            <a:ext cx="3869317" cy="4124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000" b="1" i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03629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61963" indent="-234950" algn="l" defTabSz="103629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kern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283464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100000"/>
              <a:buFont typeface="Wingdings" charset="2"/>
              <a:buChar char=""/>
              <a:defRPr sz="1400" b="0" i="0" kern="100" baseline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103629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1400" b="0" kern="1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84979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67941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86086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04230" indent="-259072" algn="l" defTabSz="1036290" rtl="0" eaLnBrk="1" latinLnBrk="0" hangingPunct="1">
              <a:lnSpc>
                <a:spcPct val="90000"/>
              </a:lnSpc>
              <a:spcBef>
                <a:spcPts val="567"/>
              </a:spcBef>
              <a:buFont typeface="Arial" panose="020B0604020202020204" pitchFamily="34" charset="0"/>
              <a:buChar char="•"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Pre-ship Temperature Testing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44321" y="2829005"/>
            <a:ext cx="1584959" cy="1428035"/>
            <a:chOff x="1544321" y="2829005"/>
            <a:chExt cx="1584959" cy="1428035"/>
          </a:xfrm>
        </p:grpSpPr>
        <p:sp>
          <p:nvSpPr>
            <p:cNvPr id="11" name="Rounded Rectangle 10"/>
            <p:cNvSpPr/>
            <p:nvPr/>
          </p:nvSpPr>
          <p:spPr>
            <a:xfrm>
              <a:off x="1544321" y="2829005"/>
              <a:ext cx="1584959" cy="702148"/>
            </a:xfrm>
            <a:prstGeom prst="roundRect">
              <a:avLst/>
            </a:prstGeom>
            <a:solidFill>
              <a:schemeClr val="bg1"/>
            </a:solidFill>
            <a:ln w="38100" cap="flat" cmpd="sng" algn="ctr">
              <a:solidFill>
                <a:srgbClr val="2F5690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noProof="0" dirty="0" smtClean="0">
                  <a:solidFill>
                    <a:srgbClr val="2F5690"/>
                  </a:solidFill>
                  <a:latin typeface="Arial" charset="0"/>
                  <a:ea typeface="Arial" charset="0"/>
                  <a:cs typeface="Arial" charset="0"/>
                </a:rPr>
                <a:t>Max ramp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noProof="0" dirty="0" smtClean="0">
                  <a:solidFill>
                    <a:srgbClr val="2F5690"/>
                  </a:solidFill>
                  <a:latin typeface="Arial" charset="0"/>
                  <a:ea typeface="Arial" charset="0"/>
                  <a:cs typeface="Arial" charset="0"/>
                </a:rPr>
                <a:t>rate:12 °C/h 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5" name="Straight Arrow Connector 4"/>
            <p:cNvCxnSpPr>
              <a:stCxn id="11" idx="2"/>
            </p:cNvCxnSpPr>
            <p:nvPr/>
          </p:nvCxnSpPr>
          <p:spPr>
            <a:xfrm>
              <a:off x="2336801" y="3531153"/>
              <a:ext cx="792479" cy="725887"/>
            </a:xfrm>
            <a:prstGeom prst="straightConnector1">
              <a:avLst/>
            </a:prstGeom>
            <a:ln w="57150">
              <a:solidFill>
                <a:srgbClr val="6F96D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42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SIRI-1 Early Results</a:t>
            </a:r>
            <a:endParaRPr lang="en-US" dirty="0"/>
          </a:p>
        </p:txBody>
      </p:sp>
      <p:sp>
        <p:nvSpPr>
          <p:cNvPr id="8" name="Content Placeholder 4"/>
          <p:cNvSpPr>
            <a:spLocks noGrp="1"/>
          </p:cNvSpPr>
          <p:nvPr>
            <p:ph idx="13"/>
          </p:nvPr>
        </p:nvSpPr>
        <p:spPr>
          <a:xfrm>
            <a:off x="2087880" y="6216247"/>
            <a:ext cx="9641840" cy="804313"/>
          </a:xfrm>
        </p:spPr>
        <p:txBody>
          <a:bodyPr>
            <a:normAutofit/>
          </a:bodyPr>
          <a:lstStyle/>
          <a:p>
            <a:r>
              <a:rPr lang="en-US" i="1" dirty="0" smtClean="0"/>
              <a:t>Gross </a:t>
            </a:r>
            <a:r>
              <a:rPr lang="en-US" i="1" dirty="0"/>
              <a:t>gamma-ray count rate showing the elevated background as the instrument transitions through the various trapped particle regions. The four zones A, B, C and D were used generate the spectra shown in </a:t>
            </a:r>
            <a:r>
              <a:rPr lang="en-US" i="1" dirty="0" smtClean="0"/>
              <a:t>plot above right. </a:t>
            </a:r>
            <a:r>
              <a:rPr lang="en-US" i="1" dirty="0"/>
              <a:t>No data is indicated by the white areas of the </a:t>
            </a:r>
            <a:r>
              <a:rPr lang="en-US" i="1" dirty="0" smtClean="0"/>
              <a:t>plot (when data acquisition is paused in the SAA).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" y="1764792"/>
            <a:ext cx="6309778" cy="409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6474" r="3108"/>
          <a:stretch/>
        </p:blipFill>
        <p:spPr bwMode="auto">
          <a:xfrm>
            <a:off x="7523479" y="2346677"/>
            <a:ext cx="4582161" cy="2933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53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/>
              <a:t>SiPMs</a:t>
            </a:r>
            <a:r>
              <a:rPr lang="en-US" dirty="0" smtClean="0"/>
              <a:t> in Space  |  </a:t>
            </a:r>
            <a:fld id="{EC78876D-F60F-416A-9AB8-0484C938732F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U.S. Naval Research Laboratory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SIRI-2</a:t>
            </a:r>
            <a:endParaRPr lang="en-US" dirty="0"/>
          </a:p>
        </p:txBody>
      </p:sp>
      <p:sp>
        <p:nvSpPr>
          <p:cNvPr id="15" name="Parallelogram 14"/>
          <p:cNvSpPr/>
          <p:nvPr/>
        </p:nvSpPr>
        <p:spPr>
          <a:xfrm>
            <a:off x="6532880" y="1251791"/>
            <a:ext cx="7223760" cy="1044369"/>
          </a:xfrm>
          <a:prstGeom prst="parallelogram">
            <a:avLst/>
          </a:prstGeom>
          <a:gradFill rotWithShape="1">
            <a:gsLst>
              <a:gs pos="0">
                <a:srgbClr val="FBBE08"/>
              </a:gs>
              <a:gs pos="100000">
                <a:srgbClr val="FBBE08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Multi-crystal design improving upon SIRI-1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lang="en-US" b="1" i="1" dirty="0" smtClean="0">
                <a:solidFill>
                  <a:srgbClr val="2F5690"/>
                </a:solidFill>
                <a:latin typeface="Arial" charset="0"/>
                <a:ea typeface="Arial" charset="0"/>
                <a:cs typeface="Arial" charset="0"/>
              </a:rPr>
              <a:t>Solar gamma-ray spectrometer</a:t>
            </a:r>
          </a:p>
          <a:p>
            <a:pPr lvl="0" indent="-285750">
              <a:buFont typeface="Arial" panose="020B0604020202020204" pitchFamily="34" charset="0"/>
              <a:buChar char="•"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Launch: STPSat-6 (GEO)</a:t>
            </a:r>
            <a:r>
              <a:rPr kumimoji="0" lang="en-US" sz="1800" b="1" i="1" u="none" strike="noStrike" kern="1200" cap="none" spc="0" normalizeH="0" noProof="0" dirty="0" smtClean="0">
                <a:ln>
                  <a:noFill/>
                </a:ln>
                <a:solidFill>
                  <a:srgbClr val="2F569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– Aug 2020 (expected)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2F569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62" y="2367280"/>
            <a:ext cx="4861164" cy="48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1"/>
          <p:cNvSpPr>
            <a:spLocks noGrp="1"/>
          </p:cNvSpPr>
          <p:nvPr/>
        </p:nvSpPr>
        <p:spPr>
          <a:xfrm>
            <a:off x="630936" y="1764792"/>
            <a:ext cx="6714744" cy="54488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36538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15900" algn="l" defTabSz="457200" rtl="0" eaLnBrk="1" latinLnBrk="0" hangingPunct="1">
              <a:spcBef>
                <a:spcPct val="20000"/>
              </a:spcBef>
              <a:buFont typeface="Arial"/>
              <a:buChar char="–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0938" indent="-236538" algn="l" defTabSz="457200" rtl="0" eaLnBrk="1" latinLnBrk="0" hangingPunct="1">
              <a:spcBef>
                <a:spcPct val="20000"/>
              </a:spcBef>
              <a:buFont typeface="Arial"/>
              <a:buChar char="»"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Design Overview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Primary detectors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742950" lvl="1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Seven SrI</a:t>
            </a:r>
            <a:r>
              <a:rPr lang="en-US" sz="1400" baseline="-25000" dirty="0" smtClean="0">
                <a:solidFill>
                  <a:schemeClr val="accent1"/>
                </a:solidFill>
                <a:cs typeface="Times New Roman"/>
              </a:rPr>
              <a:t>2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(</a:t>
            </a:r>
            <a:r>
              <a:rPr lang="en-US" sz="1400" dirty="0" err="1" smtClean="0">
                <a:solidFill>
                  <a:schemeClr val="accent1"/>
                </a:solidFill>
                <a:cs typeface="Times New Roman"/>
              </a:rPr>
              <a:t>Eu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)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Hexagonal close-pack design</a:t>
            </a:r>
          </a:p>
          <a:p>
            <a:pPr marL="968375" lvl="2" indent="-285750">
              <a:spcBef>
                <a:spcPts val="3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38.1 </a:t>
            </a:r>
            <a:r>
              <a:rPr lang="en-US" sz="1200" dirty="0">
                <a:solidFill>
                  <a:schemeClr val="accent1"/>
                </a:solidFill>
                <a:cs typeface="Times New Roman"/>
              </a:rPr>
              <a:t>mm diameter (19.05 mm </a:t>
            </a: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per </a:t>
            </a:r>
            <a:r>
              <a:rPr lang="en-US" sz="1200" dirty="0">
                <a:solidFill>
                  <a:schemeClr val="accent1"/>
                </a:solidFill>
                <a:cs typeface="Times New Roman"/>
              </a:rPr>
              <a:t>side) x 38.1 mm </a:t>
            </a:r>
            <a:r>
              <a:rPr lang="en-US" sz="1200" dirty="0" smtClean="0">
                <a:solidFill>
                  <a:schemeClr val="accent1"/>
                </a:solidFill>
                <a:cs typeface="Times New Roman"/>
              </a:rPr>
              <a:t>length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lvl="2">
              <a:defRPr/>
            </a:pPr>
            <a:r>
              <a:rPr lang="en-US" sz="1400" dirty="0" err="1" smtClean="0">
                <a:solidFill>
                  <a:srgbClr val="172A56"/>
                </a:solidFill>
              </a:rPr>
              <a:t>SiPM</a:t>
            </a:r>
            <a:r>
              <a:rPr lang="en-US" sz="1400" dirty="0" smtClean="0">
                <a:solidFill>
                  <a:srgbClr val="172A56"/>
                </a:solidFill>
              </a:rPr>
              <a:t> </a:t>
            </a:r>
            <a:r>
              <a:rPr lang="en-US" sz="1400" dirty="0">
                <a:solidFill>
                  <a:srgbClr val="172A56"/>
                </a:solidFill>
              </a:rPr>
              <a:t>readouts</a:t>
            </a:r>
          </a:p>
          <a:p>
            <a:pPr lvl="3" indent="-236538">
              <a:buFont typeface="Arial"/>
              <a:buChar char="•"/>
              <a:defRPr/>
            </a:pPr>
            <a:r>
              <a:rPr lang="en-US" sz="1200" dirty="0" smtClean="0">
                <a:solidFill>
                  <a:srgbClr val="172A56"/>
                </a:solidFill>
              </a:rPr>
              <a:t>19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 6-mm </a:t>
            </a:r>
            <a:r>
              <a:rPr kumimoji="0" lang="en-US" sz="1200" b="0" i="0" u="none" strike="noStrike" kern="1200" cap="none" spc="0" normalizeH="0" noProof="0" dirty="0" err="1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SensL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 J-series </a:t>
            </a:r>
            <a:r>
              <a:rPr kumimoji="0" lang="en-US" sz="1200" b="0" i="0" u="none" strike="noStrike" kern="1200" cap="none" spc="0" normalizeH="0" noProof="0" dirty="0" err="1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SiPMs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rgbClr val="172A56"/>
                </a:solidFill>
                <a:effectLst/>
                <a:uLnTx/>
                <a:uFillTx/>
              </a:rPr>
              <a:t> in hexagonal array on PCB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Active shield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400" dirty="0" smtClean="0">
                <a:solidFill>
                  <a:srgbClr val="172A56"/>
                </a:solidFill>
              </a:rPr>
              <a:t>Six plastic detectors for approx. 4</a:t>
            </a:r>
            <a:r>
              <a:rPr lang="el-GR" sz="1400" dirty="0" smtClean="0">
                <a:solidFill>
                  <a:srgbClr val="172A56"/>
                </a:solidFill>
              </a:rPr>
              <a:t>π</a:t>
            </a:r>
            <a:r>
              <a:rPr lang="en-US" sz="1400" dirty="0" smtClean="0">
                <a:solidFill>
                  <a:srgbClr val="172A56"/>
                </a:solidFill>
              </a:rPr>
              <a:t> coverage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lvl="2">
              <a:defRPr/>
            </a:pPr>
            <a:r>
              <a:rPr lang="en-US" sz="1400" dirty="0">
                <a:solidFill>
                  <a:srgbClr val="172A56"/>
                </a:solidFill>
              </a:rPr>
              <a:t>Anticoincidence rejects high energy cosmic-ray protons that pass through the detector and shielding</a:t>
            </a:r>
            <a:r>
              <a:rPr lang="en-US" sz="1400" dirty="0" smtClean="0">
                <a:solidFill>
                  <a:srgbClr val="172A56"/>
                </a:solidFill>
              </a:rPr>
              <a:t>.</a:t>
            </a:r>
          </a:p>
          <a:p>
            <a:pPr marL="687388" marR="0" lvl="2" indent="-23653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marL="461963" marR="0" lvl="1" indent="-215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Passive shield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72A56"/>
              </a:solidFill>
              <a:effectLst/>
              <a:uLnTx/>
              <a:uFillTx/>
            </a:endParaRPr>
          </a:p>
          <a:p>
            <a:pPr lvl="2">
              <a:defRPr/>
            </a:pPr>
            <a:r>
              <a:rPr lang="en-US" sz="1400" dirty="0">
                <a:solidFill>
                  <a:schemeClr val="accent1"/>
                </a:solidFill>
                <a:cs typeface="Times New Roman"/>
              </a:rPr>
              <a:t>Reduce 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low energy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photons during solar 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events (prevent “swamping” of system)</a:t>
            </a:r>
          </a:p>
          <a:p>
            <a:pPr lvl="2">
              <a:defRPr/>
            </a:pPr>
            <a:r>
              <a:rPr lang="en-US" sz="1400" dirty="0">
                <a:solidFill>
                  <a:schemeClr val="accent1"/>
                </a:solidFill>
                <a:cs typeface="Times New Roman"/>
              </a:rPr>
              <a:t>Reduce 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Bremsstrahlung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produced by electrons interacting </a:t>
            </a: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with enclosure</a:t>
            </a:r>
          </a:p>
          <a:p>
            <a:pPr lvl="2">
              <a:defRPr/>
            </a:pPr>
            <a:endParaRPr lang="en-US" sz="1400" dirty="0" smtClean="0">
              <a:solidFill>
                <a:schemeClr val="accent1"/>
              </a:solidFill>
              <a:cs typeface="Times New Roman"/>
            </a:endParaRPr>
          </a:p>
          <a:p>
            <a:pPr lvl="2">
              <a:defRPr/>
            </a:pPr>
            <a:endParaRPr lang="en-US" dirty="0">
              <a:solidFill>
                <a:srgbClr val="172A56"/>
              </a:solidFill>
            </a:endParaRPr>
          </a:p>
          <a:p>
            <a:pPr lvl="1">
              <a:defRPr/>
            </a:pPr>
            <a:r>
              <a:rPr lang="en-US" sz="1600" dirty="0" smtClean="0">
                <a:solidFill>
                  <a:srgbClr val="172A56"/>
                </a:solidFill>
              </a:rPr>
              <a:t>Single </a:t>
            </a:r>
            <a:r>
              <a:rPr lang="en-US" sz="1600" dirty="0" err="1">
                <a:solidFill>
                  <a:srgbClr val="172A56"/>
                </a:solidFill>
              </a:rPr>
              <a:t>CsI</a:t>
            </a:r>
            <a:r>
              <a:rPr lang="en-US" sz="1600" dirty="0">
                <a:solidFill>
                  <a:srgbClr val="172A56"/>
                </a:solidFill>
              </a:rPr>
              <a:t> </a:t>
            </a:r>
            <a:r>
              <a:rPr lang="en-US" sz="1600" dirty="0" smtClean="0">
                <a:solidFill>
                  <a:srgbClr val="172A56"/>
                </a:solidFill>
              </a:rPr>
              <a:t>detector</a:t>
            </a:r>
            <a:endParaRPr lang="en-US" sz="1600" dirty="0">
              <a:solidFill>
                <a:srgbClr val="172A56"/>
              </a:solidFill>
            </a:endParaRPr>
          </a:p>
          <a:p>
            <a:pPr lvl="2">
              <a:defRPr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External to passive gamma shield</a:t>
            </a:r>
          </a:p>
          <a:p>
            <a:pPr lvl="2">
              <a:defRPr/>
            </a:pPr>
            <a:r>
              <a:rPr lang="en-US" sz="1400" dirty="0" smtClean="0">
                <a:solidFill>
                  <a:schemeClr val="accent1"/>
                </a:solidFill>
                <a:cs typeface="Times New Roman"/>
              </a:rPr>
              <a:t>Measure low-energy </a:t>
            </a:r>
            <a:r>
              <a:rPr lang="en-US" sz="1400" dirty="0">
                <a:solidFill>
                  <a:schemeClr val="accent1"/>
                </a:solidFill>
                <a:cs typeface="Times New Roman"/>
              </a:rPr>
              <a:t>hard x-ray component of solar flare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200" y="2397178"/>
            <a:ext cx="2843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PI: Dr. Lee J. Mitchell (NRL)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4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RL_WideScreen_No_Banner">
  <a:themeElements>
    <a:clrScheme name="NRL PPT">
      <a:dk1>
        <a:sysClr val="windowText" lastClr="000000"/>
      </a:dk1>
      <a:lt1>
        <a:sysClr val="window" lastClr="FFFFFF"/>
      </a:lt1>
      <a:dk2>
        <a:srgbClr val="1B365D"/>
      </a:dk2>
      <a:lt2>
        <a:srgbClr val="FABE07"/>
      </a:lt2>
      <a:accent1>
        <a:srgbClr val="1B365D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S NR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NRL_PPT_WideScreen_M10_052616" id="{DD9E120A-AE45-4FCF-9AB0-14AD7E4D1ED6}" vid="{40B21B15-B66C-42A3-9B9F-85D271FBB4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NRL_WideScreen_No_Banner</Template>
  <TotalTime>3517</TotalTime>
  <Words>1400</Words>
  <Application>Microsoft Office PowerPoint</Application>
  <PresentationFormat>Custom</PresentationFormat>
  <Paragraphs>263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NRL_WideScreen_No_Banner</vt:lpstr>
      <vt:lpstr>SiPM Arrays for Space-Based Detectors</vt:lpstr>
      <vt:lpstr>Who We Are</vt:lpstr>
      <vt:lpstr>SiPM Instrumentation at NRL</vt:lpstr>
      <vt:lpstr>Space Test Program</vt:lpstr>
      <vt:lpstr>Strontium Iodide Radiation Instrument (SIRI-1)</vt:lpstr>
      <vt:lpstr>SIRI-1</vt:lpstr>
      <vt:lpstr>SIRI Pre-ship Testing</vt:lpstr>
      <vt:lpstr>SIRI-1 Early Results</vt:lpstr>
      <vt:lpstr>SIRI-2</vt:lpstr>
      <vt:lpstr>SIRI-2</vt:lpstr>
      <vt:lpstr>GAGG Radiation Instrument (GARI)</vt:lpstr>
      <vt:lpstr>All-Sky Medium Energy γ-Ray Observatory (AMEGO)</vt:lpstr>
      <vt:lpstr>AMEGO</vt:lpstr>
      <vt:lpstr>Glowbug</vt:lpstr>
      <vt:lpstr>Glowbug</vt:lpstr>
      <vt:lpstr>Conclusion</vt:lpstr>
      <vt:lpstr>Conclusion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Header Text Here (Arial 46pt Bold)</dc:title>
  <dc:creator>Hutcheson, Anthony</dc:creator>
  <cp:lastModifiedBy>Hutcheson, Anthony</cp:lastModifiedBy>
  <cp:revision>160</cp:revision>
  <cp:lastPrinted>2019-09-19T21:05:48Z</cp:lastPrinted>
  <dcterms:created xsi:type="dcterms:W3CDTF">2019-08-29T03:42:12Z</dcterms:created>
  <dcterms:modified xsi:type="dcterms:W3CDTF">2019-09-26T15:10:21Z</dcterms:modified>
</cp:coreProperties>
</file>