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70" r:id="rId3"/>
    <p:sldId id="279" r:id="rId4"/>
    <p:sldId id="280" r:id="rId5"/>
    <p:sldId id="278" r:id="rId6"/>
    <p:sldId id="281" r:id="rId7"/>
    <p:sldId id="28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>
        <p:scale>
          <a:sx n="68" d="100"/>
          <a:sy n="68" d="100"/>
        </p:scale>
        <p:origin x="461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37714-ECEA-4113-A090-903FFC566E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8014-07F6-4E8B-9B39-1FFA1FE704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6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B8014-07F6-4E8B-9B39-1FFA1FE704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4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>
            <a:grpSpLocks noChangeAspect="1"/>
          </p:cNvGrpSpPr>
          <p:nvPr/>
        </p:nvGrpSpPr>
        <p:grpSpPr>
          <a:xfrm>
            <a:off x="1289273" y="620688"/>
            <a:ext cx="9511249" cy="5976664"/>
            <a:chOff x="755576" y="548680"/>
            <a:chExt cx="7272808" cy="6093434"/>
          </a:xfrm>
        </p:grpSpPr>
        <p:pic>
          <p:nvPicPr>
            <p:cNvPr id="28674" name="Picture 2" descr="http://www.wallpaperfo.com/thumbnails/detail/20120501/star%20wars%20lego%20computers%20photography%20google%20saber%20laughing%20lightsaber%20dark%20vador%202103x1299%20wallp_www.wallpaperfo.com_25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24319" t="15263" r="17629" b="5876"/>
            <a:stretch>
              <a:fillRect/>
            </a:stretch>
          </p:blipFill>
          <p:spPr bwMode="auto">
            <a:xfrm>
              <a:off x="755576" y="548680"/>
              <a:ext cx="7272808" cy="6093434"/>
            </a:xfrm>
            <a:prstGeom prst="rect">
              <a:avLst/>
            </a:prstGeom>
            <a:noFill/>
          </p:spPr>
        </p:pic>
        <p:sp>
          <p:nvSpPr>
            <p:cNvPr id="8" name="Rettangolo 7"/>
            <p:cNvSpPr/>
            <p:nvPr userDrawn="1"/>
          </p:nvSpPr>
          <p:spPr>
            <a:xfrm>
              <a:off x="755576" y="548680"/>
              <a:ext cx="2016224" cy="1224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588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45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225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288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90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23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81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41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15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08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139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1303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69864" y="6356351"/>
            <a:ext cx="50776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704671" y="6354010"/>
            <a:ext cx="12564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233823" y="5998749"/>
            <a:ext cx="2944086" cy="859251"/>
          </a:xfrm>
          <a:prstGeom prst="rect">
            <a:avLst/>
          </a:prstGeom>
        </p:spPr>
      </p:pic>
      <p:pic>
        <p:nvPicPr>
          <p:cNvPr id="10" name="Picture 20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"/>
            <a:ext cx="1360683" cy="99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729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ADME-Experiment/padme-fw/wik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ADME-Experiment/padme-fw/wik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20000"/>
              <a:lumOff val="80000"/>
              <a:alpha val="72000"/>
            </a:schemeClr>
          </a:solidFill>
        </p:spPr>
        <p:txBody>
          <a:bodyPr/>
          <a:lstStyle/>
          <a:p>
            <a:r>
              <a:rPr lang="en-US" b="1" dirty="0" smtClean="0"/>
              <a:t>Computing Status</a:t>
            </a:r>
            <a:endParaRPr lang="en-US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02306"/>
            <a:ext cx="9144000" cy="1655762"/>
          </a:xfrm>
          <a:solidFill>
            <a:schemeClr val="accent3">
              <a:lumMod val="20000"/>
              <a:lumOff val="80000"/>
              <a:alpha val="61000"/>
            </a:schemeClr>
          </a:solidFill>
        </p:spPr>
        <p:txBody>
          <a:bodyPr>
            <a:normAutofit lnSpcReduction="10000"/>
          </a:bodyPr>
          <a:lstStyle/>
          <a:p>
            <a:r>
              <a:rPr lang="it-IT" sz="3600" b="1" dirty="0" smtClean="0">
                <a:solidFill>
                  <a:schemeClr val="tx1"/>
                </a:solidFill>
              </a:rPr>
              <a:t>Emanuele Leonardi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sz="2800" dirty="0" smtClean="0">
                <a:solidFill>
                  <a:schemeClr val="tx1"/>
                </a:solidFill>
              </a:rPr>
              <a:t>PADME General Meeting - LNF </a:t>
            </a:r>
            <a:r>
              <a:rPr lang="it-IT" sz="2800" dirty="0" err="1" smtClean="0">
                <a:solidFill>
                  <a:schemeClr val="tx1"/>
                </a:solidFill>
              </a:rPr>
              <a:t>January</a:t>
            </a:r>
            <a:r>
              <a:rPr lang="it-IT" sz="2800" dirty="0" smtClean="0">
                <a:solidFill>
                  <a:schemeClr val="tx1"/>
                </a:solidFill>
              </a:rPr>
              <a:t> 8-9</a:t>
            </a:r>
            <a:r>
              <a:rPr lang="it-IT" sz="2800" baseline="30000" dirty="0" smtClean="0">
                <a:solidFill>
                  <a:schemeClr val="tx1"/>
                </a:solidFill>
              </a:rPr>
              <a:t>th</a:t>
            </a:r>
            <a:r>
              <a:rPr lang="it-IT" sz="2800" dirty="0" smtClean="0">
                <a:solidFill>
                  <a:schemeClr val="tx1"/>
                </a:solidFill>
              </a:rPr>
              <a:t>, 2019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3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-258051"/>
            <a:ext cx="10972800" cy="1143000"/>
          </a:xfrm>
        </p:spPr>
        <p:txBody>
          <a:bodyPr/>
          <a:lstStyle/>
          <a:p>
            <a:r>
              <a:rPr lang="it-IT" dirty="0" smtClean="0"/>
              <a:t>DAQ Status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181" y="884949"/>
            <a:ext cx="11718905" cy="53940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DAQ working reasonably well</a:t>
            </a:r>
          </a:p>
          <a:p>
            <a:pPr lvl="1"/>
            <a:r>
              <a:rPr lang="en-US" dirty="0" smtClean="0"/>
              <a:t>2 days downtime related to trigger board replacement (see report of Dec 11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 night of downtime due to an unplugged clock cable</a:t>
            </a:r>
          </a:p>
          <a:p>
            <a:pPr lvl="1"/>
            <a:r>
              <a:rPr lang="en-US" dirty="0" smtClean="0"/>
              <a:t>Inefficiency due to run restart procedure and board resets O(few %)</a:t>
            </a:r>
          </a:p>
          <a:p>
            <a:pPr lvl="1"/>
            <a:r>
              <a:rPr lang="en-US" dirty="0" smtClean="0"/>
              <a:t>Tests to assess effect of BGO thermocouple readout on ADC boards stability are on-going</a:t>
            </a:r>
          </a:p>
          <a:p>
            <a:r>
              <a:rPr lang="en-US" dirty="0" smtClean="0"/>
              <a:t>New version of trigger firmware provides additional functionalities</a:t>
            </a: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Prescaling</a:t>
            </a:r>
            <a:r>
              <a:rPr lang="en-US" dirty="0" smtClean="0">
                <a:solidFill>
                  <a:srgbClr val="00B050"/>
                </a:solidFill>
              </a:rPr>
              <a:t> of individual triggers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Software triggers (delayed and random)</a:t>
            </a:r>
          </a:p>
          <a:p>
            <a:pPr lvl="1"/>
            <a:r>
              <a:rPr lang="it-IT" dirty="0" err="1" smtClean="0">
                <a:solidFill>
                  <a:srgbClr val="00B050"/>
                </a:solidFill>
              </a:rPr>
              <a:t>Autopass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events</a:t>
            </a:r>
            <a:r>
              <a:rPr lang="it-IT" dirty="0" smtClean="0">
                <a:solidFill>
                  <a:srgbClr val="00B050"/>
                </a:solidFill>
              </a:rPr>
              <a:t> for </a:t>
            </a:r>
            <a:r>
              <a:rPr lang="it-IT" dirty="0" err="1" smtClean="0">
                <a:solidFill>
                  <a:srgbClr val="00B050"/>
                </a:solidFill>
              </a:rPr>
              <a:t>individual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smtClean="0">
                <a:solidFill>
                  <a:srgbClr val="00B050"/>
                </a:solidFill>
              </a:rPr>
              <a:t>triggers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SIn</a:t>
            </a:r>
            <a:r>
              <a:rPr lang="en-US" dirty="0" smtClean="0">
                <a:solidFill>
                  <a:srgbClr val="FF0000"/>
                </a:solidFill>
              </a:rPr>
              <a:t> control for synchronized start of run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TimePix</a:t>
            </a:r>
            <a:r>
              <a:rPr lang="en-US" dirty="0" smtClean="0">
                <a:solidFill>
                  <a:srgbClr val="FF0000"/>
                </a:solidFill>
              </a:rPr>
              <a:t> control</a:t>
            </a:r>
          </a:p>
          <a:p>
            <a:pPr lvl="1"/>
            <a:r>
              <a:rPr lang="en-US" dirty="0" err="1" smtClean="0"/>
              <a:t>PadmeTrig</a:t>
            </a:r>
            <a:r>
              <a:rPr lang="en-US" dirty="0" smtClean="0"/>
              <a:t> module with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functionalities ready for installation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31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904"/>
            <a:ext cx="10972800" cy="1143000"/>
          </a:xfrm>
        </p:spPr>
        <p:txBody>
          <a:bodyPr/>
          <a:lstStyle/>
          <a:p>
            <a:r>
              <a:rPr lang="it-IT" dirty="0" smtClean="0"/>
              <a:t>CDR Status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488" y="1032165"/>
            <a:ext cx="12094763" cy="5036126"/>
          </a:xfrm>
        </p:spPr>
        <p:txBody>
          <a:bodyPr>
            <a:normAutofit/>
          </a:bodyPr>
          <a:lstStyle/>
          <a:p>
            <a:r>
              <a:rPr lang="en-US" dirty="0" smtClean="0"/>
              <a:t>Data are copied from on-line disk servers (l1padme3, l1padme4) to the LNF disk system and from here to tapes at CNAF and KLOE</a:t>
            </a:r>
          </a:p>
          <a:p>
            <a:pPr lvl="1"/>
            <a:r>
              <a:rPr lang="en-US" dirty="0" smtClean="0"/>
              <a:t>Independent processes handle data streams in parallel</a:t>
            </a:r>
          </a:p>
          <a:p>
            <a:pPr lvl="1"/>
            <a:r>
              <a:rPr lang="en-US" dirty="0" smtClean="0"/>
              <a:t>Total throughput &gt;100 MB/s</a:t>
            </a:r>
          </a:p>
          <a:p>
            <a:pPr lvl="1"/>
            <a:r>
              <a:rPr lang="en-US" dirty="0" smtClean="0"/>
              <a:t>Can keep up with current very high (70 MB/s) DAQ rate</a:t>
            </a:r>
          </a:p>
          <a:p>
            <a:pPr lvl="1"/>
            <a:r>
              <a:rPr lang="en-US" dirty="0" smtClean="0"/>
              <a:t>No backlog: CDR is currently idle and waiting for 2019 data</a:t>
            </a:r>
          </a:p>
          <a:p>
            <a:r>
              <a:rPr lang="en-US" dirty="0" smtClean="0"/>
              <a:t>Procedure to setup/start CDR is described in the PADME wiki</a:t>
            </a:r>
          </a:p>
          <a:p>
            <a:pPr marL="358775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https://github.com/PADME-Experiment/padme-fw/wiki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/>
              <a:t>→ «The PADME CDR system»</a:t>
            </a:r>
            <a:endParaRPr lang="en-US" dirty="0" smtClean="0"/>
          </a:p>
          <a:p>
            <a:r>
              <a:rPr lang="en-US" dirty="0" smtClean="0"/>
              <a:t>Disk clean up of on-line disk servers is still manual</a:t>
            </a:r>
          </a:p>
          <a:p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40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904"/>
            <a:ext cx="10972800" cy="1143000"/>
          </a:xfrm>
        </p:spPr>
        <p:txBody>
          <a:bodyPr/>
          <a:lstStyle/>
          <a:p>
            <a:r>
              <a:rPr lang="it-IT" dirty="0" smtClean="0"/>
              <a:t>Data Storage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488" y="1032165"/>
            <a:ext cx="12094763" cy="5036126"/>
          </a:xfrm>
        </p:spPr>
        <p:txBody>
          <a:bodyPr>
            <a:normAutofit/>
          </a:bodyPr>
          <a:lstStyle/>
          <a:p>
            <a:r>
              <a:rPr lang="en-US" dirty="0" smtClean="0"/>
              <a:t>Collected ~130 TB of </a:t>
            </a:r>
            <a:r>
              <a:rPr lang="en-US" dirty="0" err="1" smtClean="0"/>
              <a:t>rawdata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MUCH</a:t>
            </a:r>
            <a:r>
              <a:rPr lang="en-US" dirty="0" smtClean="0"/>
              <a:t> more than expected (&gt;5x) due to “physical noise” in BTF</a:t>
            </a:r>
          </a:p>
          <a:p>
            <a:r>
              <a:rPr lang="en-US" dirty="0" smtClean="0"/>
              <a:t>All data available on LNF Tier2 disks, CNAF tapes and KLOE tapes</a:t>
            </a:r>
          </a:p>
          <a:p>
            <a:r>
              <a:rPr lang="en-US" dirty="0" smtClean="0"/>
              <a:t>Problem: we only “own” 80 TB of disk space at LNF Tier2.</a:t>
            </a:r>
          </a:p>
          <a:p>
            <a:pPr lvl="1"/>
            <a:r>
              <a:rPr lang="en-US" dirty="0" smtClean="0"/>
              <a:t>Asked INFN for more disk space (100 TB) but it will take a long time before we get it</a:t>
            </a:r>
          </a:p>
          <a:p>
            <a:pPr lvl="1"/>
            <a:r>
              <a:rPr lang="en-US" dirty="0" smtClean="0"/>
              <a:t>For the moment Tier2 management is turning a blind eye on this</a:t>
            </a:r>
          </a:p>
          <a:p>
            <a:r>
              <a:rPr lang="en-US" dirty="0" smtClean="0"/>
              <a:t>More tapes at CNAF and KLOE requested to INFN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89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83904"/>
            <a:ext cx="10972800" cy="1143000"/>
          </a:xfrm>
        </p:spPr>
        <p:txBody>
          <a:bodyPr/>
          <a:lstStyle/>
          <a:p>
            <a:r>
              <a:rPr lang="it-IT" dirty="0" smtClean="0"/>
              <a:t>Data </a:t>
            </a:r>
            <a:r>
              <a:rPr lang="it-IT" dirty="0" err="1" smtClean="0"/>
              <a:t>Availability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488" y="1032165"/>
            <a:ext cx="12094763" cy="5036126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All data are available only via </a:t>
            </a:r>
            <a:r>
              <a:rPr lang="en-US" sz="3000" b="1" dirty="0" smtClean="0">
                <a:solidFill>
                  <a:srgbClr val="FF0000"/>
                </a:solidFill>
              </a:rPr>
              <a:t>GRID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protocols</a:t>
            </a:r>
          </a:p>
          <a:p>
            <a:r>
              <a:rPr lang="en-US" sz="3000" dirty="0" smtClean="0"/>
              <a:t>Need correctly configured certificate with PADME VO access</a:t>
            </a:r>
          </a:p>
          <a:p>
            <a:pPr lvl="1"/>
            <a:r>
              <a:rPr lang="en-US" sz="2600" dirty="0" smtClean="0"/>
              <a:t>Procedures described in PADME wiki at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https://github.com/PADME-Experiment/padme-fw/wiki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→ «PADME and the Grid»</a:t>
            </a:r>
          </a:p>
          <a:p>
            <a:pPr marL="358775" indent="-358775"/>
            <a:r>
              <a:rPr lang="en-US" sz="3000" dirty="0" smtClean="0"/>
              <a:t>Files can be accessed using the ROOT protocol: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root://atlasse.lnf.infn.it:1094//vo.padme.org/daq/2018/rawdata/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run_0000000_20181219_194140/run_0000000_20181219_194140_lvl1_00_000.root</a:t>
            </a:r>
          </a:p>
          <a:p>
            <a:r>
              <a:rPr lang="en-US" sz="3000" dirty="0" smtClean="0">
                <a:cs typeface="Courier New" panose="02070309020205020404" pitchFamily="49" charset="0"/>
              </a:rPr>
              <a:t>Or they can be copied to a local area using the GFAL protocol:</a:t>
            </a:r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gfal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-copy srm://atlasse.lnf.infn.it:8446/srm/managerv2?SFN=/dpm/lnf.infn.it/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home/vo.padme.org/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daq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/2018/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rawdata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/run_0000000_20181219_194140/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run_0000000_20181219_194140_lvl1_00_000.root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file:///home/leonardi/ run_0000000_20181219_194140_lvl1_00_000.root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-157321"/>
            <a:ext cx="10972800" cy="1143000"/>
          </a:xfrm>
        </p:spPr>
        <p:txBody>
          <a:bodyPr/>
          <a:lstStyle/>
          <a:p>
            <a:r>
              <a:rPr lang="it-IT" dirty="0" err="1" smtClean="0"/>
              <a:t>PadmeRecoProd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751715"/>
            <a:ext cx="10972800" cy="53744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 automatic system to systematically run </a:t>
            </a:r>
            <a:r>
              <a:rPr lang="en-US" dirty="0" err="1" smtClean="0"/>
              <a:t>PadmeReco</a:t>
            </a:r>
            <a:r>
              <a:rPr lang="en-US" dirty="0" smtClean="0"/>
              <a:t> on all </a:t>
            </a:r>
            <a:r>
              <a:rPr lang="en-US" dirty="0" err="1" smtClean="0"/>
              <a:t>rawdata</a:t>
            </a:r>
            <a:endParaRPr lang="en-US" dirty="0" smtClean="0"/>
          </a:p>
          <a:p>
            <a:r>
              <a:rPr lang="en-US" dirty="0" err="1" smtClean="0"/>
              <a:t>PadmeReco</a:t>
            </a:r>
            <a:r>
              <a:rPr lang="en-US" dirty="0" smtClean="0"/>
              <a:t> must be installed under CVMFS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his still needs some complex manual activities</a:t>
            </a:r>
          </a:p>
          <a:p>
            <a:r>
              <a:rPr lang="en-US" dirty="0" smtClean="0"/>
              <a:t>One </a:t>
            </a:r>
            <a:r>
              <a:rPr lang="en-US" dirty="0" err="1" smtClean="0"/>
              <a:t>PadmeRecoProd</a:t>
            </a:r>
            <a:r>
              <a:rPr lang="en-US" dirty="0" smtClean="0"/>
              <a:t> process per run</a:t>
            </a:r>
          </a:p>
          <a:p>
            <a:pPr marL="0" indent="0" algn="ctr">
              <a:buNone/>
            </a:pPr>
            <a:r>
              <a:rPr lang="en-US" sz="3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3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PadmeRecoProd</a:t>
            </a:r>
            <a:r>
              <a:rPr lang="en-US" sz="3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–r run_0000000_20181219_194140</a:t>
            </a:r>
            <a:endParaRPr lang="en-US" sz="3000" dirty="0" smtClean="0"/>
          </a:p>
          <a:p>
            <a:r>
              <a:rPr lang="en-US" dirty="0" smtClean="0"/>
              <a:t>All files of the run are distributed to many independent jobs</a:t>
            </a:r>
          </a:p>
          <a:p>
            <a:pPr lvl="1"/>
            <a:r>
              <a:rPr lang="en-US" dirty="0" smtClean="0"/>
              <a:t>100 files per job (option to change it)</a:t>
            </a:r>
          </a:p>
          <a:p>
            <a:pPr lvl="1"/>
            <a:r>
              <a:rPr lang="en-US" dirty="0" smtClean="0"/>
              <a:t>Respect time order at file level but not at event level</a:t>
            </a:r>
          </a:p>
          <a:p>
            <a:r>
              <a:rPr lang="en-US" dirty="0" smtClean="0"/>
              <a:t>Jobs are submitted to the GRID</a:t>
            </a:r>
          </a:p>
          <a:p>
            <a:pPr lvl="1"/>
            <a:r>
              <a:rPr lang="en-US" dirty="0" smtClean="0"/>
              <a:t> By default to the LNF Tier2. There is an option to run at CNAF.</a:t>
            </a:r>
          </a:p>
          <a:p>
            <a:r>
              <a:rPr lang="en-US" dirty="0" smtClean="0"/>
              <a:t>Jobs access the </a:t>
            </a:r>
            <a:r>
              <a:rPr lang="en-US" dirty="0" err="1" smtClean="0"/>
              <a:t>rawdata</a:t>
            </a:r>
            <a:r>
              <a:rPr lang="en-US" dirty="0" smtClean="0"/>
              <a:t> files at LNF using the </a:t>
            </a:r>
            <a:r>
              <a:rPr lang="en-US" dirty="0" err="1" smtClean="0"/>
              <a:t>rootx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No need to pre-stage or copy the files before starting the job</a:t>
            </a:r>
          </a:p>
          <a:p>
            <a:r>
              <a:rPr lang="en-US" dirty="0" smtClean="0"/>
              <a:t>Each job produces a single root file which is stored on the LNF disk system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065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</a:t>
            </a:r>
            <a:r>
              <a:rPr lang="en-US" dirty="0" err="1" smtClean="0"/>
              <a:t>Venelin</a:t>
            </a:r>
            <a:r>
              <a:rPr lang="en-US" dirty="0" smtClean="0"/>
              <a:t> puts it: if we have data, then DAQ is OK</a:t>
            </a:r>
          </a:p>
          <a:p>
            <a:r>
              <a:rPr lang="en-US" dirty="0" smtClean="0"/>
              <a:t>All data are copied to LNF Tier2, CNAF and KLOE</a:t>
            </a:r>
          </a:p>
          <a:p>
            <a:r>
              <a:rPr lang="en-US" dirty="0" smtClean="0"/>
              <a:t>Data storage is coping with current throughput and will be expanded in 2019</a:t>
            </a:r>
          </a:p>
          <a:p>
            <a:r>
              <a:rPr lang="en-US" dirty="0" smtClean="0"/>
              <a:t>All </a:t>
            </a:r>
            <a:r>
              <a:rPr lang="en-US" dirty="0" err="1" smtClean="0"/>
              <a:t>rawdata</a:t>
            </a:r>
            <a:r>
              <a:rPr lang="en-US" dirty="0" smtClean="0"/>
              <a:t> are available via GRID protocols (</a:t>
            </a:r>
            <a:r>
              <a:rPr lang="en-US" dirty="0" err="1" smtClean="0"/>
              <a:t>rootx</a:t>
            </a:r>
            <a:r>
              <a:rPr lang="en-US" dirty="0" smtClean="0"/>
              <a:t>, </a:t>
            </a:r>
            <a:r>
              <a:rPr lang="en-US" dirty="0" err="1" smtClean="0"/>
              <a:t>gfal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Systematic </a:t>
            </a:r>
            <a:r>
              <a:rPr lang="en-US" dirty="0" err="1" smtClean="0"/>
              <a:t>PadmeReco</a:t>
            </a:r>
            <a:r>
              <a:rPr lang="en-US" dirty="0" smtClean="0"/>
              <a:t> production can be started as soon as we have a stable version of the code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9/1/2019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E. Leonardi - GM 2018-01-09 - Computing Status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477172"/>
      </p:ext>
    </p:extLst>
  </p:cSld>
  <p:clrMapOvr>
    <a:masterClrMapping/>
  </p:clrMapOvr>
</p:sld>
</file>

<file path=ppt/theme/theme1.xml><?xml version="1.0" encoding="utf-8"?>
<a:theme xmlns:a="http://schemas.openxmlformats.org/drawingml/2006/main" name="PADME Kick-off Meeting - Compu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7619</TotalTime>
  <Words>640</Words>
  <Application>Microsoft Office PowerPoint</Application>
  <PresentationFormat>Widescreen</PresentationFormat>
  <Paragraphs>86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PADME Kick-off Meeting - Computing</vt:lpstr>
      <vt:lpstr>Computing Status</vt:lpstr>
      <vt:lpstr>DAQ Status</vt:lpstr>
      <vt:lpstr>CDR Status</vt:lpstr>
      <vt:lpstr>Data Storage</vt:lpstr>
      <vt:lpstr>Data Availability</vt:lpstr>
      <vt:lpstr>PadmeRecoProd</vt:lpstr>
      <vt:lpstr>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simulation</dc:title>
  <dc:creator>leonardi</dc:creator>
  <cp:lastModifiedBy>leonardi</cp:lastModifiedBy>
  <cp:revision>319</cp:revision>
  <dcterms:created xsi:type="dcterms:W3CDTF">2016-02-23T08:31:11Z</dcterms:created>
  <dcterms:modified xsi:type="dcterms:W3CDTF">2019-01-09T08:51:06Z</dcterms:modified>
</cp:coreProperties>
</file>