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42.jpg" ContentType="image/jpg"/>
  <Override PartName="/ppt/media/image43.jpg" ContentType="image/jp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401" r:id="rId5"/>
    <p:sldId id="260" r:id="rId6"/>
    <p:sldId id="261" r:id="rId7"/>
    <p:sldId id="262" r:id="rId8"/>
    <p:sldId id="379" r:id="rId9"/>
    <p:sldId id="400" r:id="rId10"/>
    <p:sldId id="397" r:id="rId11"/>
    <p:sldId id="402" r:id="rId12"/>
    <p:sldId id="276" r:id="rId13"/>
    <p:sldId id="277" r:id="rId14"/>
    <p:sldId id="270" r:id="rId15"/>
    <p:sldId id="278" r:id="rId16"/>
    <p:sldId id="279" r:id="rId17"/>
    <p:sldId id="273" r:id="rId18"/>
    <p:sldId id="288" r:id="rId19"/>
    <p:sldId id="281" r:id="rId20"/>
    <p:sldId id="285" r:id="rId21"/>
    <p:sldId id="266" r:id="rId22"/>
    <p:sldId id="283" r:id="rId23"/>
    <p:sldId id="263" r:id="rId24"/>
    <p:sldId id="267" r:id="rId25"/>
    <p:sldId id="27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EE3B37-6F69-46AD-BE53-B3CA507A1810}" v="2" dt="2018-12-14T21:01:15.974"/>
    <p1510:client id="{F5B74BC1-D23B-C74C-8E5B-97B864D1CE76}" v="6" dt="2018-12-14T20:23:06.687"/>
    <p1510:client id="{EB3BF4AD-D5D6-BD45-9812-B784D859F0DC}" v="466" dt="2018-12-14T22:52:00.9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17" d="100"/>
          <a:sy n="117" d="100"/>
        </p:scale>
        <p:origin x="8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rgio Rescia" userId="d73a677bed5411e7" providerId="LiveId" clId="{EB3BF4AD-D5D6-BD45-9812-B784D859F0DC}"/>
    <pc:docChg chg="custSel modSld">
      <pc:chgData name="Sergio Rescia" userId="d73a677bed5411e7" providerId="LiveId" clId="{EB3BF4AD-D5D6-BD45-9812-B784D859F0DC}" dt="2018-12-14T22:52:00.911" v="465" actId="27636"/>
      <pc:docMkLst>
        <pc:docMk/>
      </pc:docMkLst>
      <pc:sldChg chg="addSp modSp">
        <pc:chgData name="Sergio Rescia" userId="d73a677bed5411e7" providerId="LiveId" clId="{EB3BF4AD-D5D6-BD45-9812-B784D859F0DC}" dt="2018-12-14T22:30:22.638" v="16" actId="1076"/>
        <pc:sldMkLst>
          <pc:docMk/>
          <pc:sldMk cId="258668246" sldId="258"/>
        </pc:sldMkLst>
        <pc:spChg chg="add mod">
          <ac:chgData name="Sergio Rescia" userId="d73a677bed5411e7" providerId="LiveId" clId="{EB3BF4AD-D5D6-BD45-9812-B784D859F0DC}" dt="2018-12-14T22:30:22.638" v="16" actId="1076"/>
          <ac:spMkLst>
            <pc:docMk/>
            <pc:sldMk cId="258668246" sldId="258"/>
            <ac:spMk id="14" creationId="{639C202B-BB14-6445-9BEA-B6F54F60C24A}"/>
          </ac:spMkLst>
        </pc:spChg>
      </pc:sldChg>
      <pc:sldChg chg="modSp">
        <pc:chgData name="Sergio Rescia" userId="d73a677bed5411e7" providerId="LiveId" clId="{EB3BF4AD-D5D6-BD45-9812-B784D859F0DC}" dt="2018-12-14T22:52:00.911" v="465" actId="27636"/>
        <pc:sldMkLst>
          <pc:docMk/>
          <pc:sldMk cId="2510805073" sldId="402"/>
        </pc:sldMkLst>
        <pc:spChg chg="mod">
          <ac:chgData name="Sergio Rescia" userId="d73a677bed5411e7" providerId="LiveId" clId="{EB3BF4AD-D5D6-BD45-9812-B784D859F0DC}" dt="2018-12-14T22:50:00.533" v="458" actId="20577"/>
          <ac:spMkLst>
            <pc:docMk/>
            <pc:sldMk cId="2510805073" sldId="402"/>
            <ac:spMk id="2" creationId="{B4617FB3-4B58-604C-B762-CE879306F770}"/>
          </ac:spMkLst>
        </pc:spChg>
        <pc:spChg chg="mod">
          <ac:chgData name="Sergio Rescia" userId="d73a677bed5411e7" providerId="LiveId" clId="{EB3BF4AD-D5D6-BD45-9812-B784D859F0DC}" dt="2018-12-14T22:52:00.911" v="465" actId="27636"/>
          <ac:spMkLst>
            <pc:docMk/>
            <pc:sldMk cId="2510805073" sldId="402"/>
            <ac:spMk id="3" creationId="{B79DD699-8259-3D4A-A8D2-DDCE8FCF8DAF}"/>
          </ac:spMkLst>
        </pc:spChg>
      </pc:sldChg>
    </pc:docChg>
  </pc:docChgLst>
  <pc:docChgLst>
    <pc:chgData name="Guest User" providerId="Windows Live" clId="Web-{CE1D3310-1ABE-43CA-BD26-728600602B1D}"/>
    <pc:docChg chg="modSld">
      <pc:chgData name="Guest User" userId="" providerId="Windows Live" clId="Web-{CE1D3310-1ABE-43CA-BD26-728600602B1D}" dt="2018-12-14T22:12:07.693" v="34" actId="14100"/>
      <pc:docMkLst>
        <pc:docMk/>
      </pc:docMkLst>
      <pc:sldChg chg="addSp delSp modSp">
        <pc:chgData name="Guest User" userId="" providerId="Windows Live" clId="Web-{CE1D3310-1ABE-43CA-BD26-728600602B1D}" dt="2018-12-14T22:12:07.693" v="34" actId="14100"/>
        <pc:sldMkLst>
          <pc:docMk/>
          <pc:sldMk cId="258668246" sldId="258"/>
        </pc:sldMkLst>
        <pc:cxnChg chg="add mod">
          <ac:chgData name="Guest User" userId="" providerId="Windows Live" clId="Web-{CE1D3310-1ABE-43CA-BD26-728600602B1D}" dt="2018-12-14T22:11:21.021" v="25"/>
          <ac:cxnSpMkLst>
            <pc:docMk/>
            <pc:sldMk cId="258668246" sldId="258"/>
            <ac:cxnSpMk id="10" creationId="{255B3739-0BDE-4E10-92CD-144CD6AA2EA2}"/>
          </ac:cxnSpMkLst>
        </pc:cxnChg>
        <pc:cxnChg chg="add del">
          <ac:chgData name="Guest User" userId="" providerId="Windows Live" clId="Web-{CE1D3310-1ABE-43CA-BD26-728600602B1D}" dt="2018-12-14T22:10:03.349" v="11"/>
          <ac:cxnSpMkLst>
            <pc:docMk/>
            <pc:sldMk cId="258668246" sldId="258"/>
            <ac:cxnSpMk id="14" creationId="{1996B510-0130-4890-B56E-BA15871CCDCE}"/>
          </ac:cxnSpMkLst>
        </pc:cxnChg>
        <pc:cxnChg chg="add mod">
          <ac:chgData name="Guest User" userId="" providerId="Windows Live" clId="Web-{CE1D3310-1ABE-43CA-BD26-728600602B1D}" dt="2018-12-14T22:11:45.615" v="31" actId="14100"/>
          <ac:cxnSpMkLst>
            <pc:docMk/>
            <pc:sldMk cId="258668246" sldId="258"/>
            <ac:cxnSpMk id="90" creationId="{45EBCCDA-FDEA-4F49-A9FA-DDB567B28EEA}"/>
          </ac:cxnSpMkLst>
        </pc:cxnChg>
        <pc:cxnChg chg="add mod">
          <ac:chgData name="Guest User" userId="" providerId="Windows Live" clId="Web-{CE1D3310-1ABE-43CA-BD26-728600602B1D}" dt="2018-12-14T22:12:07.693" v="34" actId="14100"/>
          <ac:cxnSpMkLst>
            <pc:docMk/>
            <pc:sldMk cId="258668246" sldId="258"/>
            <ac:cxnSpMk id="91" creationId="{EE081FB4-AE3A-4DC6-934B-A0D52875FC05}"/>
          </ac:cxnSpMkLst>
        </pc:cxnChg>
        <pc:cxnChg chg="mod">
          <ac:chgData name="Guest User" userId="" providerId="Windows Live" clId="Web-{CE1D3310-1ABE-43CA-BD26-728600602B1D}" dt="2018-12-14T22:11:26.943" v="26"/>
          <ac:cxnSpMkLst>
            <pc:docMk/>
            <pc:sldMk cId="258668246" sldId="258"/>
            <ac:cxnSpMk id="138" creationId="{873665C1-67A6-4EFF-B304-26A330260D61}"/>
          </ac:cxnSpMkLst>
        </pc:cxnChg>
        <pc:cxnChg chg="mod">
          <ac:chgData name="Guest User" userId="" providerId="Windows Live" clId="Web-{CE1D3310-1ABE-43CA-BD26-728600602B1D}" dt="2018-12-14T22:10:31.692" v="16" actId="1076"/>
          <ac:cxnSpMkLst>
            <pc:docMk/>
            <pc:sldMk cId="258668246" sldId="258"/>
            <ac:cxnSpMk id="152" creationId="{DBF9ECC1-CA24-43B8-BCEE-24E763840C49}"/>
          </ac:cxnSpMkLst>
        </pc:cxnChg>
        <pc:cxnChg chg="mod">
          <ac:chgData name="Guest User" userId="" providerId="Windows Live" clId="Web-{CE1D3310-1ABE-43CA-BD26-728600602B1D}" dt="2018-12-14T22:10:42.286" v="17" actId="14100"/>
          <ac:cxnSpMkLst>
            <pc:docMk/>
            <pc:sldMk cId="258668246" sldId="258"/>
            <ac:cxnSpMk id="154" creationId="{FD59A421-4C40-4428-BDF4-22EE531EBCBB}"/>
          </ac:cxnSpMkLst>
        </pc:cxnChg>
      </pc:sldChg>
      <pc:sldChg chg="modSp">
        <pc:chgData name="Guest User" userId="" providerId="Windows Live" clId="Web-{CE1D3310-1ABE-43CA-BD26-728600602B1D}" dt="2018-12-14T22:04:44.862" v="2" actId="20577"/>
        <pc:sldMkLst>
          <pc:docMk/>
          <pc:sldMk cId="1035601379" sldId="261"/>
        </pc:sldMkLst>
        <pc:spChg chg="mod">
          <ac:chgData name="Guest User" userId="" providerId="Windows Live" clId="Web-{CE1D3310-1ABE-43CA-BD26-728600602B1D}" dt="2018-12-14T22:04:44.862" v="2" actId="20577"/>
          <ac:spMkLst>
            <pc:docMk/>
            <pc:sldMk cId="1035601379" sldId="261"/>
            <ac:spMk id="2" creationId="{FD9AB84E-05D6-4472-B9D6-76B5E496C576}"/>
          </ac:spMkLst>
        </pc:spChg>
      </pc:sldChg>
      <pc:sldChg chg="modSp">
        <pc:chgData name="Guest User" userId="" providerId="Windows Live" clId="Web-{CE1D3310-1ABE-43CA-BD26-728600602B1D}" dt="2018-12-14T22:05:17.753" v="6" actId="20577"/>
        <pc:sldMkLst>
          <pc:docMk/>
          <pc:sldMk cId="1083426702" sldId="262"/>
        </pc:sldMkLst>
        <pc:spChg chg="mod">
          <ac:chgData name="Guest User" userId="" providerId="Windows Live" clId="Web-{CE1D3310-1ABE-43CA-BD26-728600602B1D}" dt="2018-12-14T22:05:17.753" v="6" actId="20577"/>
          <ac:spMkLst>
            <pc:docMk/>
            <pc:sldMk cId="1083426702" sldId="262"/>
            <ac:spMk id="2" creationId="{FD9AB84E-05D6-4472-B9D6-76B5E496C576}"/>
          </ac:spMkLst>
        </pc:spChg>
      </pc:sldChg>
    </pc:docChg>
  </pc:docChgLst>
  <pc:docChgLst>
    <pc:chgData name="Guest User" providerId="Windows Live" clId="Web-{56EE3B37-6F69-46AD-BE53-B3CA507A1810}"/>
    <pc:docChg chg="modSld">
      <pc:chgData name="Guest User" userId="" providerId="Windows Live" clId="Web-{56EE3B37-6F69-46AD-BE53-B3CA507A1810}" dt="2018-12-14T21:01:15.974" v="3" actId="1076"/>
      <pc:docMkLst>
        <pc:docMk/>
      </pc:docMkLst>
      <pc:sldChg chg="modSp">
        <pc:chgData name="Guest User" userId="" providerId="Windows Live" clId="Web-{56EE3B37-6F69-46AD-BE53-B3CA507A1810}" dt="2018-12-14T21:01:15.974" v="3" actId="1076"/>
        <pc:sldMkLst>
          <pc:docMk/>
          <pc:sldMk cId="258668246" sldId="258"/>
        </pc:sldMkLst>
        <pc:cxnChg chg="mod">
          <ac:chgData name="Guest User" userId="" providerId="Windows Live" clId="Web-{56EE3B37-6F69-46AD-BE53-B3CA507A1810}" dt="2018-12-14T21:01:15.974" v="3" actId="1076"/>
          <ac:cxnSpMkLst>
            <pc:docMk/>
            <pc:sldMk cId="258668246" sldId="258"/>
            <ac:cxnSpMk id="145" creationId="{040005D7-9E98-4CA2-912F-6FCD0C34ACE3}"/>
          </ac:cxnSpMkLst>
        </pc:cxnChg>
        <pc:cxnChg chg="mod">
          <ac:chgData name="Guest User" userId="" providerId="Windows Live" clId="Web-{56EE3B37-6F69-46AD-BE53-B3CA507A1810}" dt="2018-12-14T21:01:09.177" v="1" actId="1076"/>
          <ac:cxnSpMkLst>
            <pc:docMk/>
            <pc:sldMk cId="258668246" sldId="258"/>
            <ac:cxnSpMk id="170" creationId="{B6127962-BCD6-4642-BFA1-BBF4218FA63F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55DB1-2DBB-4765-A7A3-413FFFD61BAA}" type="datetimeFigureOut">
              <a:rPr lang="en-US" smtClean="0"/>
              <a:t>12/14/18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32C282-B9E2-467A-A87D-F83D0A12A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19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6CA31-2E6C-5C49-9035-8548DC480D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303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6CA31-2E6C-5C49-9035-8548DC480D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815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6CA31-2E6C-5C49-9035-8548DC480D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48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7232B-FC48-4DCF-A93C-FFCE1C8B4B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ECC045-A715-4BD3-98A6-5F6F9193F2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35D7F-B4EE-4C1E-8F11-EB69D2F11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301AA-D3B0-4300-A4EE-A005EB9DE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 - Status of Steering Module and Future Plans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2466E-529E-479D-A4C2-122BDBD0A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08403-C420-4A3B-97E7-7C9A60E5E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28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648B0-0F02-42D4-B9A0-C01CE5A35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BC54B5-BA0D-4253-83F0-33A472C608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07D1A-5506-4C1F-A6AB-77F572FA3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365330-56AF-4341-9556-43D20FF1F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 - Status of Steering Module and Future Plans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EC3C5-0127-4F8B-9436-5B0F6B24D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08403-C420-4A3B-97E7-7C9A60E5E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959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E91EB8-D4D8-480B-946E-B238AA9F92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7E88BF-A450-4FC3-8E11-2D69441081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16DD4-82B8-46FF-866E-73A857C0B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2D169-33BC-4D5F-A638-7FE0A4CEB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 - Status of Steering Module and Future Plans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6DDC6-30B8-442A-A311-05765F21A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08403-C420-4A3B-97E7-7C9A60E5E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08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559D0-8A86-4C9E-A523-E1BA2CB4D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80355-C12C-4490-A53E-DEE864CDA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84C72-DD9F-4844-8951-508A07023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9F3380-CCD1-47D8-BA34-4C36693CC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 - Status of Steering Module and Future Plans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61B02-8609-4B95-A1C0-7B053A869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08403-C420-4A3B-97E7-7C9A60E5E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588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8CE0E-BBE9-4B31-8F4C-C9CF09974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2A9AEE-B19B-4E44-87E7-4EC4EE87F6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B6B22-9310-4E02-9445-325EE280D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4ADEC-A08D-47EE-AD50-CF2342D95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 - Status of Steering Module and Future Plans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26FB3-0AEC-4D14-B191-E2274D783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08403-C420-4A3B-97E7-7C9A60E5E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73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93462-F7AF-4717-BEB0-B63FE30FD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75D36-C858-453C-8DF4-A46215638E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992678-A306-4B4F-8895-25E516170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26DA27-416B-4AAF-A87D-468517197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12/17/2018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29E817-59E7-4A91-A926-EA3F09A51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 - Status of Steering Module and Future Plans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53A99B-0367-4299-9622-1AA18D06E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08403-C420-4A3B-97E7-7C9A60E5E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52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9BC07-E00F-4D74-879C-C7874926F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4D117-3B31-4540-AEC1-BB3CDEA86C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8526C-8B8C-43FB-B8A4-E5F6B64C6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5EDEE7-F2CB-4FA8-BC60-D37820052A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B388B9-F030-49AE-9E6C-20A4055C12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8F9B1A-3633-43F0-9E22-610680666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12/17/2018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6CE01B-F676-44D7-9E6D-3B5B3CB98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 - Status of Steering Module and Future Plans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4A735F-F125-48D8-86D6-544FC753B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08403-C420-4A3B-97E7-7C9A60E5E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5AA22-F057-476C-BE92-382766CAD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C94ABD-C7AB-4174-9A49-4D6E5E2BD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12/17/2018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FDC0FE-712B-4784-8C0D-187E29EA8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 - Status of Steering Module and Future Plans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3BD325-9AF5-40AA-B3C8-EA108E0C3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08403-C420-4A3B-97E7-7C9A60E5E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246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B63FF1-8B20-4DF1-BF62-A0A865B06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12/17/2018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6214A7-AD0D-4991-86A4-5F6B53B4D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 - Status of Steering Module and Future Plans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05BF90-655A-444B-AF6C-7972358AC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08403-C420-4A3B-97E7-7C9A60E5E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391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76272-7A9A-4168-8D98-C9FF078B9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6F828-C32B-4FA3-AD62-82B445256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D3367B-B1F9-4972-A2F2-09AFEF480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E0144C-379E-4ACE-BB4D-281912386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12/17/2018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018774-7DFB-47B1-B42F-9AC76AC99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 - Status of Steering Module and Future Plans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836B2-2570-417C-B233-0EC4381FC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08403-C420-4A3B-97E7-7C9A60E5E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30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F98FF-78B9-4A95-816E-66384ED3F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E778A7-4093-4C1D-A382-1FC5D8A96D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76E253-1BCA-43F8-883C-415A60206A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3BC6C5-23E4-4A52-8637-34CE50BA9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12/17/2018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2E36E7-3530-4DED-AFDB-985DDC068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 - Status of Steering Module and Future Plans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EB043C-783C-42E9-8B4A-C1F2409CB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08403-C420-4A3B-97E7-7C9A60E5E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992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0DEAE9-A897-44F7-8939-360AD0F8B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AA1974-CF9A-4DFB-850B-C41F3C150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59403-AE11-49DA-A343-33C791A5E6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12/17/2018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9DF51-9AE3-4DE7-9EB8-096D8C55E3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BNL - Status of Steering Module and Future Plans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88EA3-FB00-44C8-B7B5-58E046823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08403-C420-4A3B-97E7-7C9A60E5E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59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tiff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FC393-1E2D-4479-8F03-70858DE2B8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Status of Steering Module and Future Plans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C17A1C-6D51-4B1B-ABA4-AA6B23D45D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r>
              <a:rPr lang="en-US" dirty="0"/>
              <a:t>Eric Raguzin and Sergio Rescia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71057A-0416-431F-A7A2-CF8C2B6011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983" y="4930694"/>
            <a:ext cx="3888154" cy="1425656"/>
          </a:xfrm>
          <a:prstGeom prst="rect">
            <a:avLst/>
          </a:prstGeom>
        </p:spPr>
      </p:pic>
      <p:pic>
        <p:nvPicPr>
          <p:cNvPr id="1028" name="Picture 4" descr="Image result for darkside experiment">
            <a:extLst>
              <a:ext uri="{FF2B5EF4-FFF2-40B4-BE49-F238E27FC236}">
                <a16:creationId xmlns:a16="http://schemas.microsoft.com/office/drawing/2014/main" id="{2D8404D0-73BD-4010-9C42-97693B585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00" y="4849812"/>
            <a:ext cx="1506538" cy="150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787473B-0BC1-46C8-B30D-20561FBBC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12/17/2018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746C238-BE11-434C-BCB7-E9E4F3CC4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 - Status of Steering Module and Future Plans</a:t>
            </a:r>
          </a:p>
        </p:txBody>
      </p:sp>
    </p:spTree>
    <p:extLst>
      <p:ext uri="{BB962C8B-B14F-4D97-AF65-F5344CB8AC3E}">
        <p14:creationId xmlns:p14="http://schemas.microsoft.com/office/powerpoint/2010/main" val="3170462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ifetime vsVds.emf"/>
          <p:cNvPicPr>
            <a:picLocks noChangeAspect="1"/>
          </p:cNvPicPr>
          <p:nvPr/>
        </p:nvPicPr>
        <p:blipFill rotWithShape="1">
          <a:blip r:embed="rId3" cstate="print"/>
          <a:srcRect l="6962" t="11595" r="9969" b="7833"/>
          <a:stretch/>
        </p:blipFill>
        <p:spPr>
          <a:xfrm>
            <a:off x="2956143" y="1371475"/>
            <a:ext cx="5746586" cy="4172179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533401"/>
            <a:ext cx="7772400" cy="307975"/>
          </a:xfrm>
        </p:spPr>
        <p:txBody>
          <a:bodyPr>
            <a:noAutofit/>
          </a:bodyPr>
          <a:lstStyle/>
          <a:p>
            <a:br>
              <a:rPr lang="en-US" sz="2400" baseline="-25000" dirty="0">
                <a:solidFill>
                  <a:srgbClr val="002060"/>
                </a:solidFill>
              </a:rPr>
            </a:b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B0E7A-DDDA-4B5B-83A5-8D08D05DD3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49733" y="1540934"/>
            <a:ext cx="186127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 NMOS: </a:t>
            </a:r>
          </a:p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L=180nm </a:t>
            </a:r>
          </a:p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W=10um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09166" y="700584"/>
            <a:ext cx="4572000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LIFETIME*CURRENT DENSITY </a:t>
            </a:r>
            <a:r>
              <a:rPr lang="en-US" sz="1400" b="1" dirty="0" err="1"/>
              <a:t>vs</a:t>
            </a:r>
            <a:r>
              <a:rPr lang="en-US" sz="1400" b="1" dirty="0"/>
              <a:t> 1/V</a:t>
            </a:r>
            <a:r>
              <a:rPr lang="en-US" sz="1400" b="1" baseline="-25000" dirty="0"/>
              <a:t>DS</a:t>
            </a:r>
          </a:p>
          <a:p>
            <a:pPr algn="ctr"/>
            <a:r>
              <a:rPr lang="en-US" sz="1400" b="1" dirty="0"/>
              <a:t>EXTRACTED FROM THE STRESS MEASUREMENTS</a:t>
            </a:r>
            <a:endParaRPr lang="en-US" sz="1400" b="1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1945640" y="154941"/>
            <a:ext cx="8303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LIFETIME (AGING) OF THE ELECTRONICS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3E8751-E3E5-4051-A6FC-10AC147D47E4}"/>
              </a:ext>
            </a:extLst>
          </p:cNvPr>
          <p:cNvSpPr txBox="1"/>
          <p:nvPr/>
        </p:nvSpPr>
        <p:spPr>
          <a:xfrm>
            <a:off x="1791222" y="5486485"/>
            <a:ext cx="9219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It was found for 180nm, 130nm and 65nm technologies that reducing the V</a:t>
            </a:r>
            <a:r>
              <a:rPr lang="en-US" baseline="-25000" dirty="0">
                <a:solidFill>
                  <a:srgbClr val="FF0000"/>
                </a:solidFill>
              </a:rPr>
              <a:t>DS</a:t>
            </a:r>
            <a:r>
              <a:rPr lang="en-US" dirty="0">
                <a:solidFill>
                  <a:srgbClr val="FF0000"/>
                </a:solidFill>
              </a:rPr>
              <a:t> at cryogenic temperature by ~6% makes </a:t>
            </a:r>
            <a:r>
              <a:rPr lang="en-US" b="1" dirty="0">
                <a:solidFill>
                  <a:srgbClr val="FF0000"/>
                </a:solidFill>
              </a:rPr>
              <a:t>the lifetime equal to that at 300K (x10 improvement).</a:t>
            </a:r>
          </a:p>
          <a:p>
            <a:endParaRPr lang="en-US" dirty="0"/>
          </a:p>
          <a:p>
            <a:r>
              <a:rPr lang="en-US" dirty="0"/>
              <a:t>Increasing the device length (thus decreasing electric field) also increases the lifetime.</a:t>
            </a:r>
          </a:p>
        </p:txBody>
      </p:sp>
    </p:spTree>
    <p:extLst>
      <p:ext uri="{BB962C8B-B14F-4D97-AF65-F5344CB8AC3E}">
        <p14:creationId xmlns:p14="http://schemas.microsoft.com/office/powerpoint/2010/main" val="2106893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17FB3-4B58-604C-B762-CE879306F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Steering Module Lifetime: Assured by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9DD699-8259-3D4A-A8D2-DDCE8FCF8D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40000"/>
              </a:lnSpc>
              <a:spcAft>
                <a:spcPts val="1200"/>
              </a:spcAft>
            </a:pPr>
            <a:r>
              <a:rPr lang="en-US" dirty="0"/>
              <a:t>HV3418 HV push-pull switch</a:t>
            </a:r>
            <a:br>
              <a:rPr lang="en-US" dirty="0"/>
            </a:br>
            <a:r>
              <a:rPr lang="en-US" dirty="0"/>
              <a:t>	</a:t>
            </a:r>
            <a:r>
              <a:rPr lang="en-US" sz="1800" dirty="0"/>
              <a:t>■</a:t>
            </a:r>
            <a:r>
              <a:rPr lang="en-US" dirty="0"/>
              <a:t> </a:t>
            </a:r>
            <a:r>
              <a:rPr lang="en-US" dirty="0" err="1"/>
              <a:t>HV</a:t>
            </a:r>
            <a:r>
              <a:rPr lang="en-US" baseline="-25000" dirty="0" err="1"/>
              <a:t>max</a:t>
            </a:r>
            <a:r>
              <a:rPr lang="en-US" dirty="0"/>
              <a:t>= 180V ➝ V</a:t>
            </a:r>
            <a:r>
              <a:rPr lang="en-US" baseline="-25000" dirty="0"/>
              <a:t>BIAS,max</a:t>
            </a:r>
            <a:r>
              <a:rPr lang="en-US" dirty="0"/>
              <a:t>≃70V </a:t>
            </a:r>
            <a:br>
              <a:rPr lang="en-US" dirty="0"/>
            </a:br>
            <a:r>
              <a:rPr lang="en-US" dirty="0"/>
              <a:t>	</a:t>
            </a:r>
            <a:r>
              <a:rPr lang="en-US" sz="1800" dirty="0"/>
              <a:t>■</a:t>
            </a:r>
            <a:r>
              <a:rPr lang="en-US" dirty="0"/>
              <a:t> </a:t>
            </a:r>
            <a:r>
              <a:rPr lang="en-US" dirty="0" err="1"/>
              <a:t>V</a:t>
            </a:r>
            <a:r>
              <a:rPr lang="en-US" baseline="-25000" dirty="0" err="1"/>
              <a:t>logic,max</a:t>
            </a:r>
            <a:r>
              <a:rPr lang="en-US" dirty="0"/>
              <a:t>= 12V  ➝ Operating Logic Voltage ≃4.5V 	</a:t>
            </a:r>
          </a:p>
          <a:p>
            <a:r>
              <a:rPr lang="en-US" dirty="0"/>
              <a:t>HV5223 open drain switch: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/>
              <a:t>	 </a:t>
            </a:r>
            <a:r>
              <a:rPr lang="en-US" sz="1800" dirty="0"/>
              <a:t>■</a:t>
            </a:r>
            <a:r>
              <a:rPr lang="en-US" dirty="0"/>
              <a:t> </a:t>
            </a:r>
            <a:r>
              <a:rPr lang="en-US" dirty="0" err="1"/>
              <a:t>HVmax</a:t>
            </a:r>
            <a:r>
              <a:rPr lang="en-US" dirty="0"/>
              <a:t>= 220V ➝ V</a:t>
            </a:r>
            <a:r>
              <a:rPr lang="en-US" baseline="-25000" dirty="0"/>
              <a:t>EN,H</a:t>
            </a:r>
            <a:r>
              <a:rPr lang="en-US" dirty="0"/>
              <a:t>=2.5V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/>
              <a:t>	 </a:t>
            </a:r>
            <a:r>
              <a:rPr lang="en-US" sz="1800" dirty="0"/>
              <a:t>■ </a:t>
            </a:r>
            <a:r>
              <a:rPr lang="en-US" dirty="0" err="1"/>
              <a:t>V</a:t>
            </a:r>
            <a:r>
              <a:rPr lang="en-US" baseline="-25000" dirty="0" err="1"/>
              <a:t>logic,max</a:t>
            </a:r>
            <a:r>
              <a:rPr lang="en-US" dirty="0"/>
              <a:t>=5.5V   ➝ Operating Logic Voltage ≃4.5V</a:t>
            </a:r>
          </a:p>
          <a:p>
            <a:pPr>
              <a:lnSpc>
                <a:spcPct val="140000"/>
              </a:lnSpc>
              <a:spcAft>
                <a:spcPts val="1200"/>
              </a:spcAft>
            </a:pPr>
            <a:r>
              <a:rPr lang="en-US" dirty="0"/>
              <a:t>HCE for switched logic happen only during transition (no current in steady state).</a:t>
            </a:r>
            <a:br>
              <a:rPr lang="en-US" dirty="0"/>
            </a:br>
            <a:r>
              <a:rPr lang="en-US" dirty="0"/>
              <a:t>Minimal switching of SM logic, only during configuration</a:t>
            </a:r>
            <a:br>
              <a:rPr lang="en-US" dirty="0"/>
            </a:br>
            <a:r>
              <a:rPr lang="en-US" dirty="0"/>
              <a:t>	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BC558-7A93-6F46-9DE3-AA0861BA1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135DC-79D2-9C43-A600-2F33FC034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 - Status of Steering Module and Future Plans</a:t>
            </a:r>
          </a:p>
        </p:txBody>
      </p:sp>
    </p:spTree>
    <p:extLst>
      <p:ext uri="{BB962C8B-B14F-4D97-AF65-F5344CB8AC3E}">
        <p14:creationId xmlns:p14="http://schemas.microsoft.com/office/powerpoint/2010/main" val="2510805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A9B99-73D7-4C19-AEA4-FE4BEB5A2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Steering Module Connectors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922C8-A36B-43CC-BED7-85005F890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48" y="1687838"/>
            <a:ext cx="5547360" cy="1721642"/>
          </a:xfrm>
        </p:spPr>
        <p:txBody>
          <a:bodyPr>
            <a:normAutofit/>
          </a:bodyPr>
          <a:lstStyle/>
          <a:p>
            <a:r>
              <a:rPr lang="en-US" sz="2000" dirty="0"/>
              <a:t>Back uses </a:t>
            </a:r>
            <a:r>
              <a:rPr lang="en-US" sz="2000" dirty="0" err="1"/>
              <a:t>Samtec</a:t>
            </a:r>
            <a:r>
              <a:rPr lang="en-US" sz="2000" dirty="0"/>
              <a:t> FTS connectors to mate with strip motherboard CLP (non radiopure)</a:t>
            </a:r>
          </a:p>
          <a:p>
            <a:r>
              <a:rPr lang="en-US" sz="2000" dirty="0"/>
              <a:t>Want to add ground pins.</a:t>
            </a:r>
          </a:p>
          <a:p>
            <a:r>
              <a:rPr lang="en-US" sz="2000" dirty="0"/>
              <a:t>Mix-up with connector orientation.</a:t>
            </a:r>
            <a:br>
              <a:rPr lang="en-US" sz="2000" dirty="0"/>
            </a:br>
            <a:r>
              <a:rPr lang="en-US" sz="2000" dirty="0"/>
              <a:t>It will be fixed in next version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0F3D55-B5D4-4753-9668-464359911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1D00F-D43D-4EC2-B68D-BB4C90467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 - Status of Steering Module and Future Plans</a:t>
            </a:r>
          </a:p>
        </p:txBody>
      </p:sp>
      <p:pic>
        <p:nvPicPr>
          <p:cNvPr id="7" name="Picture 6" descr="A picture containing electronics, circuit&#10;&#10;Description generated with very high confidence">
            <a:extLst>
              <a:ext uri="{FF2B5EF4-FFF2-40B4-BE49-F238E27FC236}">
                <a16:creationId xmlns:a16="http://schemas.microsoft.com/office/drawing/2014/main" id="{56FAEB92-F008-49A2-B44E-A162038C7A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" t="25594" r="34419"/>
          <a:stretch/>
        </p:blipFill>
        <p:spPr>
          <a:xfrm>
            <a:off x="7515227" y="3547266"/>
            <a:ext cx="2800350" cy="2609851"/>
          </a:xfrm>
          <a:prstGeom prst="rect">
            <a:avLst/>
          </a:prstGeom>
        </p:spPr>
      </p:pic>
      <p:pic>
        <p:nvPicPr>
          <p:cNvPr id="9" name="Picture 8" descr="A circuit board&#10;&#10;Description generated with high confidence">
            <a:extLst>
              <a:ext uri="{FF2B5EF4-FFF2-40B4-BE49-F238E27FC236}">
                <a16:creationId xmlns:a16="http://schemas.microsoft.com/office/drawing/2014/main" id="{BB577D1F-231C-4734-A994-A7507E1E7F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5" t="25594" r="31568"/>
          <a:stretch/>
        </p:blipFill>
        <p:spPr>
          <a:xfrm>
            <a:off x="1724025" y="3547266"/>
            <a:ext cx="2952750" cy="260985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EBE40F8-1BCD-4730-A35F-CDD3F607E826}"/>
              </a:ext>
            </a:extLst>
          </p:cNvPr>
          <p:cNvSpPr/>
          <p:nvPr/>
        </p:nvSpPr>
        <p:spPr>
          <a:xfrm>
            <a:off x="1914525" y="3547266"/>
            <a:ext cx="1038225" cy="50085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5DB10DE-D8A5-4673-BF61-AAD932739665}"/>
              </a:ext>
            </a:extLst>
          </p:cNvPr>
          <p:cNvSpPr/>
          <p:nvPr/>
        </p:nvSpPr>
        <p:spPr>
          <a:xfrm>
            <a:off x="7648575" y="5062587"/>
            <a:ext cx="2486025" cy="11993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C8163B6-F71A-4626-B15F-5278BBFB0C09}"/>
              </a:ext>
            </a:extLst>
          </p:cNvPr>
          <p:cNvSpPr txBox="1">
            <a:spLocks/>
          </p:cNvSpPr>
          <p:nvPr/>
        </p:nvSpPr>
        <p:spPr>
          <a:xfrm>
            <a:off x="6610350" y="1825624"/>
            <a:ext cx="5257800" cy="17216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Input uses Mini-D connector for now.</a:t>
            </a:r>
          </a:p>
          <a:p>
            <a:r>
              <a:rPr lang="en-US" sz="2000" dirty="0"/>
              <a:t>Will look into radiopure connectors and minimizing number of signal lines </a:t>
            </a:r>
          </a:p>
        </p:txBody>
      </p:sp>
    </p:spTree>
    <p:extLst>
      <p:ext uri="{BB962C8B-B14F-4D97-AF65-F5344CB8AC3E}">
        <p14:creationId xmlns:p14="http://schemas.microsoft.com/office/powerpoint/2010/main" val="23250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FBB64-CE15-41D1-932A-3BD61C433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Future improvements (minimizing signal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B60FB-9DF0-4585-846A-8EBD2C4A4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6262" y="1598084"/>
            <a:ext cx="3298577" cy="3896131"/>
          </a:xfrm>
        </p:spPr>
        <p:txBody>
          <a:bodyPr>
            <a:normAutofit/>
          </a:bodyPr>
          <a:lstStyle/>
          <a:p>
            <a:r>
              <a:rPr lang="en-US" dirty="0"/>
              <a:t>All signals</a:t>
            </a:r>
          </a:p>
          <a:p>
            <a:r>
              <a:rPr lang="en-US" dirty="0"/>
              <a:t>Minimizing signals will lower mass of cable, help with radiopurity</a:t>
            </a:r>
          </a:p>
          <a:p>
            <a:r>
              <a:rPr lang="en-US" dirty="0"/>
              <a:t>29 total lines</a:t>
            </a:r>
            <a:br>
              <a:rPr lang="en-US" dirty="0"/>
            </a:br>
            <a:r>
              <a:rPr lang="en-US" sz="1600" dirty="0"/>
              <a:t>★ 22 signal, power</a:t>
            </a:r>
            <a:br>
              <a:rPr lang="en-US" sz="1600" dirty="0"/>
            </a:br>
            <a:r>
              <a:rPr lang="en-US" sz="1600" dirty="0"/>
              <a:t>★7 shields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93163-6E5C-4C2B-B3A8-69D076D18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E316D-5056-4C12-A8B8-453C47F94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 - Status of Steering Module and Future Plans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66B84A-6100-4764-AF76-39C4D894A2B6}"/>
              </a:ext>
            </a:extLst>
          </p:cNvPr>
          <p:cNvSpPr/>
          <p:nvPr/>
        </p:nvSpPr>
        <p:spPr>
          <a:xfrm>
            <a:off x="1896686" y="1829325"/>
            <a:ext cx="6323386" cy="4260250"/>
          </a:xfrm>
          <a:prstGeom prst="rect">
            <a:avLst/>
          </a:prstGeom>
          <a:solidFill>
            <a:schemeClr val="accent6">
              <a:alpha val="2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4A1E46F-7D09-4D95-AAA2-4C8478CDEB04}"/>
              </a:ext>
            </a:extLst>
          </p:cNvPr>
          <p:cNvSpPr/>
          <p:nvPr/>
        </p:nvSpPr>
        <p:spPr>
          <a:xfrm>
            <a:off x="3181791" y="2057709"/>
            <a:ext cx="1188655" cy="99931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HV3418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17010E6-138F-4367-8900-73BC538701B8}"/>
              </a:ext>
            </a:extLst>
          </p:cNvPr>
          <p:cNvSpPr/>
          <p:nvPr/>
        </p:nvSpPr>
        <p:spPr>
          <a:xfrm>
            <a:off x="4840528" y="2960942"/>
            <a:ext cx="1755140" cy="1271123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HV5523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7206EFB-05A0-4385-8B55-55ADD651398B}"/>
              </a:ext>
            </a:extLst>
          </p:cNvPr>
          <p:cNvCxnSpPr>
            <a:cxnSpLocks/>
          </p:cNvCxnSpPr>
          <p:nvPr/>
        </p:nvCxnSpPr>
        <p:spPr>
          <a:xfrm>
            <a:off x="1483297" y="1829325"/>
            <a:ext cx="0" cy="426025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AFE664AC-69E6-40B1-A1C6-FFFC642827F5}"/>
              </a:ext>
            </a:extLst>
          </p:cNvPr>
          <p:cNvSpPr txBox="1">
            <a:spLocks/>
          </p:cNvSpPr>
          <p:nvPr/>
        </p:nvSpPr>
        <p:spPr>
          <a:xfrm>
            <a:off x="5320323" y="1602679"/>
            <a:ext cx="775677" cy="2648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Return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43B8553-9A56-4BDA-BC12-CFAA71D226BF}"/>
              </a:ext>
            </a:extLst>
          </p:cNvPr>
          <p:cNvCxnSpPr>
            <a:cxnSpLocks/>
          </p:cNvCxnSpPr>
          <p:nvPr/>
        </p:nvCxnSpPr>
        <p:spPr>
          <a:xfrm>
            <a:off x="5404591" y="1607274"/>
            <a:ext cx="607142" cy="0"/>
          </a:xfrm>
          <a:prstGeom prst="line">
            <a:avLst/>
          </a:prstGeom>
          <a:ln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5" name="Content Placeholder 2">
            <a:extLst>
              <a:ext uri="{FF2B5EF4-FFF2-40B4-BE49-F238E27FC236}">
                <a16:creationId xmlns:a16="http://schemas.microsoft.com/office/drawing/2014/main" id="{81FF9A9B-1366-43E6-AE99-AD415A516480}"/>
              </a:ext>
            </a:extLst>
          </p:cNvPr>
          <p:cNvSpPr txBox="1">
            <a:spLocks/>
          </p:cNvSpPr>
          <p:nvPr/>
        </p:nvSpPr>
        <p:spPr>
          <a:xfrm>
            <a:off x="6180268" y="1602679"/>
            <a:ext cx="775677" cy="2648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Shield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4F05F5F-F5C6-4F02-B9C5-0325D3CC60DD}"/>
              </a:ext>
            </a:extLst>
          </p:cNvPr>
          <p:cNvCxnSpPr>
            <a:cxnSpLocks/>
          </p:cNvCxnSpPr>
          <p:nvPr/>
        </p:nvCxnSpPr>
        <p:spPr>
          <a:xfrm>
            <a:off x="6264536" y="1607274"/>
            <a:ext cx="607142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7" name="Content Placeholder 2">
            <a:extLst>
              <a:ext uri="{FF2B5EF4-FFF2-40B4-BE49-F238E27FC236}">
                <a16:creationId xmlns:a16="http://schemas.microsoft.com/office/drawing/2014/main" id="{92E3C98D-19D7-4C81-9DB1-7FA45E590D30}"/>
              </a:ext>
            </a:extLst>
          </p:cNvPr>
          <p:cNvSpPr txBox="1">
            <a:spLocks/>
          </p:cNvSpPr>
          <p:nvPr/>
        </p:nvSpPr>
        <p:spPr>
          <a:xfrm>
            <a:off x="4502512" y="1598084"/>
            <a:ext cx="775677" cy="2648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Signal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55F15E8A-C28D-4956-A38A-4DB39046FD4F}"/>
              </a:ext>
            </a:extLst>
          </p:cNvPr>
          <p:cNvCxnSpPr>
            <a:cxnSpLocks/>
          </p:cNvCxnSpPr>
          <p:nvPr/>
        </p:nvCxnSpPr>
        <p:spPr>
          <a:xfrm>
            <a:off x="4586780" y="1602679"/>
            <a:ext cx="607142" cy="0"/>
          </a:xfrm>
          <a:prstGeom prst="line">
            <a:avLst/>
          </a:prstGeom>
          <a:ln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45930B31-C063-4389-96CD-97614EA18A1B}"/>
              </a:ext>
            </a:extLst>
          </p:cNvPr>
          <p:cNvCxnSpPr>
            <a:cxnSpLocks/>
          </p:cNvCxnSpPr>
          <p:nvPr/>
        </p:nvCxnSpPr>
        <p:spPr>
          <a:xfrm>
            <a:off x="7030443" y="1607274"/>
            <a:ext cx="607142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0" name="Content Placeholder 2">
            <a:extLst>
              <a:ext uri="{FF2B5EF4-FFF2-40B4-BE49-F238E27FC236}">
                <a16:creationId xmlns:a16="http://schemas.microsoft.com/office/drawing/2014/main" id="{97E9456A-504F-45D3-B629-2852D0EB72E6}"/>
              </a:ext>
            </a:extLst>
          </p:cNvPr>
          <p:cNvSpPr txBox="1">
            <a:spLocks/>
          </p:cNvSpPr>
          <p:nvPr/>
        </p:nvSpPr>
        <p:spPr>
          <a:xfrm>
            <a:off x="7005011" y="1610342"/>
            <a:ext cx="775677" cy="2648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Sense</a:t>
            </a: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EE92B2CF-646E-4585-8183-6006CB0D4B6C}"/>
              </a:ext>
            </a:extLst>
          </p:cNvPr>
          <p:cNvCxnSpPr>
            <a:cxnSpLocks/>
          </p:cNvCxnSpPr>
          <p:nvPr/>
        </p:nvCxnSpPr>
        <p:spPr>
          <a:xfrm>
            <a:off x="1514977" y="2203160"/>
            <a:ext cx="1392465" cy="1979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1B49C0B5-B77E-48B9-A980-72486938E344}"/>
              </a:ext>
            </a:extLst>
          </p:cNvPr>
          <p:cNvCxnSpPr>
            <a:cxnSpLocks/>
          </p:cNvCxnSpPr>
          <p:nvPr/>
        </p:nvCxnSpPr>
        <p:spPr>
          <a:xfrm>
            <a:off x="1514977" y="2298782"/>
            <a:ext cx="1392465" cy="1979"/>
          </a:xfrm>
          <a:prstGeom prst="line">
            <a:avLst/>
          </a:prstGeom>
          <a:ln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A8BBE0D9-2F6E-4544-ABD6-DFA90653C183}"/>
              </a:ext>
            </a:extLst>
          </p:cNvPr>
          <p:cNvCxnSpPr>
            <a:cxnSpLocks/>
          </p:cNvCxnSpPr>
          <p:nvPr/>
        </p:nvCxnSpPr>
        <p:spPr>
          <a:xfrm>
            <a:off x="1522090" y="2399546"/>
            <a:ext cx="1392465" cy="1979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BD4EB45-329C-426A-B64D-7D35B65F30C1}"/>
              </a:ext>
            </a:extLst>
          </p:cNvPr>
          <p:cNvCxnSpPr>
            <a:cxnSpLocks/>
          </p:cNvCxnSpPr>
          <p:nvPr/>
        </p:nvCxnSpPr>
        <p:spPr>
          <a:xfrm>
            <a:off x="1490771" y="2611680"/>
            <a:ext cx="1392465" cy="1979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193810A5-D5AA-4E3F-AC7A-223B8C7FECB5}"/>
              </a:ext>
            </a:extLst>
          </p:cNvPr>
          <p:cNvCxnSpPr>
            <a:cxnSpLocks/>
          </p:cNvCxnSpPr>
          <p:nvPr/>
        </p:nvCxnSpPr>
        <p:spPr>
          <a:xfrm>
            <a:off x="1490771" y="2707302"/>
            <a:ext cx="1392465" cy="1979"/>
          </a:xfrm>
          <a:prstGeom prst="line">
            <a:avLst/>
          </a:prstGeom>
          <a:ln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28AD204-147D-4101-85CC-5D3FD7527A65}"/>
              </a:ext>
            </a:extLst>
          </p:cNvPr>
          <p:cNvCxnSpPr>
            <a:cxnSpLocks/>
          </p:cNvCxnSpPr>
          <p:nvPr/>
        </p:nvCxnSpPr>
        <p:spPr>
          <a:xfrm>
            <a:off x="1497884" y="2808066"/>
            <a:ext cx="1392465" cy="1979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EB434C8-8C0D-4925-A0DE-85DBD5731803}"/>
              </a:ext>
            </a:extLst>
          </p:cNvPr>
          <p:cNvCxnSpPr>
            <a:cxnSpLocks/>
          </p:cNvCxnSpPr>
          <p:nvPr/>
        </p:nvCxnSpPr>
        <p:spPr>
          <a:xfrm>
            <a:off x="1481246" y="2967132"/>
            <a:ext cx="1392465" cy="1979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7A8BAE2-319A-4B4B-982E-8E9159D18DF0}"/>
              </a:ext>
            </a:extLst>
          </p:cNvPr>
          <p:cNvCxnSpPr>
            <a:cxnSpLocks/>
          </p:cNvCxnSpPr>
          <p:nvPr/>
        </p:nvCxnSpPr>
        <p:spPr>
          <a:xfrm>
            <a:off x="1481246" y="3062754"/>
            <a:ext cx="1392465" cy="1979"/>
          </a:xfrm>
          <a:prstGeom prst="line">
            <a:avLst/>
          </a:prstGeom>
          <a:ln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2C0F877E-DA66-4636-B5AC-AE5363563C33}"/>
              </a:ext>
            </a:extLst>
          </p:cNvPr>
          <p:cNvCxnSpPr>
            <a:cxnSpLocks/>
          </p:cNvCxnSpPr>
          <p:nvPr/>
        </p:nvCxnSpPr>
        <p:spPr>
          <a:xfrm>
            <a:off x="1488359" y="3163518"/>
            <a:ext cx="1392465" cy="1979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82F4B0CF-B600-41BD-BA6A-CE12599E5B69}"/>
              </a:ext>
            </a:extLst>
          </p:cNvPr>
          <p:cNvCxnSpPr>
            <a:cxnSpLocks/>
          </p:cNvCxnSpPr>
          <p:nvPr/>
        </p:nvCxnSpPr>
        <p:spPr>
          <a:xfrm>
            <a:off x="1490771" y="3336978"/>
            <a:ext cx="1392465" cy="1979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378A2461-4E6A-40F9-A65B-BF403402B9F5}"/>
              </a:ext>
            </a:extLst>
          </p:cNvPr>
          <p:cNvCxnSpPr>
            <a:cxnSpLocks/>
          </p:cNvCxnSpPr>
          <p:nvPr/>
        </p:nvCxnSpPr>
        <p:spPr>
          <a:xfrm>
            <a:off x="1490771" y="3432600"/>
            <a:ext cx="1392465" cy="1979"/>
          </a:xfrm>
          <a:prstGeom prst="line">
            <a:avLst/>
          </a:prstGeom>
          <a:ln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DCE341E-ACD2-42AA-B228-169AB7126795}"/>
              </a:ext>
            </a:extLst>
          </p:cNvPr>
          <p:cNvCxnSpPr>
            <a:cxnSpLocks/>
          </p:cNvCxnSpPr>
          <p:nvPr/>
        </p:nvCxnSpPr>
        <p:spPr>
          <a:xfrm>
            <a:off x="1497884" y="3533364"/>
            <a:ext cx="1392465" cy="1979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7C6B2BE2-AC8E-4841-B6B9-378B459E78E9}"/>
              </a:ext>
            </a:extLst>
          </p:cNvPr>
          <p:cNvGrpSpPr/>
          <p:nvPr/>
        </p:nvGrpSpPr>
        <p:grpSpPr>
          <a:xfrm>
            <a:off x="1501929" y="4396616"/>
            <a:ext cx="1419740" cy="1547141"/>
            <a:chOff x="1501929" y="3770316"/>
            <a:chExt cx="1419740" cy="1547141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BB10E2E3-D67E-4D9E-889E-321B1563AA8A}"/>
                </a:ext>
              </a:extLst>
            </p:cNvPr>
            <p:cNvCxnSpPr>
              <a:cxnSpLocks/>
            </p:cNvCxnSpPr>
            <p:nvPr/>
          </p:nvCxnSpPr>
          <p:spPr>
            <a:xfrm>
              <a:off x="1522091" y="3770316"/>
              <a:ext cx="1392465" cy="1979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ECC34C3-221D-4394-A007-E97A3F4D11CB}"/>
                </a:ext>
              </a:extLst>
            </p:cNvPr>
            <p:cNvCxnSpPr>
              <a:cxnSpLocks/>
            </p:cNvCxnSpPr>
            <p:nvPr/>
          </p:nvCxnSpPr>
          <p:spPr>
            <a:xfrm>
              <a:off x="1522091" y="3865938"/>
              <a:ext cx="1392465" cy="1979"/>
            </a:xfrm>
            <a:prstGeom prst="line">
              <a:avLst/>
            </a:prstGeom>
            <a:ln>
              <a:solidFill>
                <a:srgbClr val="7030A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D5F1B05C-A3ED-425B-A4E1-58A2506ECEDD}"/>
                </a:ext>
              </a:extLst>
            </p:cNvPr>
            <p:cNvCxnSpPr>
              <a:cxnSpLocks/>
            </p:cNvCxnSpPr>
            <p:nvPr/>
          </p:nvCxnSpPr>
          <p:spPr>
            <a:xfrm>
              <a:off x="1529204" y="3966702"/>
              <a:ext cx="1392465" cy="197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5F5936E7-0B50-499B-B4E5-68FACA27858C}"/>
                </a:ext>
              </a:extLst>
            </p:cNvPr>
            <p:cNvCxnSpPr>
              <a:cxnSpLocks/>
            </p:cNvCxnSpPr>
            <p:nvPr/>
          </p:nvCxnSpPr>
          <p:spPr>
            <a:xfrm>
              <a:off x="1506233" y="4169591"/>
              <a:ext cx="1392465" cy="1979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4E6A235A-E0CA-4178-ABC7-55F4E66E382F}"/>
                </a:ext>
              </a:extLst>
            </p:cNvPr>
            <p:cNvCxnSpPr>
              <a:cxnSpLocks/>
            </p:cNvCxnSpPr>
            <p:nvPr/>
          </p:nvCxnSpPr>
          <p:spPr>
            <a:xfrm>
              <a:off x="1506233" y="4265213"/>
              <a:ext cx="1392465" cy="1979"/>
            </a:xfrm>
            <a:prstGeom prst="line">
              <a:avLst/>
            </a:prstGeom>
            <a:ln>
              <a:solidFill>
                <a:srgbClr val="7030A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88FF7B9-4C9F-458D-B4D6-22BD326E9A68}"/>
                </a:ext>
              </a:extLst>
            </p:cNvPr>
            <p:cNvCxnSpPr>
              <a:cxnSpLocks/>
            </p:cNvCxnSpPr>
            <p:nvPr/>
          </p:nvCxnSpPr>
          <p:spPr>
            <a:xfrm>
              <a:off x="1513346" y="4365977"/>
              <a:ext cx="1392465" cy="197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53C3F188-2927-42F2-8DB2-83D71AAA6F87}"/>
                </a:ext>
              </a:extLst>
            </p:cNvPr>
            <p:cNvCxnSpPr>
              <a:cxnSpLocks/>
            </p:cNvCxnSpPr>
            <p:nvPr/>
          </p:nvCxnSpPr>
          <p:spPr>
            <a:xfrm>
              <a:off x="1513345" y="4461045"/>
              <a:ext cx="1392465" cy="1979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CE7368D-858A-454E-BF38-2D93A56ABDE1}"/>
                </a:ext>
              </a:extLst>
            </p:cNvPr>
            <p:cNvCxnSpPr>
              <a:cxnSpLocks/>
            </p:cNvCxnSpPr>
            <p:nvPr/>
          </p:nvCxnSpPr>
          <p:spPr>
            <a:xfrm>
              <a:off x="1501929" y="4652548"/>
              <a:ext cx="1392465" cy="1979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AC873DA6-F7AF-497E-946B-50E7065FCF7C}"/>
                </a:ext>
              </a:extLst>
            </p:cNvPr>
            <p:cNvCxnSpPr>
              <a:cxnSpLocks/>
            </p:cNvCxnSpPr>
            <p:nvPr/>
          </p:nvCxnSpPr>
          <p:spPr>
            <a:xfrm>
              <a:off x="1501929" y="4748170"/>
              <a:ext cx="1392465" cy="1979"/>
            </a:xfrm>
            <a:prstGeom prst="line">
              <a:avLst/>
            </a:prstGeom>
            <a:ln>
              <a:solidFill>
                <a:srgbClr val="7030A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937C71E-73DD-4EB4-AD9A-5BCFD50D603A}"/>
                </a:ext>
              </a:extLst>
            </p:cNvPr>
            <p:cNvCxnSpPr>
              <a:cxnSpLocks/>
            </p:cNvCxnSpPr>
            <p:nvPr/>
          </p:nvCxnSpPr>
          <p:spPr>
            <a:xfrm>
              <a:off x="1509042" y="4848934"/>
              <a:ext cx="1392465" cy="1979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247D530C-A5FE-444E-A4A1-E2FE196E4030}"/>
                </a:ext>
              </a:extLst>
            </p:cNvPr>
            <p:cNvCxnSpPr>
              <a:cxnSpLocks/>
            </p:cNvCxnSpPr>
            <p:nvPr/>
          </p:nvCxnSpPr>
          <p:spPr>
            <a:xfrm>
              <a:off x="1509041" y="4944002"/>
              <a:ext cx="1392465" cy="1979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B20D1A9D-D175-4EB9-8A84-027A29834BFD}"/>
                </a:ext>
              </a:extLst>
            </p:cNvPr>
            <p:cNvCxnSpPr>
              <a:cxnSpLocks/>
            </p:cNvCxnSpPr>
            <p:nvPr/>
          </p:nvCxnSpPr>
          <p:spPr>
            <a:xfrm>
              <a:off x="1515469" y="5119092"/>
              <a:ext cx="1392465" cy="1979"/>
            </a:xfrm>
            <a:prstGeom prst="line">
              <a:avLst/>
            </a:prstGeom>
            <a:ln>
              <a:solidFill>
                <a:schemeClr val="accent1">
                  <a:alpha val="50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0CA9091E-AC05-4B82-8482-2AC7B2EAABCD}"/>
                </a:ext>
              </a:extLst>
            </p:cNvPr>
            <p:cNvCxnSpPr>
              <a:cxnSpLocks/>
            </p:cNvCxnSpPr>
            <p:nvPr/>
          </p:nvCxnSpPr>
          <p:spPr>
            <a:xfrm>
              <a:off x="1515469" y="5214714"/>
              <a:ext cx="1392465" cy="1979"/>
            </a:xfrm>
            <a:prstGeom prst="line">
              <a:avLst/>
            </a:prstGeom>
            <a:ln>
              <a:solidFill>
                <a:srgbClr val="7030A0">
                  <a:alpha val="50000"/>
                </a:srgb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295353CF-0567-43F6-BC60-D1765DF6B46C}"/>
                </a:ext>
              </a:extLst>
            </p:cNvPr>
            <p:cNvCxnSpPr>
              <a:cxnSpLocks/>
            </p:cNvCxnSpPr>
            <p:nvPr/>
          </p:nvCxnSpPr>
          <p:spPr>
            <a:xfrm>
              <a:off x="1522582" y="5315478"/>
              <a:ext cx="1392465" cy="1979"/>
            </a:xfrm>
            <a:prstGeom prst="line">
              <a:avLst/>
            </a:prstGeom>
            <a:ln>
              <a:solidFill>
                <a:schemeClr val="tx1">
                  <a:alpha val="50000"/>
                </a:schemeClr>
              </a:solidFill>
              <a:headEnd type="none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Content Placeholder 2">
            <a:extLst>
              <a:ext uri="{FF2B5EF4-FFF2-40B4-BE49-F238E27FC236}">
                <a16:creationId xmlns:a16="http://schemas.microsoft.com/office/drawing/2014/main" id="{5163930A-9D7F-4006-9475-D9B47CE879DC}"/>
              </a:ext>
            </a:extLst>
          </p:cNvPr>
          <p:cNvSpPr txBox="1">
            <a:spLocks/>
          </p:cNvSpPr>
          <p:nvPr/>
        </p:nvSpPr>
        <p:spPr>
          <a:xfrm>
            <a:off x="1916704" y="2426472"/>
            <a:ext cx="775677" cy="264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dirty="0"/>
              <a:t>SPI - CLK</a:t>
            </a:r>
          </a:p>
        </p:txBody>
      </p:sp>
      <p:sp>
        <p:nvSpPr>
          <p:cNvPr id="125" name="Content Placeholder 2">
            <a:extLst>
              <a:ext uri="{FF2B5EF4-FFF2-40B4-BE49-F238E27FC236}">
                <a16:creationId xmlns:a16="http://schemas.microsoft.com/office/drawing/2014/main" id="{C3DBA928-07BF-4C51-88F1-4DA8C7941026}"/>
              </a:ext>
            </a:extLst>
          </p:cNvPr>
          <p:cNvSpPr txBox="1">
            <a:spLocks/>
          </p:cNvSpPr>
          <p:nvPr/>
        </p:nvSpPr>
        <p:spPr>
          <a:xfrm>
            <a:off x="1916704" y="2794872"/>
            <a:ext cx="775677" cy="264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dirty="0"/>
              <a:t>SPI - DATA</a:t>
            </a:r>
          </a:p>
        </p:txBody>
      </p:sp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C87BEB97-09F9-4A8A-9D31-F35449087105}"/>
              </a:ext>
            </a:extLst>
          </p:cNvPr>
          <p:cNvSpPr txBox="1">
            <a:spLocks/>
          </p:cNvSpPr>
          <p:nvPr/>
        </p:nvSpPr>
        <p:spPr>
          <a:xfrm>
            <a:off x="1900865" y="3150782"/>
            <a:ext cx="775677" cy="264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900" dirty="0"/>
              <a:t>SPI - CS</a:t>
            </a:r>
          </a:p>
        </p:txBody>
      </p:sp>
      <p:sp>
        <p:nvSpPr>
          <p:cNvPr id="127" name="Content Placeholder 2">
            <a:extLst>
              <a:ext uri="{FF2B5EF4-FFF2-40B4-BE49-F238E27FC236}">
                <a16:creationId xmlns:a16="http://schemas.microsoft.com/office/drawing/2014/main" id="{99A2ACDE-57C2-43C3-B7C2-8B4D580DC3A3}"/>
              </a:ext>
            </a:extLst>
          </p:cNvPr>
          <p:cNvSpPr txBox="1">
            <a:spLocks/>
          </p:cNvSpPr>
          <p:nvPr/>
        </p:nvSpPr>
        <p:spPr>
          <a:xfrm>
            <a:off x="2920677" y="4378645"/>
            <a:ext cx="775677" cy="264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V</a:t>
            </a:r>
            <a:r>
              <a:rPr lang="en-US" sz="1200" baseline="-25000" dirty="0"/>
              <a:t>DD</a:t>
            </a:r>
            <a:endParaRPr lang="en-US" sz="1200" dirty="0"/>
          </a:p>
        </p:txBody>
      </p:sp>
      <p:sp>
        <p:nvSpPr>
          <p:cNvPr id="128" name="Content Placeholder 2">
            <a:extLst>
              <a:ext uri="{FF2B5EF4-FFF2-40B4-BE49-F238E27FC236}">
                <a16:creationId xmlns:a16="http://schemas.microsoft.com/office/drawing/2014/main" id="{4D4E1647-E182-48CC-8F3A-84345011EC89}"/>
              </a:ext>
            </a:extLst>
          </p:cNvPr>
          <p:cNvSpPr txBox="1">
            <a:spLocks/>
          </p:cNvSpPr>
          <p:nvPr/>
        </p:nvSpPr>
        <p:spPr>
          <a:xfrm>
            <a:off x="2926010" y="5717759"/>
            <a:ext cx="775677" cy="264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chemeClr val="tx1">
                    <a:alpha val="50000"/>
                  </a:schemeClr>
                </a:solidFill>
              </a:rPr>
              <a:t>LV_UC</a:t>
            </a:r>
          </a:p>
        </p:txBody>
      </p:sp>
      <p:sp>
        <p:nvSpPr>
          <p:cNvPr id="131" name="Content Placeholder 2">
            <a:extLst>
              <a:ext uri="{FF2B5EF4-FFF2-40B4-BE49-F238E27FC236}">
                <a16:creationId xmlns:a16="http://schemas.microsoft.com/office/drawing/2014/main" id="{86369AAB-5723-40B1-81E1-F5B5D6A047D9}"/>
              </a:ext>
            </a:extLst>
          </p:cNvPr>
          <p:cNvSpPr txBox="1">
            <a:spLocks/>
          </p:cNvSpPr>
          <p:nvPr/>
        </p:nvSpPr>
        <p:spPr>
          <a:xfrm>
            <a:off x="2923887" y="4798646"/>
            <a:ext cx="775677" cy="264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V</a:t>
            </a:r>
            <a:r>
              <a:rPr lang="en-US" sz="1200" baseline="-25000" dirty="0"/>
              <a:t>CC</a:t>
            </a:r>
            <a:endParaRPr lang="en-US" sz="1200" dirty="0"/>
          </a:p>
        </p:txBody>
      </p:sp>
      <p:sp>
        <p:nvSpPr>
          <p:cNvPr id="132" name="Content Placeholder 2">
            <a:extLst>
              <a:ext uri="{FF2B5EF4-FFF2-40B4-BE49-F238E27FC236}">
                <a16:creationId xmlns:a16="http://schemas.microsoft.com/office/drawing/2014/main" id="{BD8E73B3-545E-442A-B49C-92DF2D26690B}"/>
              </a:ext>
            </a:extLst>
          </p:cNvPr>
          <p:cNvSpPr txBox="1">
            <a:spLocks/>
          </p:cNvSpPr>
          <p:nvPr/>
        </p:nvSpPr>
        <p:spPr>
          <a:xfrm>
            <a:off x="2935247" y="5237364"/>
            <a:ext cx="775677" cy="264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V</a:t>
            </a:r>
            <a:r>
              <a:rPr lang="en-US" sz="1200" baseline="-25000" dirty="0"/>
              <a:t>EE</a:t>
            </a:r>
            <a:endParaRPr lang="en-US" sz="12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D48511C-73EB-4849-BF5C-A327F05892CD}"/>
              </a:ext>
            </a:extLst>
          </p:cNvPr>
          <p:cNvGrpSpPr/>
          <p:nvPr/>
        </p:nvGrpSpPr>
        <p:grpSpPr>
          <a:xfrm>
            <a:off x="1508710" y="3600085"/>
            <a:ext cx="1451589" cy="464610"/>
            <a:chOff x="1483658" y="2464895"/>
            <a:chExt cx="1451589" cy="46461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73F3AC3B-B1BF-4AF5-B243-A7D96ED474A9}"/>
                </a:ext>
              </a:extLst>
            </p:cNvPr>
            <p:cNvCxnSpPr>
              <a:cxnSpLocks/>
            </p:cNvCxnSpPr>
            <p:nvPr/>
          </p:nvCxnSpPr>
          <p:spPr>
            <a:xfrm>
              <a:off x="1483658" y="2731140"/>
              <a:ext cx="1392465" cy="1979"/>
            </a:xfrm>
            <a:prstGeom prst="line">
              <a:avLst/>
            </a:prstGeom>
            <a:ln>
              <a:headEnd type="triangl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8C4A0339-1F8A-4F47-A9B7-A5DC51084643}"/>
                </a:ext>
              </a:extLst>
            </p:cNvPr>
            <p:cNvCxnSpPr>
              <a:cxnSpLocks/>
            </p:cNvCxnSpPr>
            <p:nvPr/>
          </p:nvCxnSpPr>
          <p:spPr>
            <a:xfrm>
              <a:off x="1483658" y="2826762"/>
              <a:ext cx="1392465" cy="1979"/>
            </a:xfrm>
            <a:prstGeom prst="line">
              <a:avLst/>
            </a:prstGeom>
            <a:ln>
              <a:solidFill>
                <a:srgbClr val="7030A0"/>
              </a:solidFill>
              <a:headEnd type="triangl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8D18AB8-2325-4E37-AE51-DFE4403F8539}"/>
                </a:ext>
              </a:extLst>
            </p:cNvPr>
            <p:cNvCxnSpPr>
              <a:cxnSpLocks/>
            </p:cNvCxnSpPr>
            <p:nvPr/>
          </p:nvCxnSpPr>
          <p:spPr>
            <a:xfrm>
              <a:off x="1490771" y="2927526"/>
              <a:ext cx="1392465" cy="1979"/>
            </a:xfrm>
            <a:prstGeom prst="line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Content Placeholder 2">
              <a:extLst>
                <a:ext uri="{FF2B5EF4-FFF2-40B4-BE49-F238E27FC236}">
                  <a16:creationId xmlns:a16="http://schemas.microsoft.com/office/drawing/2014/main" id="{96982F56-A357-4463-90E1-A10AC617256A}"/>
                </a:ext>
              </a:extLst>
            </p:cNvPr>
            <p:cNvSpPr txBox="1">
              <a:spLocks/>
            </p:cNvSpPr>
            <p:nvPr/>
          </p:nvSpPr>
          <p:spPr>
            <a:xfrm>
              <a:off x="1542782" y="2464895"/>
              <a:ext cx="1392465" cy="26436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dirty="0"/>
                <a:t>SPI - Readback</a:t>
              </a:r>
            </a:p>
          </p:txBody>
        </p:sp>
      </p:grpSp>
      <p:sp>
        <p:nvSpPr>
          <p:cNvPr id="134" name="Content Placeholder 2">
            <a:extLst>
              <a:ext uri="{FF2B5EF4-FFF2-40B4-BE49-F238E27FC236}">
                <a16:creationId xmlns:a16="http://schemas.microsoft.com/office/drawing/2014/main" id="{F113C2A0-FB96-4B43-AA12-0E31BA4A913E}"/>
              </a:ext>
            </a:extLst>
          </p:cNvPr>
          <p:cNvSpPr txBox="1">
            <a:spLocks/>
          </p:cNvSpPr>
          <p:nvPr/>
        </p:nvSpPr>
        <p:spPr>
          <a:xfrm>
            <a:off x="1995138" y="1977548"/>
            <a:ext cx="940109" cy="2643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HV</a:t>
            </a:r>
          </a:p>
        </p:txBody>
      </p:sp>
    </p:spTree>
    <p:extLst>
      <p:ext uri="{BB962C8B-B14F-4D97-AF65-F5344CB8AC3E}">
        <p14:creationId xmlns:p14="http://schemas.microsoft.com/office/powerpoint/2010/main" val="1803450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035D0B-4748-0C44-B430-0EA1A597F541}"/>
              </a:ext>
            </a:extLst>
          </p:cNvPr>
          <p:cNvSpPr/>
          <p:nvPr/>
        </p:nvSpPr>
        <p:spPr>
          <a:xfrm>
            <a:off x="1927889" y="821635"/>
            <a:ext cx="8779867" cy="5724939"/>
          </a:xfrm>
          <a:prstGeom prst="rect">
            <a:avLst/>
          </a:prstGeom>
        </p:spPr>
        <p:txBody>
          <a:bodyPr wrap="square" numCol="2" spcCol="360000"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/>
              <a:t>+2.5 V</a:t>
            </a:r>
          </a:p>
          <a:p>
            <a:pPr>
              <a:buFont typeface="+mj-lt"/>
              <a:buAutoNum type="arabicPeriod" startAt="2"/>
            </a:pPr>
            <a:r>
              <a:rPr lang="en-US" sz="1600" dirty="0"/>
              <a:t> RET +2.5 V</a:t>
            </a:r>
          </a:p>
          <a:p>
            <a:pPr>
              <a:buFont typeface="+mj-lt"/>
              <a:buAutoNum type="arabicPeriod" startAt="3"/>
            </a:pPr>
            <a:r>
              <a:rPr lang="en-US" sz="1600" dirty="0"/>
              <a:t> + sense</a:t>
            </a:r>
          </a:p>
          <a:p>
            <a:pPr>
              <a:buFont typeface="+mj-lt"/>
              <a:buAutoNum type="arabicPeriod" startAt="4"/>
            </a:pPr>
            <a:r>
              <a:rPr lang="en-US" sz="1600" dirty="0"/>
              <a:t> - sense</a:t>
            </a:r>
            <a:br>
              <a:rPr lang="en-US" sz="1600" dirty="0"/>
            </a:br>
            <a:endParaRPr lang="en-US" sz="1600" dirty="0"/>
          </a:p>
          <a:p>
            <a:pPr>
              <a:buFont typeface="+mj-lt"/>
              <a:buAutoNum type="arabicPeriod" startAt="4"/>
            </a:pPr>
            <a:r>
              <a:rPr lang="en-US" sz="1600" dirty="0"/>
              <a:t> - 2.5 V</a:t>
            </a:r>
          </a:p>
          <a:p>
            <a:pPr>
              <a:buFont typeface="+mj-lt"/>
              <a:buAutoNum type="arabicPeriod" startAt="4"/>
            </a:pPr>
            <a:r>
              <a:rPr lang="en-US" sz="1600" dirty="0"/>
              <a:t> RET  -2.5 V</a:t>
            </a:r>
          </a:p>
          <a:p>
            <a:pPr>
              <a:buFont typeface="+mj-lt"/>
              <a:buAutoNum type="arabicPeriod" startAt="4"/>
            </a:pPr>
            <a:r>
              <a:rPr lang="en-US" sz="1600" dirty="0"/>
              <a:t> + sense</a:t>
            </a:r>
          </a:p>
          <a:p>
            <a:pPr>
              <a:buFont typeface="+mj-lt"/>
              <a:buAutoNum type="arabicPeriod" startAt="4"/>
            </a:pPr>
            <a:r>
              <a:rPr lang="en-US" sz="1600" dirty="0"/>
              <a:t> - sense</a:t>
            </a:r>
            <a:br>
              <a:rPr lang="en-US" sz="1600" dirty="0"/>
            </a:br>
            <a:endParaRPr lang="en-US" sz="1600" dirty="0"/>
          </a:p>
          <a:p>
            <a:pPr>
              <a:buFont typeface="+mj-lt"/>
              <a:buAutoNum type="arabicPeriod" startAt="4"/>
            </a:pPr>
            <a:r>
              <a:rPr lang="en-US" sz="1600" dirty="0"/>
              <a:t> HV</a:t>
            </a:r>
          </a:p>
          <a:p>
            <a:pPr>
              <a:buFont typeface="+mj-lt"/>
              <a:buAutoNum type="arabicPeriod" startAt="4"/>
            </a:pPr>
            <a:r>
              <a:rPr lang="en-US" sz="1600" dirty="0"/>
              <a:t> GND- HV</a:t>
            </a:r>
          </a:p>
          <a:p>
            <a:pPr>
              <a:buFont typeface="+mj-lt"/>
              <a:buAutoNum type="arabicPeriod" startAt="4"/>
            </a:pPr>
            <a:r>
              <a:rPr lang="en-US" sz="1600" dirty="0"/>
              <a:t> shield</a:t>
            </a:r>
            <a:br>
              <a:rPr lang="en-US" sz="1600" dirty="0"/>
            </a:br>
            <a:endParaRPr lang="en-US" sz="1600" dirty="0"/>
          </a:p>
          <a:p>
            <a:pPr>
              <a:buFont typeface="+mj-lt"/>
              <a:buAutoNum type="arabicPeriod" startAt="4"/>
            </a:pPr>
            <a:r>
              <a:rPr lang="en-US" sz="1600" dirty="0"/>
              <a:t> LV- </a:t>
            </a:r>
            <a:r>
              <a:rPr lang="en-US" sz="1600" dirty="0" err="1"/>
              <a:t>uController</a:t>
            </a:r>
            <a:endParaRPr lang="en-US" sz="1600" dirty="0"/>
          </a:p>
          <a:p>
            <a:pPr>
              <a:buFont typeface="+mj-lt"/>
              <a:buAutoNum type="arabicPeriod" startAt="4"/>
            </a:pPr>
            <a:r>
              <a:rPr lang="en-US" sz="1600" dirty="0"/>
              <a:t> RET - LV –</a:t>
            </a:r>
            <a:r>
              <a:rPr lang="en-US" sz="1600" dirty="0" err="1"/>
              <a:t>uController</a:t>
            </a:r>
            <a:endParaRPr lang="en-US" sz="1600" dirty="0"/>
          </a:p>
          <a:p>
            <a:pPr>
              <a:buFont typeface="+mj-lt"/>
              <a:buAutoNum type="arabicPeriod" startAt="4"/>
            </a:pPr>
            <a:r>
              <a:rPr lang="en-US" sz="1600" dirty="0"/>
              <a:t> shield</a:t>
            </a:r>
            <a:br>
              <a:rPr lang="en-US" sz="1600" dirty="0"/>
            </a:br>
            <a:endParaRPr lang="en-US" sz="1600" dirty="0"/>
          </a:p>
          <a:p>
            <a:pPr>
              <a:buFont typeface="+mj-lt"/>
              <a:buAutoNum type="arabicPeriod" startAt="4"/>
            </a:pPr>
            <a:r>
              <a:rPr lang="en-US" sz="1600" dirty="0"/>
              <a:t> VDD</a:t>
            </a:r>
          </a:p>
          <a:p>
            <a:pPr>
              <a:buFont typeface="+mj-lt"/>
              <a:buAutoNum type="arabicPeriod" startAt="4"/>
            </a:pPr>
            <a:r>
              <a:rPr lang="en-US" sz="1600" dirty="0"/>
              <a:t> VDD - RET </a:t>
            </a:r>
          </a:p>
          <a:p>
            <a:pPr>
              <a:buFont typeface="+mj-lt"/>
              <a:buAutoNum type="arabicPeriod" startAt="4"/>
            </a:pPr>
            <a:r>
              <a:rPr lang="en-US" sz="1600" dirty="0"/>
              <a:t>Shield</a:t>
            </a:r>
            <a:br>
              <a:rPr lang="en-US" sz="1600" dirty="0"/>
            </a:br>
            <a:br>
              <a:rPr lang="en-US" sz="1600" dirty="0"/>
            </a:br>
            <a:endParaRPr lang="en-US" sz="1600" dirty="0"/>
          </a:p>
          <a:p>
            <a:pPr marL="342900" indent="-342900">
              <a:buFont typeface="+mj-lt"/>
              <a:buAutoNum type="arabicPeriod" startAt="18"/>
            </a:pPr>
            <a:r>
              <a:rPr lang="en-US" sz="1600" dirty="0"/>
              <a:t>SM control 1 +</a:t>
            </a:r>
          </a:p>
          <a:p>
            <a:pPr marL="342900" indent="-342900">
              <a:buFont typeface="+mj-lt"/>
              <a:buAutoNum type="arabicPeriod" startAt="18"/>
            </a:pPr>
            <a:r>
              <a:rPr lang="en-US" sz="1600" dirty="0"/>
              <a:t>SM control 1 -</a:t>
            </a:r>
          </a:p>
          <a:p>
            <a:pPr marL="342900" indent="-342900">
              <a:buFont typeface="+mj-lt"/>
              <a:buAutoNum type="arabicPeriod" startAt="18"/>
            </a:pPr>
            <a:r>
              <a:rPr lang="en-US" sz="1600" dirty="0"/>
              <a:t>Shield</a:t>
            </a:r>
            <a:br>
              <a:rPr lang="en-US" sz="1600" dirty="0"/>
            </a:br>
            <a:endParaRPr lang="en-US" sz="1600" dirty="0"/>
          </a:p>
          <a:p>
            <a:pPr marL="342900" indent="-342900">
              <a:buFont typeface="+mj-lt"/>
              <a:buAutoNum type="arabicPeriod" startAt="18"/>
            </a:pPr>
            <a:r>
              <a:rPr lang="en-US" sz="1600" dirty="0"/>
              <a:t>SM control 2 +</a:t>
            </a:r>
          </a:p>
          <a:p>
            <a:pPr marL="342900" indent="-342900">
              <a:buFont typeface="+mj-lt"/>
              <a:buAutoNum type="arabicPeriod" startAt="18"/>
            </a:pPr>
            <a:r>
              <a:rPr lang="en-US" sz="1600" dirty="0"/>
              <a:t>SM control 2 -</a:t>
            </a:r>
          </a:p>
          <a:p>
            <a:pPr marL="342900" indent="-342900">
              <a:buFont typeface="+mj-lt"/>
              <a:buAutoNum type="arabicPeriod" startAt="18"/>
            </a:pPr>
            <a:r>
              <a:rPr lang="en-US" sz="1600" dirty="0"/>
              <a:t>Shield</a:t>
            </a:r>
            <a:br>
              <a:rPr lang="en-US" sz="1600" dirty="0"/>
            </a:br>
            <a:endParaRPr lang="en-US" sz="1600" dirty="0"/>
          </a:p>
          <a:p>
            <a:pPr marL="342900" indent="-342900">
              <a:buFont typeface="+mj-lt"/>
              <a:buAutoNum type="arabicPeriod" startAt="18"/>
            </a:pPr>
            <a:r>
              <a:rPr lang="en-US" sz="1600" dirty="0"/>
              <a:t>SM control 3 +</a:t>
            </a:r>
          </a:p>
          <a:p>
            <a:pPr marL="342900" indent="-342900">
              <a:buFont typeface="+mj-lt"/>
              <a:buAutoNum type="arabicPeriod" startAt="18"/>
            </a:pPr>
            <a:r>
              <a:rPr lang="en-US" sz="1600" dirty="0"/>
              <a:t>SM control 3 -</a:t>
            </a:r>
          </a:p>
          <a:p>
            <a:pPr marL="342900" indent="-342900">
              <a:buFont typeface="+mj-lt"/>
              <a:buAutoNum type="arabicPeriod" startAt="18"/>
            </a:pPr>
            <a:r>
              <a:rPr lang="en-US" sz="1600" dirty="0"/>
              <a:t>Shield</a:t>
            </a:r>
            <a:br>
              <a:rPr lang="en-US" sz="1600" dirty="0"/>
            </a:br>
            <a:endParaRPr lang="en-US" sz="1600" dirty="0"/>
          </a:p>
          <a:p>
            <a:pPr marL="342900" indent="-342900">
              <a:buFont typeface="+mj-lt"/>
              <a:buAutoNum type="arabicPeriod" startAt="18"/>
            </a:pPr>
            <a:r>
              <a:rPr lang="en-US" sz="1600" dirty="0"/>
              <a:t>SM control 4 +</a:t>
            </a:r>
          </a:p>
          <a:p>
            <a:pPr marL="342900" indent="-342900">
              <a:buFont typeface="+mj-lt"/>
              <a:buAutoNum type="arabicPeriod" startAt="18"/>
            </a:pPr>
            <a:r>
              <a:rPr lang="en-US" sz="1600" dirty="0"/>
              <a:t>SM control 4 -</a:t>
            </a:r>
          </a:p>
          <a:p>
            <a:pPr marL="342900" indent="-342900">
              <a:buFont typeface="+mj-lt"/>
              <a:buAutoNum type="arabicPeriod" startAt="18"/>
            </a:pPr>
            <a:r>
              <a:rPr lang="en-US" sz="1600" dirty="0"/>
              <a:t>shield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total of 29 conductors</a:t>
            </a:r>
          </a:p>
          <a:p>
            <a:r>
              <a:rPr lang="en-US" sz="1600" dirty="0"/>
              <a:t>(22 signals, power &amp; 7  shields )</a:t>
            </a:r>
          </a:p>
          <a:p>
            <a:endParaRPr lang="en-US" sz="1600" dirty="0"/>
          </a:p>
          <a:p>
            <a:r>
              <a:rPr lang="en-US" sz="1600" dirty="0"/>
              <a:t>Connector needs 23 positions min </a:t>
            </a:r>
            <a:br>
              <a:rPr lang="en-US" sz="1600" dirty="0"/>
            </a:br>
            <a:r>
              <a:rPr lang="en-US" sz="1600" dirty="0"/>
              <a:t>(22 signals, 1 for shields together)</a:t>
            </a:r>
          </a:p>
          <a:p>
            <a:pPr>
              <a:buFont typeface="+mj-lt"/>
              <a:buAutoNum type="arabicPeriod" startAt="4"/>
            </a:pPr>
            <a:endParaRPr lang="en-US" sz="1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29F0CA-5585-184C-A37D-5E64876C30C0}"/>
              </a:ext>
            </a:extLst>
          </p:cNvPr>
          <p:cNvSpPr/>
          <p:nvPr/>
        </p:nvSpPr>
        <p:spPr>
          <a:xfrm>
            <a:off x="1659053" y="182553"/>
            <a:ext cx="9334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SAMI Cable for DarkSide (mates to </a:t>
            </a:r>
            <a:r>
              <a:rPr lang="en-US" sz="2400" b="1" dirty="0" err="1"/>
              <a:t>MiniD</a:t>
            </a:r>
            <a:r>
              <a:rPr lang="en-US" sz="2400" b="1" dirty="0"/>
              <a:t> on Steering Module Proto)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61010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FBB64-CE15-41D1-932A-3BD61C433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Future improvements (minimizing signal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B60FB-9DF0-4585-846A-8EBD2C4A4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6032" y="1598084"/>
            <a:ext cx="7318808" cy="4419762"/>
          </a:xfrm>
        </p:spPr>
        <p:txBody>
          <a:bodyPr>
            <a:normAutofit/>
          </a:bodyPr>
          <a:lstStyle/>
          <a:p>
            <a:r>
              <a:rPr lang="en-US" dirty="0"/>
              <a:t>Linear LTC6820 – takes 4-pin SPI, encodes in bi-directional differential signal</a:t>
            </a:r>
          </a:p>
          <a:p>
            <a:r>
              <a:rPr lang="en-US" dirty="0"/>
              <a:t>With proper termination resistors, can be designed for up to 100 meters of twisted pair cabling</a:t>
            </a:r>
          </a:p>
          <a:p>
            <a:r>
              <a:rPr lang="en-US" dirty="0"/>
              <a:t>Low EMI susceptibility/High Noise immunity</a:t>
            </a:r>
          </a:p>
          <a:p>
            <a:r>
              <a:rPr lang="en-US" dirty="0"/>
              <a:t>For our application, slow data rate is OK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93163-6E5C-4C2B-B3A8-69D076D18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E316D-5056-4C12-A8B8-453C47F94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 - Status of Steering Module and Future Plans</a:t>
            </a:r>
          </a:p>
        </p:txBody>
      </p:sp>
      <p:pic>
        <p:nvPicPr>
          <p:cNvPr id="8" name="Picture 7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C45D76D3-2FB5-4480-BB3E-5DE341FA5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30" y="1654663"/>
            <a:ext cx="3572208" cy="393671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B76DAA3-EEB0-4E17-8EFE-9B97AA19793C}"/>
              </a:ext>
            </a:extLst>
          </p:cNvPr>
          <p:cNvSpPr/>
          <p:nvPr/>
        </p:nvSpPr>
        <p:spPr>
          <a:xfrm>
            <a:off x="3227754" y="2571262"/>
            <a:ext cx="353646" cy="6486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202C3C-957C-41DD-AEDF-414E6D2E6CBF}"/>
              </a:ext>
            </a:extLst>
          </p:cNvPr>
          <p:cNvSpPr/>
          <p:nvPr/>
        </p:nvSpPr>
        <p:spPr>
          <a:xfrm>
            <a:off x="3227754" y="4290647"/>
            <a:ext cx="353646" cy="6486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0F96B4-7A74-4293-A37C-2F02A9110053}"/>
              </a:ext>
            </a:extLst>
          </p:cNvPr>
          <p:cNvCxnSpPr>
            <a:cxnSpLocks/>
          </p:cNvCxnSpPr>
          <p:nvPr/>
        </p:nvCxnSpPr>
        <p:spPr>
          <a:xfrm>
            <a:off x="3209681" y="2692400"/>
            <a:ext cx="14189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F993F25-67D0-4A7C-9C3C-10038BCC2222}"/>
              </a:ext>
            </a:extLst>
          </p:cNvPr>
          <p:cNvCxnSpPr>
            <a:cxnSpLocks/>
          </p:cNvCxnSpPr>
          <p:nvPr/>
        </p:nvCxnSpPr>
        <p:spPr>
          <a:xfrm>
            <a:off x="3403356" y="2692400"/>
            <a:ext cx="20124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AEB189F-F5C3-418B-BF3F-67F8A1CB7BF5}"/>
              </a:ext>
            </a:extLst>
          </p:cNvPr>
          <p:cNvCxnSpPr>
            <a:cxnSpLocks/>
          </p:cNvCxnSpPr>
          <p:nvPr/>
        </p:nvCxnSpPr>
        <p:spPr>
          <a:xfrm>
            <a:off x="3351579" y="2636837"/>
            <a:ext cx="0" cy="1111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0C21D22-4720-41AE-B99F-A3413E229FCB}"/>
              </a:ext>
            </a:extLst>
          </p:cNvPr>
          <p:cNvCxnSpPr>
            <a:cxnSpLocks/>
          </p:cNvCxnSpPr>
          <p:nvPr/>
        </p:nvCxnSpPr>
        <p:spPr>
          <a:xfrm>
            <a:off x="3403356" y="2636837"/>
            <a:ext cx="0" cy="1111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2F045B7-DA09-42D7-97B2-54EB67CFBFAF}"/>
              </a:ext>
            </a:extLst>
          </p:cNvPr>
          <p:cNvCxnSpPr>
            <a:cxnSpLocks/>
          </p:cNvCxnSpPr>
          <p:nvPr/>
        </p:nvCxnSpPr>
        <p:spPr>
          <a:xfrm>
            <a:off x="3209681" y="3130550"/>
            <a:ext cx="14189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D1B5677-74CA-435E-88D3-9324B940DEBC}"/>
              </a:ext>
            </a:extLst>
          </p:cNvPr>
          <p:cNvCxnSpPr>
            <a:cxnSpLocks/>
          </p:cNvCxnSpPr>
          <p:nvPr/>
        </p:nvCxnSpPr>
        <p:spPr>
          <a:xfrm>
            <a:off x="3403356" y="3130550"/>
            <a:ext cx="20124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634EEA0-961A-4E0D-AFED-3046D925716B}"/>
              </a:ext>
            </a:extLst>
          </p:cNvPr>
          <p:cNvCxnSpPr>
            <a:cxnSpLocks/>
          </p:cNvCxnSpPr>
          <p:nvPr/>
        </p:nvCxnSpPr>
        <p:spPr>
          <a:xfrm>
            <a:off x="3351579" y="3074987"/>
            <a:ext cx="0" cy="1111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335EDC6-A8A9-4452-B963-ED4A7AC05A67}"/>
              </a:ext>
            </a:extLst>
          </p:cNvPr>
          <p:cNvCxnSpPr>
            <a:cxnSpLocks/>
          </p:cNvCxnSpPr>
          <p:nvPr/>
        </p:nvCxnSpPr>
        <p:spPr>
          <a:xfrm>
            <a:off x="3403356" y="3074987"/>
            <a:ext cx="0" cy="1111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87541AF-8383-497A-9DEA-C628B0A8702B}"/>
              </a:ext>
            </a:extLst>
          </p:cNvPr>
          <p:cNvCxnSpPr>
            <a:cxnSpLocks/>
          </p:cNvCxnSpPr>
          <p:nvPr/>
        </p:nvCxnSpPr>
        <p:spPr>
          <a:xfrm>
            <a:off x="3189767" y="4441825"/>
            <a:ext cx="41483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D7764C6-DDB6-4DEF-BF2F-FD9C36294318}"/>
              </a:ext>
            </a:extLst>
          </p:cNvPr>
          <p:cNvCxnSpPr>
            <a:cxnSpLocks/>
          </p:cNvCxnSpPr>
          <p:nvPr/>
        </p:nvCxnSpPr>
        <p:spPr>
          <a:xfrm>
            <a:off x="3203944" y="4878387"/>
            <a:ext cx="40065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104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C66B84A-6100-4764-AF76-39C4D894A2B6}"/>
              </a:ext>
            </a:extLst>
          </p:cNvPr>
          <p:cNvSpPr/>
          <p:nvPr/>
        </p:nvSpPr>
        <p:spPr>
          <a:xfrm>
            <a:off x="1896686" y="1829325"/>
            <a:ext cx="6323386" cy="4260250"/>
          </a:xfrm>
          <a:prstGeom prst="rect">
            <a:avLst/>
          </a:prstGeom>
          <a:solidFill>
            <a:schemeClr val="accent6">
              <a:alpha val="2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CFBB64-CE15-41D1-932A-3BD61C433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Future improvements (minimizing signal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B60FB-9DF0-4585-846A-8EBD2C4A4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6262" y="2217235"/>
            <a:ext cx="3298577" cy="3276980"/>
          </a:xfrm>
        </p:spPr>
        <p:txBody>
          <a:bodyPr>
            <a:normAutofit/>
          </a:bodyPr>
          <a:lstStyle/>
          <a:p>
            <a:r>
              <a:rPr lang="en-US" dirty="0"/>
              <a:t>Requires matching chip on the warm side of the flange</a:t>
            </a:r>
          </a:p>
          <a:p>
            <a:endParaRPr lang="en-US" dirty="0"/>
          </a:p>
          <a:p>
            <a:r>
              <a:rPr lang="en-US" dirty="0"/>
              <a:t>Would reduce to 19 signals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93163-6E5C-4C2B-B3A8-69D076D18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E316D-5056-4C12-A8B8-453C47F94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 - Status of Steering Module and Future Plans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4A1E46F-7D09-4D95-AAA2-4C8478CDEB04}"/>
              </a:ext>
            </a:extLst>
          </p:cNvPr>
          <p:cNvSpPr/>
          <p:nvPr/>
        </p:nvSpPr>
        <p:spPr>
          <a:xfrm>
            <a:off x="5789027" y="3323204"/>
            <a:ext cx="1911910" cy="1800342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HV3418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17010E6-138F-4367-8900-73BC538701B8}"/>
              </a:ext>
            </a:extLst>
          </p:cNvPr>
          <p:cNvSpPr/>
          <p:nvPr/>
        </p:nvSpPr>
        <p:spPr>
          <a:xfrm>
            <a:off x="5783026" y="1870559"/>
            <a:ext cx="1755140" cy="1271123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HV5523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7206EFB-05A0-4385-8B55-55ADD651398B}"/>
              </a:ext>
            </a:extLst>
          </p:cNvPr>
          <p:cNvCxnSpPr>
            <a:cxnSpLocks/>
          </p:cNvCxnSpPr>
          <p:nvPr/>
        </p:nvCxnSpPr>
        <p:spPr>
          <a:xfrm>
            <a:off x="1483297" y="1829325"/>
            <a:ext cx="0" cy="426025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BD4EB45-329C-426A-B64D-7D35B65F30C1}"/>
              </a:ext>
            </a:extLst>
          </p:cNvPr>
          <p:cNvCxnSpPr>
            <a:cxnSpLocks/>
          </p:cNvCxnSpPr>
          <p:nvPr/>
        </p:nvCxnSpPr>
        <p:spPr>
          <a:xfrm>
            <a:off x="4682265" y="2234115"/>
            <a:ext cx="1100761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EB434C8-8C0D-4925-A0DE-85DBD5731803}"/>
              </a:ext>
            </a:extLst>
          </p:cNvPr>
          <p:cNvCxnSpPr>
            <a:cxnSpLocks/>
          </p:cNvCxnSpPr>
          <p:nvPr/>
        </p:nvCxnSpPr>
        <p:spPr>
          <a:xfrm>
            <a:off x="4682265" y="2448890"/>
            <a:ext cx="1104412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82F4B0CF-B600-41BD-BA6A-CE12599E5B69}"/>
              </a:ext>
            </a:extLst>
          </p:cNvPr>
          <p:cNvCxnSpPr>
            <a:cxnSpLocks/>
          </p:cNvCxnSpPr>
          <p:nvPr/>
        </p:nvCxnSpPr>
        <p:spPr>
          <a:xfrm>
            <a:off x="4682265" y="2732767"/>
            <a:ext cx="1100761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AFE664AC-69E6-40B1-A1C6-FFFC642827F5}"/>
              </a:ext>
            </a:extLst>
          </p:cNvPr>
          <p:cNvSpPr txBox="1">
            <a:spLocks/>
          </p:cNvSpPr>
          <p:nvPr/>
        </p:nvSpPr>
        <p:spPr>
          <a:xfrm>
            <a:off x="5320323" y="1602679"/>
            <a:ext cx="775677" cy="2648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Return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43B8553-9A56-4BDA-BC12-CFAA71D226BF}"/>
              </a:ext>
            </a:extLst>
          </p:cNvPr>
          <p:cNvCxnSpPr>
            <a:cxnSpLocks/>
          </p:cNvCxnSpPr>
          <p:nvPr/>
        </p:nvCxnSpPr>
        <p:spPr>
          <a:xfrm>
            <a:off x="5404591" y="1607274"/>
            <a:ext cx="607142" cy="0"/>
          </a:xfrm>
          <a:prstGeom prst="line">
            <a:avLst/>
          </a:prstGeom>
          <a:ln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5" name="Content Placeholder 2">
            <a:extLst>
              <a:ext uri="{FF2B5EF4-FFF2-40B4-BE49-F238E27FC236}">
                <a16:creationId xmlns:a16="http://schemas.microsoft.com/office/drawing/2014/main" id="{81FF9A9B-1366-43E6-AE99-AD415A516480}"/>
              </a:ext>
            </a:extLst>
          </p:cNvPr>
          <p:cNvSpPr txBox="1">
            <a:spLocks/>
          </p:cNvSpPr>
          <p:nvPr/>
        </p:nvSpPr>
        <p:spPr>
          <a:xfrm>
            <a:off x="6180268" y="1602679"/>
            <a:ext cx="775677" cy="2648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Shield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4F05F5F-F5C6-4F02-B9C5-0325D3CC60DD}"/>
              </a:ext>
            </a:extLst>
          </p:cNvPr>
          <p:cNvCxnSpPr>
            <a:cxnSpLocks/>
          </p:cNvCxnSpPr>
          <p:nvPr/>
        </p:nvCxnSpPr>
        <p:spPr>
          <a:xfrm>
            <a:off x="6264536" y="1607274"/>
            <a:ext cx="607142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7" name="Content Placeholder 2">
            <a:extLst>
              <a:ext uri="{FF2B5EF4-FFF2-40B4-BE49-F238E27FC236}">
                <a16:creationId xmlns:a16="http://schemas.microsoft.com/office/drawing/2014/main" id="{92E3C98D-19D7-4C81-9DB1-7FA45E590D30}"/>
              </a:ext>
            </a:extLst>
          </p:cNvPr>
          <p:cNvSpPr txBox="1">
            <a:spLocks/>
          </p:cNvSpPr>
          <p:nvPr/>
        </p:nvSpPr>
        <p:spPr>
          <a:xfrm>
            <a:off x="4502512" y="1598084"/>
            <a:ext cx="775677" cy="2648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Signal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55F15E8A-C28D-4956-A38A-4DB39046FD4F}"/>
              </a:ext>
            </a:extLst>
          </p:cNvPr>
          <p:cNvCxnSpPr>
            <a:cxnSpLocks/>
          </p:cNvCxnSpPr>
          <p:nvPr/>
        </p:nvCxnSpPr>
        <p:spPr>
          <a:xfrm>
            <a:off x="4586780" y="1602679"/>
            <a:ext cx="607142" cy="0"/>
          </a:xfrm>
          <a:prstGeom prst="line">
            <a:avLst/>
          </a:prstGeom>
          <a:ln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45930B31-C063-4389-96CD-97614EA18A1B}"/>
              </a:ext>
            </a:extLst>
          </p:cNvPr>
          <p:cNvCxnSpPr>
            <a:cxnSpLocks/>
          </p:cNvCxnSpPr>
          <p:nvPr/>
        </p:nvCxnSpPr>
        <p:spPr>
          <a:xfrm>
            <a:off x="7030443" y="1607274"/>
            <a:ext cx="607142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0" name="Content Placeholder 2">
            <a:extLst>
              <a:ext uri="{FF2B5EF4-FFF2-40B4-BE49-F238E27FC236}">
                <a16:creationId xmlns:a16="http://schemas.microsoft.com/office/drawing/2014/main" id="{97E9456A-504F-45D3-B629-2852D0EB72E6}"/>
              </a:ext>
            </a:extLst>
          </p:cNvPr>
          <p:cNvSpPr txBox="1">
            <a:spLocks/>
          </p:cNvSpPr>
          <p:nvPr/>
        </p:nvSpPr>
        <p:spPr>
          <a:xfrm>
            <a:off x="7005011" y="1610342"/>
            <a:ext cx="775677" cy="2648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Sense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73F3AC3B-B1BF-4AF5-B243-A7D96ED474A9}"/>
              </a:ext>
            </a:extLst>
          </p:cNvPr>
          <p:cNvCxnSpPr>
            <a:cxnSpLocks/>
          </p:cNvCxnSpPr>
          <p:nvPr/>
        </p:nvCxnSpPr>
        <p:spPr>
          <a:xfrm>
            <a:off x="4682265" y="3061326"/>
            <a:ext cx="232320" cy="0"/>
          </a:xfrm>
          <a:prstGeom prst="line">
            <a:avLst/>
          </a:prstGeom>
          <a:ln>
            <a:headEnd type="triangl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2" name="Content Placeholder 2">
            <a:extLst>
              <a:ext uri="{FF2B5EF4-FFF2-40B4-BE49-F238E27FC236}">
                <a16:creationId xmlns:a16="http://schemas.microsoft.com/office/drawing/2014/main" id="{5163930A-9D7F-4006-9475-D9B47CE879DC}"/>
              </a:ext>
            </a:extLst>
          </p:cNvPr>
          <p:cNvSpPr txBox="1">
            <a:spLocks/>
          </p:cNvSpPr>
          <p:nvPr/>
        </p:nvSpPr>
        <p:spPr>
          <a:xfrm>
            <a:off x="2073451" y="2204513"/>
            <a:ext cx="775677" cy="264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IP</a:t>
            </a:r>
            <a:endParaRPr lang="en-US" sz="900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4132E87-F71D-4D65-8AF7-1B89D188CA1E}"/>
              </a:ext>
            </a:extLst>
          </p:cNvPr>
          <p:cNvSpPr/>
          <p:nvPr/>
        </p:nvSpPr>
        <p:spPr>
          <a:xfrm>
            <a:off x="3581399" y="1955698"/>
            <a:ext cx="1103751" cy="127112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LTC6820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CCBC57F-FE7E-416B-A07A-61341B33C67D}"/>
              </a:ext>
            </a:extLst>
          </p:cNvPr>
          <p:cNvCxnSpPr>
            <a:cxnSpLocks/>
          </p:cNvCxnSpPr>
          <p:nvPr/>
        </p:nvCxnSpPr>
        <p:spPr>
          <a:xfrm>
            <a:off x="4914585" y="3555025"/>
            <a:ext cx="868441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9BB0BAE-8CA1-47BF-8531-7A7E00B2B262}"/>
              </a:ext>
            </a:extLst>
          </p:cNvPr>
          <p:cNvCxnSpPr>
            <a:cxnSpLocks/>
          </p:cNvCxnSpPr>
          <p:nvPr/>
        </p:nvCxnSpPr>
        <p:spPr>
          <a:xfrm>
            <a:off x="4914585" y="3061326"/>
            <a:ext cx="0" cy="49369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D1FDEBF-0F3A-4A8F-AFF7-5DEC5E044A8F}"/>
              </a:ext>
            </a:extLst>
          </p:cNvPr>
          <p:cNvCxnSpPr>
            <a:cxnSpLocks/>
          </p:cNvCxnSpPr>
          <p:nvPr/>
        </p:nvCxnSpPr>
        <p:spPr>
          <a:xfrm>
            <a:off x="1506233" y="2455776"/>
            <a:ext cx="2075166" cy="0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96ED1796-204B-402B-A3E2-6F2D19A8957B}"/>
              </a:ext>
            </a:extLst>
          </p:cNvPr>
          <p:cNvCxnSpPr>
            <a:cxnSpLocks/>
          </p:cNvCxnSpPr>
          <p:nvPr/>
        </p:nvCxnSpPr>
        <p:spPr>
          <a:xfrm>
            <a:off x="1506233" y="2688363"/>
            <a:ext cx="2075166" cy="0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2" name="Content Placeholder 2">
            <a:extLst>
              <a:ext uri="{FF2B5EF4-FFF2-40B4-BE49-F238E27FC236}">
                <a16:creationId xmlns:a16="http://schemas.microsoft.com/office/drawing/2014/main" id="{4E366424-4074-4914-9325-2339B12282F6}"/>
              </a:ext>
            </a:extLst>
          </p:cNvPr>
          <p:cNvSpPr txBox="1">
            <a:spLocks/>
          </p:cNvSpPr>
          <p:nvPr/>
        </p:nvSpPr>
        <p:spPr>
          <a:xfrm>
            <a:off x="2073451" y="2718756"/>
            <a:ext cx="775677" cy="264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IN</a:t>
            </a:r>
          </a:p>
        </p:txBody>
      </p:sp>
      <p:sp>
        <p:nvSpPr>
          <p:cNvPr id="104" name="Content Placeholder 2">
            <a:extLst>
              <a:ext uri="{FF2B5EF4-FFF2-40B4-BE49-F238E27FC236}">
                <a16:creationId xmlns:a16="http://schemas.microsoft.com/office/drawing/2014/main" id="{94FB0F79-27BA-4542-8A72-CD0D819FBD27}"/>
              </a:ext>
            </a:extLst>
          </p:cNvPr>
          <p:cNvSpPr txBox="1">
            <a:spLocks/>
          </p:cNvSpPr>
          <p:nvPr/>
        </p:nvSpPr>
        <p:spPr>
          <a:xfrm>
            <a:off x="4696610" y="2001561"/>
            <a:ext cx="888463" cy="2916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SPI - CLK</a:t>
            </a:r>
          </a:p>
        </p:txBody>
      </p:sp>
      <p:sp>
        <p:nvSpPr>
          <p:cNvPr id="108" name="Content Placeholder 2">
            <a:extLst>
              <a:ext uri="{FF2B5EF4-FFF2-40B4-BE49-F238E27FC236}">
                <a16:creationId xmlns:a16="http://schemas.microsoft.com/office/drawing/2014/main" id="{AEE7DE68-66DB-4A46-BDB6-BC776974B32B}"/>
              </a:ext>
            </a:extLst>
          </p:cNvPr>
          <p:cNvSpPr txBox="1">
            <a:spLocks/>
          </p:cNvSpPr>
          <p:nvPr/>
        </p:nvSpPr>
        <p:spPr>
          <a:xfrm>
            <a:off x="4658028" y="2247694"/>
            <a:ext cx="895562" cy="264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SPI - DATA</a:t>
            </a:r>
          </a:p>
        </p:txBody>
      </p:sp>
      <p:sp>
        <p:nvSpPr>
          <p:cNvPr id="109" name="Content Placeholder 2">
            <a:extLst>
              <a:ext uri="{FF2B5EF4-FFF2-40B4-BE49-F238E27FC236}">
                <a16:creationId xmlns:a16="http://schemas.microsoft.com/office/drawing/2014/main" id="{429B3B14-ED91-4027-A540-5EC48135BD40}"/>
              </a:ext>
            </a:extLst>
          </p:cNvPr>
          <p:cNvSpPr txBox="1">
            <a:spLocks/>
          </p:cNvSpPr>
          <p:nvPr/>
        </p:nvSpPr>
        <p:spPr>
          <a:xfrm>
            <a:off x="4626545" y="2506121"/>
            <a:ext cx="775677" cy="264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SPI - CS</a:t>
            </a:r>
          </a:p>
        </p:txBody>
      </p:sp>
      <p:sp>
        <p:nvSpPr>
          <p:cNvPr id="110" name="Content Placeholder 2">
            <a:extLst>
              <a:ext uri="{FF2B5EF4-FFF2-40B4-BE49-F238E27FC236}">
                <a16:creationId xmlns:a16="http://schemas.microsoft.com/office/drawing/2014/main" id="{B99F534E-30C2-4C1E-B8F3-EA1E084D44D0}"/>
              </a:ext>
            </a:extLst>
          </p:cNvPr>
          <p:cNvSpPr txBox="1">
            <a:spLocks/>
          </p:cNvSpPr>
          <p:nvPr/>
        </p:nvSpPr>
        <p:spPr>
          <a:xfrm>
            <a:off x="4362709" y="3598013"/>
            <a:ext cx="1103751" cy="359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SPI - Readback</a:t>
            </a:r>
          </a:p>
        </p:txBody>
      </p: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809EFB4F-4EAD-4344-96E3-8BBD584DFC09}"/>
              </a:ext>
            </a:extLst>
          </p:cNvPr>
          <p:cNvCxnSpPr>
            <a:cxnSpLocks/>
          </p:cNvCxnSpPr>
          <p:nvPr/>
        </p:nvCxnSpPr>
        <p:spPr>
          <a:xfrm>
            <a:off x="1483297" y="1829325"/>
            <a:ext cx="0" cy="426025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9971FC16-1108-487A-B9A4-93EB8CD3783B}"/>
              </a:ext>
            </a:extLst>
          </p:cNvPr>
          <p:cNvCxnSpPr>
            <a:cxnSpLocks/>
          </p:cNvCxnSpPr>
          <p:nvPr/>
        </p:nvCxnSpPr>
        <p:spPr>
          <a:xfrm>
            <a:off x="1522091" y="4434194"/>
            <a:ext cx="1392465" cy="1979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529FE7A6-80C3-4EEF-AB0F-1632703F8B6A}"/>
              </a:ext>
            </a:extLst>
          </p:cNvPr>
          <p:cNvCxnSpPr>
            <a:cxnSpLocks/>
          </p:cNvCxnSpPr>
          <p:nvPr/>
        </p:nvCxnSpPr>
        <p:spPr>
          <a:xfrm>
            <a:off x="1522091" y="4529816"/>
            <a:ext cx="1392465" cy="1979"/>
          </a:xfrm>
          <a:prstGeom prst="line">
            <a:avLst/>
          </a:prstGeom>
          <a:ln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01060EDE-B6D6-4FE2-8FF4-16A8406F4BD0}"/>
              </a:ext>
            </a:extLst>
          </p:cNvPr>
          <p:cNvCxnSpPr>
            <a:cxnSpLocks/>
          </p:cNvCxnSpPr>
          <p:nvPr/>
        </p:nvCxnSpPr>
        <p:spPr>
          <a:xfrm>
            <a:off x="1529204" y="4630580"/>
            <a:ext cx="1392465" cy="1979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F935B0B2-C188-4B7A-BB2E-F97717910C02}"/>
              </a:ext>
            </a:extLst>
          </p:cNvPr>
          <p:cNvCxnSpPr>
            <a:cxnSpLocks/>
          </p:cNvCxnSpPr>
          <p:nvPr/>
        </p:nvCxnSpPr>
        <p:spPr>
          <a:xfrm>
            <a:off x="1506233" y="4833469"/>
            <a:ext cx="1392465" cy="1979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EA430EAD-A8BE-4F14-A6B3-E6605AEA72F0}"/>
              </a:ext>
            </a:extLst>
          </p:cNvPr>
          <p:cNvCxnSpPr>
            <a:cxnSpLocks/>
          </p:cNvCxnSpPr>
          <p:nvPr/>
        </p:nvCxnSpPr>
        <p:spPr>
          <a:xfrm>
            <a:off x="1506233" y="4929091"/>
            <a:ext cx="1392465" cy="1979"/>
          </a:xfrm>
          <a:prstGeom prst="line">
            <a:avLst/>
          </a:prstGeom>
          <a:ln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DFDF19A3-2239-4307-AF63-FD2F42BF9BFB}"/>
              </a:ext>
            </a:extLst>
          </p:cNvPr>
          <p:cNvCxnSpPr>
            <a:cxnSpLocks/>
          </p:cNvCxnSpPr>
          <p:nvPr/>
        </p:nvCxnSpPr>
        <p:spPr>
          <a:xfrm>
            <a:off x="1513346" y="5029855"/>
            <a:ext cx="1392465" cy="1979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2043C042-667D-4E24-8291-C4BA3C8188B9}"/>
              </a:ext>
            </a:extLst>
          </p:cNvPr>
          <p:cNvCxnSpPr>
            <a:cxnSpLocks/>
          </p:cNvCxnSpPr>
          <p:nvPr/>
        </p:nvCxnSpPr>
        <p:spPr>
          <a:xfrm>
            <a:off x="1513345" y="5124923"/>
            <a:ext cx="1392465" cy="1979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6ACB48A8-A81E-4BF5-AA32-EAE3A2262CE9}"/>
              </a:ext>
            </a:extLst>
          </p:cNvPr>
          <p:cNvCxnSpPr>
            <a:cxnSpLocks/>
          </p:cNvCxnSpPr>
          <p:nvPr/>
        </p:nvCxnSpPr>
        <p:spPr>
          <a:xfrm>
            <a:off x="1501929" y="5316426"/>
            <a:ext cx="1392465" cy="1979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7E96A069-C5FB-49C9-BF85-2DA583F4C04B}"/>
              </a:ext>
            </a:extLst>
          </p:cNvPr>
          <p:cNvCxnSpPr>
            <a:cxnSpLocks/>
          </p:cNvCxnSpPr>
          <p:nvPr/>
        </p:nvCxnSpPr>
        <p:spPr>
          <a:xfrm>
            <a:off x="1501929" y="5412048"/>
            <a:ext cx="1392465" cy="1979"/>
          </a:xfrm>
          <a:prstGeom prst="line">
            <a:avLst/>
          </a:prstGeom>
          <a:ln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F85FE319-8A89-4DBC-869A-DD380C92906B}"/>
              </a:ext>
            </a:extLst>
          </p:cNvPr>
          <p:cNvCxnSpPr>
            <a:cxnSpLocks/>
          </p:cNvCxnSpPr>
          <p:nvPr/>
        </p:nvCxnSpPr>
        <p:spPr>
          <a:xfrm>
            <a:off x="1509042" y="5512812"/>
            <a:ext cx="1392465" cy="1979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3D2B2E7D-3FCB-4279-85F7-60BBBE65B82E}"/>
              </a:ext>
            </a:extLst>
          </p:cNvPr>
          <p:cNvCxnSpPr>
            <a:cxnSpLocks/>
          </p:cNvCxnSpPr>
          <p:nvPr/>
        </p:nvCxnSpPr>
        <p:spPr>
          <a:xfrm>
            <a:off x="1509041" y="5607880"/>
            <a:ext cx="1392465" cy="1979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77E1DB87-8A54-42A1-8F6D-4A27287111FE}"/>
              </a:ext>
            </a:extLst>
          </p:cNvPr>
          <p:cNvCxnSpPr>
            <a:cxnSpLocks/>
          </p:cNvCxnSpPr>
          <p:nvPr/>
        </p:nvCxnSpPr>
        <p:spPr>
          <a:xfrm>
            <a:off x="1515469" y="5782970"/>
            <a:ext cx="1392465" cy="1979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97E89ADD-1011-408F-B1C5-1512F30A58C0}"/>
              </a:ext>
            </a:extLst>
          </p:cNvPr>
          <p:cNvCxnSpPr>
            <a:cxnSpLocks/>
          </p:cNvCxnSpPr>
          <p:nvPr/>
        </p:nvCxnSpPr>
        <p:spPr>
          <a:xfrm>
            <a:off x="1515469" y="5878592"/>
            <a:ext cx="1392465" cy="1979"/>
          </a:xfrm>
          <a:prstGeom prst="line">
            <a:avLst/>
          </a:prstGeom>
          <a:ln>
            <a:solidFill>
              <a:srgbClr val="7030A0">
                <a:alpha val="50000"/>
              </a:srgbClr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B1408DB3-4534-4EF4-8C7D-D2F113F76F31}"/>
              </a:ext>
            </a:extLst>
          </p:cNvPr>
          <p:cNvCxnSpPr>
            <a:cxnSpLocks/>
          </p:cNvCxnSpPr>
          <p:nvPr/>
        </p:nvCxnSpPr>
        <p:spPr>
          <a:xfrm>
            <a:off x="1522582" y="5979356"/>
            <a:ext cx="1392465" cy="1979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3729FBA7-CE69-4655-8BEE-78470D21D85C}"/>
              </a:ext>
            </a:extLst>
          </p:cNvPr>
          <p:cNvCxnSpPr>
            <a:cxnSpLocks/>
          </p:cNvCxnSpPr>
          <p:nvPr/>
        </p:nvCxnSpPr>
        <p:spPr>
          <a:xfrm>
            <a:off x="1515469" y="4004714"/>
            <a:ext cx="1392465" cy="1979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70FE85F4-279F-4121-9219-5EB445B056FA}"/>
              </a:ext>
            </a:extLst>
          </p:cNvPr>
          <p:cNvCxnSpPr>
            <a:cxnSpLocks/>
          </p:cNvCxnSpPr>
          <p:nvPr/>
        </p:nvCxnSpPr>
        <p:spPr>
          <a:xfrm>
            <a:off x="1515469" y="4100336"/>
            <a:ext cx="1392465" cy="1979"/>
          </a:xfrm>
          <a:prstGeom prst="line">
            <a:avLst/>
          </a:prstGeom>
          <a:ln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D382259D-6DA5-41C9-867C-D0360F620D9C}"/>
              </a:ext>
            </a:extLst>
          </p:cNvPr>
          <p:cNvCxnSpPr>
            <a:cxnSpLocks/>
          </p:cNvCxnSpPr>
          <p:nvPr/>
        </p:nvCxnSpPr>
        <p:spPr>
          <a:xfrm>
            <a:off x="1522582" y="4201100"/>
            <a:ext cx="1392465" cy="1979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7" name="Content Placeholder 2">
            <a:extLst>
              <a:ext uri="{FF2B5EF4-FFF2-40B4-BE49-F238E27FC236}">
                <a16:creationId xmlns:a16="http://schemas.microsoft.com/office/drawing/2014/main" id="{C71B1656-00A0-4D80-9476-806AC70D8A4E}"/>
              </a:ext>
            </a:extLst>
          </p:cNvPr>
          <p:cNvSpPr txBox="1">
            <a:spLocks/>
          </p:cNvSpPr>
          <p:nvPr/>
        </p:nvSpPr>
        <p:spPr>
          <a:xfrm>
            <a:off x="2920677" y="4428749"/>
            <a:ext cx="775677" cy="264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V</a:t>
            </a:r>
            <a:r>
              <a:rPr lang="en-US" sz="1200" baseline="-25000" dirty="0"/>
              <a:t>DD</a:t>
            </a:r>
            <a:endParaRPr lang="en-US" sz="1200" dirty="0"/>
          </a:p>
        </p:txBody>
      </p:sp>
      <p:sp>
        <p:nvSpPr>
          <p:cNvPr id="208" name="Content Placeholder 2">
            <a:extLst>
              <a:ext uri="{FF2B5EF4-FFF2-40B4-BE49-F238E27FC236}">
                <a16:creationId xmlns:a16="http://schemas.microsoft.com/office/drawing/2014/main" id="{ECDD8045-2140-47F7-8663-37FA43CC225D}"/>
              </a:ext>
            </a:extLst>
          </p:cNvPr>
          <p:cNvSpPr txBox="1">
            <a:spLocks/>
          </p:cNvSpPr>
          <p:nvPr/>
        </p:nvSpPr>
        <p:spPr>
          <a:xfrm>
            <a:off x="2926010" y="5767863"/>
            <a:ext cx="775677" cy="264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chemeClr val="tx1">
                    <a:alpha val="50000"/>
                  </a:schemeClr>
                </a:solidFill>
              </a:rPr>
              <a:t>LV_UC</a:t>
            </a:r>
          </a:p>
        </p:txBody>
      </p:sp>
      <p:sp>
        <p:nvSpPr>
          <p:cNvPr id="209" name="Content Placeholder 2">
            <a:extLst>
              <a:ext uri="{FF2B5EF4-FFF2-40B4-BE49-F238E27FC236}">
                <a16:creationId xmlns:a16="http://schemas.microsoft.com/office/drawing/2014/main" id="{DAB83337-A695-4C7C-A0CB-AFE867087D6F}"/>
              </a:ext>
            </a:extLst>
          </p:cNvPr>
          <p:cNvSpPr txBox="1">
            <a:spLocks/>
          </p:cNvSpPr>
          <p:nvPr/>
        </p:nvSpPr>
        <p:spPr>
          <a:xfrm>
            <a:off x="2923887" y="4848750"/>
            <a:ext cx="775677" cy="264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V</a:t>
            </a:r>
            <a:r>
              <a:rPr lang="en-US" sz="1200" baseline="-25000" dirty="0"/>
              <a:t>CC</a:t>
            </a:r>
            <a:endParaRPr lang="en-US" sz="1200" dirty="0"/>
          </a:p>
        </p:txBody>
      </p:sp>
      <p:sp>
        <p:nvSpPr>
          <p:cNvPr id="210" name="Content Placeholder 2">
            <a:extLst>
              <a:ext uri="{FF2B5EF4-FFF2-40B4-BE49-F238E27FC236}">
                <a16:creationId xmlns:a16="http://schemas.microsoft.com/office/drawing/2014/main" id="{C3A7C0E6-3716-4E8C-8106-0EB535B6FC35}"/>
              </a:ext>
            </a:extLst>
          </p:cNvPr>
          <p:cNvSpPr txBox="1">
            <a:spLocks/>
          </p:cNvSpPr>
          <p:nvPr/>
        </p:nvSpPr>
        <p:spPr>
          <a:xfrm>
            <a:off x="2935247" y="5287468"/>
            <a:ext cx="775677" cy="264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V</a:t>
            </a:r>
            <a:r>
              <a:rPr lang="en-US" sz="1200" baseline="-25000" dirty="0"/>
              <a:t>EE</a:t>
            </a:r>
            <a:endParaRPr lang="en-US" sz="1200" dirty="0"/>
          </a:p>
        </p:txBody>
      </p:sp>
      <p:sp>
        <p:nvSpPr>
          <p:cNvPr id="212" name="Content Placeholder 2">
            <a:extLst>
              <a:ext uri="{FF2B5EF4-FFF2-40B4-BE49-F238E27FC236}">
                <a16:creationId xmlns:a16="http://schemas.microsoft.com/office/drawing/2014/main" id="{B22D246A-D394-4D10-9923-E72948512DD7}"/>
              </a:ext>
            </a:extLst>
          </p:cNvPr>
          <p:cNvSpPr txBox="1">
            <a:spLocks/>
          </p:cNvSpPr>
          <p:nvPr/>
        </p:nvSpPr>
        <p:spPr>
          <a:xfrm>
            <a:off x="1995630" y="3779102"/>
            <a:ext cx="940109" cy="2643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HV</a:t>
            </a:r>
          </a:p>
        </p:txBody>
      </p:sp>
    </p:spTree>
    <p:extLst>
      <p:ext uri="{BB962C8B-B14F-4D97-AF65-F5344CB8AC3E}">
        <p14:creationId xmlns:p14="http://schemas.microsoft.com/office/powerpoint/2010/main" val="3974804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035D0B-4748-0C44-B430-0EA1A597F541}"/>
              </a:ext>
            </a:extLst>
          </p:cNvPr>
          <p:cNvSpPr/>
          <p:nvPr/>
        </p:nvSpPr>
        <p:spPr>
          <a:xfrm>
            <a:off x="1927889" y="1029511"/>
            <a:ext cx="8779867" cy="5689342"/>
          </a:xfrm>
          <a:prstGeom prst="rect">
            <a:avLst/>
          </a:prstGeom>
        </p:spPr>
        <p:txBody>
          <a:bodyPr wrap="square" numCol="2" spcCol="360000"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700" dirty="0"/>
              <a:t>+2.5 V</a:t>
            </a:r>
          </a:p>
          <a:p>
            <a:pPr>
              <a:buFont typeface="+mj-lt"/>
              <a:buAutoNum type="arabicPeriod" startAt="2"/>
            </a:pPr>
            <a:r>
              <a:rPr lang="en-US" sz="1700" dirty="0"/>
              <a:t> RET +2.5 V</a:t>
            </a:r>
          </a:p>
          <a:p>
            <a:pPr>
              <a:buFont typeface="+mj-lt"/>
              <a:buAutoNum type="arabicPeriod" startAt="3"/>
            </a:pPr>
            <a:r>
              <a:rPr lang="en-US" sz="1700" strike="sngStrike" dirty="0"/>
              <a:t> + sense</a:t>
            </a:r>
          </a:p>
          <a:p>
            <a:pPr>
              <a:buFont typeface="+mj-lt"/>
              <a:buAutoNum type="arabicPeriod" startAt="4"/>
            </a:pPr>
            <a:r>
              <a:rPr lang="en-US" sz="1700" strike="sngStrike" dirty="0"/>
              <a:t> - sense</a:t>
            </a:r>
            <a:br>
              <a:rPr lang="en-US" sz="1700" dirty="0"/>
            </a:br>
            <a:endParaRPr lang="en-US" sz="1700" dirty="0"/>
          </a:p>
          <a:p>
            <a:pPr>
              <a:buFont typeface="+mj-lt"/>
              <a:buAutoNum type="arabicPeriod" startAt="4"/>
            </a:pPr>
            <a:r>
              <a:rPr lang="en-US" sz="1700" dirty="0"/>
              <a:t> - 2.5 V</a:t>
            </a:r>
          </a:p>
          <a:p>
            <a:pPr>
              <a:buFont typeface="+mj-lt"/>
              <a:buAutoNum type="arabicPeriod" startAt="4"/>
            </a:pPr>
            <a:r>
              <a:rPr lang="en-US" sz="1700" dirty="0"/>
              <a:t> RET  -2.5 V</a:t>
            </a:r>
          </a:p>
          <a:p>
            <a:pPr>
              <a:buFont typeface="+mj-lt"/>
              <a:buAutoNum type="arabicPeriod" startAt="4"/>
            </a:pPr>
            <a:r>
              <a:rPr lang="en-US" sz="1700" strike="sngStrike" dirty="0"/>
              <a:t> + sense</a:t>
            </a:r>
          </a:p>
          <a:p>
            <a:pPr>
              <a:buFont typeface="+mj-lt"/>
              <a:buAutoNum type="arabicPeriod" startAt="4"/>
            </a:pPr>
            <a:r>
              <a:rPr lang="en-US" sz="1700" strike="sngStrike" dirty="0"/>
              <a:t> - sense</a:t>
            </a:r>
            <a:br>
              <a:rPr lang="en-US" sz="1700" dirty="0"/>
            </a:br>
            <a:endParaRPr lang="en-US" sz="1700" dirty="0"/>
          </a:p>
          <a:p>
            <a:pPr>
              <a:buFont typeface="+mj-lt"/>
              <a:buAutoNum type="arabicPeriod" startAt="4"/>
            </a:pPr>
            <a:r>
              <a:rPr lang="en-US" sz="1700" dirty="0"/>
              <a:t> HV</a:t>
            </a:r>
          </a:p>
          <a:p>
            <a:pPr>
              <a:buFont typeface="+mj-lt"/>
              <a:buAutoNum type="arabicPeriod" startAt="4"/>
            </a:pPr>
            <a:r>
              <a:rPr lang="en-US" sz="1700" dirty="0"/>
              <a:t> GND- HV</a:t>
            </a:r>
          </a:p>
          <a:p>
            <a:pPr>
              <a:buFont typeface="+mj-lt"/>
              <a:buAutoNum type="arabicPeriod" startAt="4"/>
            </a:pPr>
            <a:r>
              <a:rPr lang="en-US" sz="1700" dirty="0"/>
              <a:t> shield</a:t>
            </a:r>
            <a:br>
              <a:rPr lang="en-US" sz="1700" dirty="0"/>
            </a:br>
            <a:endParaRPr lang="en-US" sz="1700" dirty="0"/>
          </a:p>
          <a:p>
            <a:pPr>
              <a:buFont typeface="+mj-lt"/>
              <a:buAutoNum type="arabicPeriod" startAt="4"/>
            </a:pPr>
            <a:r>
              <a:rPr lang="en-US" sz="1700" dirty="0"/>
              <a:t>  VDD</a:t>
            </a:r>
          </a:p>
          <a:p>
            <a:pPr>
              <a:buFont typeface="+mj-lt"/>
              <a:buAutoNum type="arabicPeriod" startAt="4"/>
            </a:pPr>
            <a:r>
              <a:rPr lang="en-US" sz="1700" dirty="0"/>
              <a:t> RET - VDD</a:t>
            </a:r>
          </a:p>
          <a:p>
            <a:pPr>
              <a:buFont typeface="+mj-lt"/>
              <a:buAutoNum type="arabicPeriod" startAt="4"/>
            </a:pPr>
            <a:r>
              <a:rPr lang="en-US" sz="1700" strike="sngStrike" dirty="0"/>
              <a:t> shield</a:t>
            </a:r>
            <a:br>
              <a:rPr lang="en-US" sz="1700" dirty="0"/>
            </a:br>
            <a:endParaRPr lang="en-US" sz="1700" dirty="0"/>
          </a:p>
          <a:p>
            <a:pPr>
              <a:buFont typeface="+mj-lt"/>
              <a:buAutoNum type="arabicPeriod" startAt="4"/>
            </a:pPr>
            <a:r>
              <a:rPr lang="en-US" sz="1700" strike="sngStrike" dirty="0"/>
              <a:t> LV- </a:t>
            </a:r>
            <a:r>
              <a:rPr lang="en-US" sz="1700" strike="sngStrike" dirty="0" err="1"/>
              <a:t>uController</a:t>
            </a:r>
            <a:endParaRPr lang="en-US" sz="1700" strike="sngStrike" dirty="0"/>
          </a:p>
          <a:p>
            <a:pPr>
              <a:buFont typeface="+mj-lt"/>
              <a:buAutoNum type="arabicPeriod" startAt="4"/>
            </a:pPr>
            <a:r>
              <a:rPr lang="en-US" sz="1700" strike="sngStrike" dirty="0"/>
              <a:t> RET - LV –</a:t>
            </a:r>
            <a:r>
              <a:rPr lang="en-US" sz="1700" strike="sngStrike" dirty="0" err="1"/>
              <a:t>uController</a:t>
            </a:r>
            <a:endParaRPr lang="en-US" sz="1700" strike="sngStrike" dirty="0"/>
          </a:p>
          <a:p>
            <a:pPr>
              <a:buFont typeface="+mj-lt"/>
              <a:buAutoNum type="arabicPeriod" startAt="4"/>
            </a:pPr>
            <a:r>
              <a:rPr lang="en-US" sz="1700" strike="sngStrike" dirty="0"/>
              <a:t> shield</a:t>
            </a:r>
            <a:br>
              <a:rPr lang="en-US" sz="1700" dirty="0"/>
            </a:br>
            <a:endParaRPr lang="en-US" sz="1700" dirty="0"/>
          </a:p>
          <a:p>
            <a:pPr marL="342900" indent="-342900">
              <a:buFont typeface="+mj-lt"/>
              <a:buAutoNum type="arabicPeriod" startAt="18"/>
            </a:pPr>
            <a:r>
              <a:rPr lang="en-US" sz="1700" dirty="0"/>
              <a:t>SM control 1 +</a:t>
            </a:r>
          </a:p>
          <a:p>
            <a:pPr marL="342900" indent="-342900">
              <a:buFont typeface="+mj-lt"/>
              <a:buAutoNum type="arabicPeriod" startAt="18"/>
            </a:pPr>
            <a:r>
              <a:rPr lang="en-US" sz="1700" dirty="0"/>
              <a:t>SM control 1 -</a:t>
            </a:r>
          </a:p>
          <a:p>
            <a:pPr marL="342900" indent="-342900">
              <a:buFont typeface="+mj-lt"/>
              <a:buAutoNum type="arabicPeriod" startAt="18"/>
            </a:pPr>
            <a:r>
              <a:rPr lang="en-US" sz="1700" strike="sngStrike" dirty="0"/>
              <a:t>Shield</a:t>
            </a:r>
            <a:br>
              <a:rPr lang="en-US" sz="1700" dirty="0"/>
            </a:br>
            <a:endParaRPr lang="en-US" sz="1700" dirty="0"/>
          </a:p>
          <a:p>
            <a:pPr marL="342900" indent="-342900">
              <a:buFont typeface="+mj-lt"/>
              <a:buAutoNum type="arabicPeriod" startAt="18"/>
            </a:pPr>
            <a:r>
              <a:rPr lang="en-US" sz="1700" strike="sngStrike" dirty="0"/>
              <a:t>SM control 2 +</a:t>
            </a:r>
          </a:p>
          <a:p>
            <a:pPr marL="342900" indent="-342900">
              <a:buFont typeface="+mj-lt"/>
              <a:buAutoNum type="arabicPeriod" startAt="18"/>
            </a:pPr>
            <a:r>
              <a:rPr lang="en-US" sz="1700" strike="sngStrike" dirty="0"/>
              <a:t>SM control 2 -</a:t>
            </a:r>
          </a:p>
          <a:p>
            <a:pPr marL="342900" indent="-342900">
              <a:buFont typeface="+mj-lt"/>
              <a:buAutoNum type="arabicPeriod" startAt="18"/>
            </a:pPr>
            <a:r>
              <a:rPr lang="en-US" sz="1700" strike="sngStrike" dirty="0"/>
              <a:t>Shield</a:t>
            </a:r>
            <a:br>
              <a:rPr lang="en-US" sz="1700" strike="sngStrike" dirty="0"/>
            </a:br>
            <a:endParaRPr lang="en-US" sz="1700" strike="sngStrike" dirty="0"/>
          </a:p>
          <a:p>
            <a:pPr marL="342900" indent="-342900">
              <a:buFont typeface="+mj-lt"/>
              <a:buAutoNum type="arabicPeriod" startAt="18"/>
            </a:pPr>
            <a:r>
              <a:rPr lang="en-US" sz="1700" strike="sngStrike" dirty="0"/>
              <a:t>SM control 3 +</a:t>
            </a:r>
          </a:p>
          <a:p>
            <a:pPr marL="342900" indent="-342900">
              <a:buFont typeface="+mj-lt"/>
              <a:buAutoNum type="arabicPeriod" startAt="18"/>
            </a:pPr>
            <a:r>
              <a:rPr lang="en-US" sz="1700" strike="sngStrike" dirty="0"/>
              <a:t>SM control 3 -</a:t>
            </a:r>
          </a:p>
          <a:p>
            <a:pPr marL="342900" indent="-342900">
              <a:buFont typeface="+mj-lt"/>
              <a:buAutoNum type="arabicPeriod" startAt="18"/>
            </a:pPr>
            <a:r>
              <a:rPr lang="en-US" sz="1700" strike="sngStrike" dirty="0"/>
              <a:t>Shield</a:t>
            </a:r>
            <a:br>
              <a:rPr lang="en-US" sz="1700" strike="sngStrike" dirty="0"/>
            </a:br>
            <a:endParaRPr lang="en-US" sz="1700" strike="sngStrike" dirty="0"/>
          </a:p>
          <a:p>
            <a:pPr marL="342900" indent="-342900">
              <a:buFont typeface="+mj-lt"/>
              <a:buAutoNum type="arabicPeriod" startAt="18"/>
            </a:pPr>
            <a:r>
              <a:rPr lang="en-US" sz="1700" strike="sngStrike" dirty="0"/>
              <a:t>SM control 4-ctrl +</a:t>
            </a:r>
          </a:p>
          <a:p>
            <a:pPr marL="342900" indent="-342900">
              <a:buFont typeface="+mj-lt"/>
              <a:buAutoNum type="arabicPeriod" startAt="18"/>
            </a:pPr>
            <a:r>
              <a:rPr lang="en-US" sz="1700" strike="sngStrike" dirty="0"/>
              <a:t>SM control 5-ctrl -</a:t>
            </a:r>
          </a:p>
          <a:p>
            <a:pPr marL="342900" indent="-342900">
              <a:buFont typeface="+mj-lt"/>
              <a:buAutoNum type="arabicPeriod" startAt="18"/>
            </a:pPr>
            <a:r>
              <a:rPr lang="en-US" sz="1700" strike="sngStrike" dirty="0"/>
              <a:t>shield</a:t>
            </a:r>
          </a:p>
          <a:p>
            <a:endParaRPr lang="en-US" sz="1700" dirty="0"/>
          </a:p>
          <a:p>
            <a:r>
              <a:rPr lang="en-US" sz="1700" dirty="0"/>
              <a:t>total of 11 conductors</a:t>
            </a:r>
            <a:br>
              <a:rPr lang="en-US" sz="1700" dirty="0"/>
            </a:br>
            <a:r>
              <a:rPr lang="en-US" sz="1700" dirty="0"/>
              <a:t>(10 signals, power &amp; 1  shields )</a:t>
            </a:r>
          </a:p>
          <a:p>
            <a:endParaRPr lang="en-US" sz="1700" dirty="0"/>
          </a:p>
          <a:p>
            <a:r>
              <a:rPr lang="en-US" sz="1700" dirty="0"/>
              <a:t>Connector needs 11 positions min </a:t>
            </a:r>
            <a:br>
              <a:rPr lang="en-US" sz="1700" dirty="0"/>
            </a:br>
            <a:endParaRPr lang="en-US" sz="17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29F0CA-5585-184C-A37D-5E64876C30C0}"/>
              </a:ext>
            </a:extLst>
          </p:cNvPr>
          <p:cNvSpPr/>
          <p:nvPr/>
        </p:nvSpPr>
        <p:spPr>
          <a:xfrm>
            <a:off x="1433584" y="207605"/>
            <a:ext cx="100026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SAMI Cable for DarkSide</a:t>
            </a:r>
            <a:r>
              <a:rPr lang="en-US" sz="2400" b="1"/>
              <a:t>: Minimizing </a:t>
            </a:r>
            <a:r>
              <a:rPr lang="en-US" sz="2400" b="1" dirty="0"/>
              <a:t>Number of Conductors (Cable Mass)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7017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C66B84A-6100-4764-AF76-39C4D894A2B6}"/>
              </a:ext>
            </a:extLst>
          </p:cNvPr>
          <p:cNvSpPr/>
          <p:nvPr/>
        </p:nvSpPr>
        <p:spPr>
          <a:xfrm>
            <a:off x="1896686" y="1829325"/>
            <a:ext cx="6323386" cy="4260250"/>
          </a:xfrm>
          <a:prstGeom prst="rect">
            <a:avLst/>
          </a:prstGeom>
          <a:solidFill>
            <a:schemeClr val="accent6">
              <a:alpha val="2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CFBB64-CE15-41D1-932A-3BD61C433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Future improvements (minimizing signal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B60FB-9DF0-4585-846A-8EBD2C4A4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6262" y="2217235"/>
            <a:ext cx="3298577" cy="3276980"/>
          </a:xfrm>
        </p:spPr>
        <p:txBody>
          <a:bodyPr>
            <a:normAutofit/>
          </a:bodyPr>
          <a:lstStyle/>
          <a:p>
            <a:r>
              <a:rPr lang="en-US" dirty="0"/>
              <a:t>Can achieve similar reduction by using USB-to-Serial chip</a:t>
            </a:r>
          </a:p>
          <a:p>
            <a:r>
              <a:rPr lang="en-US" dirty="0"/>
              <a:t>Will use 4 pin USB -  power and ground from existing lines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93163-6E5C-4C2B-B3A8-69D076D18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E316D-5056-4C12-A8B8-453C47F94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 - Status of Steering Module and Future Plans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4A1E46F-7D09-4D95-AAA2-4C8478CDEB04}"/>
              </a:ext>
            </a:extLst>
          </p:cNvPr>
          <p:cNvSpPr/>
          <p:nvPr/>
        </p:nvSpPr>
        <p:spPr>
          <a:xfrm>
            <a:off x="5789027" y="3323204"/>
            <a:ext cx="1911910" cy="1800342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HV3418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17010E6-138F-4367-8900-73BC538701B8}"/>
              </a:ext>
            </a:extLst>
          </p:cNvPr>
          <p:cNvSpPr/>
          <p:nvPr/>
        </p:nvSpPr>
        <p:spPr>
          <a:xfrm>
            <a:off x="5783026" y="1870559"/>
            <a:ext cx="1755140" cy="1271123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HV5523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7206EFB-05A0-4385-8B55-55ADD651398B}"/>
              </a:ext>
            </a:extLst>
          </p:cNvPr>
          <p:cNvCxnSpPr>
            <a:cxnSpLocks/>
          </p:cNvCxnSpPr>
          <p:nvPr/>
        </p:nvCxnSpPr>
        <p:spPr>
          <a:xfrm>
            <a:off x="1483297" y="1829325"/>
            <a:ext cx="0" cy="426025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BD4EB45-329C-426A-B64D-7D35B65F30C1}"/>
              </a:ext>
            </a:extLst>
          </p:cNvPr>
          <p:cNvCxnSpPr>
            <a:cxnSpLocks/>
          </p:cNvCxnSpPr>
          <p:nvPr/>
        </p:nvCxnSpPr>
        <p:spPr>
          <a:xfrm>
            <a:off x="4682265" y="2234115"/>
            <a:ext cx="1100761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EB434C8-8C0D-4925-A0DE-85DBD5731803}"/>
              </a:ext>
            </a:extLst>
          </p:cNvPr>
          <p:cNvCxnSpPr>
            <a:cxnSpLocks/>
          </p:cNvCxnSpPr>
          <p:nvPr/>
        </p:nvCxnSpPr>
        <p:spPr>
          <a:xfrm>
            <a:off x="4682265" y="2448890"/>
            <a:ext cx="1104412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82F4B0CF-B600-41BD-BA6A-CE12599E5B69}"/>
              </a:ext>
            </a:extLst>
          </p:cNvPr>
          <p:cNvCxnSpPr>
            <a:cxnSpLocks/>
          </p:cNvCxnSpPr>
          <p:nvPr/>
        </p:nvCxnSpPr>
        <p:spPr>
          <a:xfrm>
            <a:off x="4682265" y="2732767"/>
            <a:ext cx="1100761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AFE664AC-69E6-40B1-A1C6-FFFC642827F5}"/>
              </a:ext>
            </a:extLst>
          </p:cNvPr>
          <p:cNvSpPr txBox="1">
            <a:spLocks/>
          </p:cNvSpPr>
          <p:nvPr/>
        </p:nvSpPr>
        <p:spPr>
          <a:xfrm>
            <a:off x="5320323" y="1602679"/>
            <a:ext cx="775677" cy="2648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Return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43B8553-9A56-4BDA-BC12-CFAA71D226BF}"/>
              </a:ext>
            </a:extLst>
          </p:cNvPr>
          <p:cNvCxnSpPr>
            <a:cxnSpLocks/>
          </p:cNvCxnSpPr>
          <p:nvPr/>
        </p:nvCxnSpPr>
        <p:spPr>
          <a:xfrm>
            <a:off x="5404591" y="1607274"/>
            <a:ext cx="607142" cy="0"/>
          </a:xfrm>
          <a:prstGeom prst="line">
            <a:avLst/>
          </a:prstGeom>
          <a:ln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5" name="Content Placeholder 2">
            <a:extLst>
              <a:ext uri="{FF2B5EF4-FFF2-40B4-BE49-F238E27FC236}">
                <a16:creationId xmlns:a16="http://schemas.microsoft.com/office/drawing/2014/main" id="{81FF9A9B-1366-43E6-AE99-AD415A516480}"/>
              </a:ext>
            </a:extLst>
          </p:cNvPr>
          <p:cNvSpPr txBox="1">
            <a:spLocks/>
          </p:cNvSpPr>
          <p:nvPr/>
        </p:nvSpPr>
        <p:spPr>
          <a:xfrm>
            <a:off x="6180268" y="1602679"/>
            <a:ext cx="775677" cy="2648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Shield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4F05F5F-F5C6-4F02-B9C5-0325D3CC60DD}"/>
              </a:ext>
            </a:extLst>
          </p:cNvPr>
          <p:cNvCxnSpPr>
            <a:cxnSpLocks/>
          </p:cNvCxnSpPr>
          <p:nvPr/>
        </p:nvCxnSpPr>
        <p:spPr>
          <a:xfrm>
            <a:off x="6264536" y="1607274"/>
            <a:ext cx="607142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7" name="Content Placeholder 2">
            <a:extLst>
              <a:ext uri="{FF2B5EF4-FFF2-40B4-BE49-F238E27FC236}">
                <a16:creationId xmlns:a16="http://schemas.microsoft.com/office/drawing/2014/main" id="{92E3C98D-19D7-4C81-9DB1-7FA45E590D30}"/>
              </a:ext>
            </a:extLst>
          </p:cNvPr>
          <p:cNvSpPr txBox="1">
            <a:spLocks/>
          </p:cNvSpPr>
          <p:nvPr/>
        </p:nvSpPr>
        <p:spPr>
          <a:xfrm>
            <a:off x="4502512" y="1598084"/>
            <a:ext cx="775677" cy="2648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Signal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55F15E8A-C28D-4956-A38A-4DB39046FD4F}"/>
              </a:ext>
            </a:extLst>
          </p:cNvPr>
          <p:cNvCxnSpPr>
            <a:cxnSpLocks/>
          </p:cNvCxnSpPr>
          <p:nvPr/>
        </p:nvCxnSpPr>
        <p:spPr>
          <a:xfrm>
            <a:off x="4586780" y="1602679"/>
            <a:ext cx="607142" cy="0"/>
          </a:xfrm>
          <a:prstGeom prst="line">
            <a:avLst/>
          </a:prstGeom>
          <a:ln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45930B31-C063-4389-96CD-97614EA18A1B}"/>
              </a:ext>
            </a:extLst>
          </p:cNvPr>
          <p:cNvCxnSpPr>
            <a:cxnSpLocks/>
          </p:cNvCxnSpPr>
          <p:nvPr/>
        </p:nvCxnSpPr>
        <p:spPr>
          <a:xfrm>
            <a:off x="7030443" y="1607274"/>
            <a:ext cx="607142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0" name="Content Placeholder 2">
            <a:extLst>
              <a:ext uri="{FF2B5EF4-FFF2-40B4-BE49-F238E27FC236}">
                <a16:creationId xmlns:a16="http://schemas.microsoft.com/office/drawing/2014/main" id="{97E9456A-504F-45D3-B629-2852D0EB72E6}"/>
              </a:ext>
            </a:extLst>
          </p:cNvPr>
          <p:cNvSpPr txBox="1">
            <a:spLocks/>
          </p:cNvSpPr>
          <p:nvPr/>
        </p:nvSpPr>
        <p:spPr>
          <a:xfrm>
            <a:off x="7005011" y="1610342"/>
            <a:ext cx="775677" cy="2648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Sense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73F3AC3B-B1BF-4AF5-B243-A7D96ED474A9}"/>
              </a:ext>
            </a:extLst>
          </p:cNvPr>
          <p:cNvCxnSpPr>
            <a:cxnSpLocks/>
          </p:cNvCxnSpPr>
          <p:nvPr/>
        </p:nvCxnSpPr>
        <p:spPr>
          <a:xfrm>
            <a:off x="4682265" y="3061326"/>
            <a:ext cx="232320" cy="0"/>
          </a:xfrm>
          <a:prstGeom prst="line">
            <a:avLst/>
          </a:prstGeom>
          <a:ln>
            <a:headEnd type="triangl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2" name="Content Placeholder 2">
            <a:extLst>
              <a:ext uri="{FF2B5EF4-FFF2-40B4-BE49-F238E27FC236}">
                <a16:creationId xmlns:a16="http://schemas.microsoft.com/office/drawing/2014/main" id="{5163930A-9D7F-4006-9475-D9B47CE879DC}"/>
              </a:ext>
            </a:extLst>
          </p:cNvPr>
          <p:cNvSpPr txBox="1">
            <a:spLocks/>
          </p:cNvSpPr>
          <p:nvPr/>
        </p:nvSpPr>
        <p:spPr>
          <a:xfrm>
            <a:off x="2073451" y="2204513"/>
            <a:ext cx="775677" cy="264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DATA +</a:t>
            </a:r>
            <a:endParaRPr lang="en-US" sz="900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4132E87-F71D-4D65-8AF7-1B89D188CA1E}"/>
              </a:ext>
            </a:extLst>
          </p:cNvPr>
          <p:cNvSpPr/>
          <p:nvPr/>
        </p:nvSpPr>
        <p:spPr>
          <a:xfrm>
            <a:off x="3581399" y="1955698"/>
            <a:ext cx="1103751" cy="127112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FT232H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CCBC57F-FE7E-416B-A07A-61341B33C67D}"/>
              </a:ext>
            </a:extLst>
          </p:cNvPr>
          <p:cNvCxnSpPr>
            <a:cxnSpLocks/>
          </p:cNvCxnSpPr>
          <p:nvPr/>
        </p:nvCxnSpPr>
        <p:spPr>
          <a:xfrm>
            <a:off x="4914585" y="3555025"/>
            <a:ext cx="868441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9BB0BAE-8CA1-47BF-8531-7A7E00B2B262}"/>
              </a:ext>
            </a:extLst>
          </p:cNvPr>
          <p:cNvCxnSpPr>
            <a:cxnSpLocks/>
          </p:cNvCxnSpPr>
          <p:nvPr/>
        </p:nvCxnSpPr>
        <p:spPr>
          <a:xfrm>
            <a:off x="4914585" y="3061326"/>
            <a:ext cx="0" cy="49369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D1FDEBF-0F3A-4A8F-AFF7-5DEC5E044A8F}"/>
              </a:ext>
            </a:extLst>
          </p:cNvPr>
          <p:cNvCxnSpPr>
            <a:cxnSpLocks/>
          </p:cNvCxnSpPr>
          <p:nvPr/>
        </p:nvCxnSpPr>
        <p:spPr>
          <a:xfrm>
            <a:off x="1506233" y="2455776"/>
            <a:ext cx="2075166" cy="0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96ED1796-204B-402B-A3E2-6F2D19A8957B}"/>
              </a:ext>
            </a:extLst>
          </p:cNvPr>
          <p:cNvCxnSpPr>
            <a:cxnSpLocks/>
          </p:cNvCxnSpPr>
          <p:nvPr/>
        </p:nvCxnSpPr>
        <p:spPr>
          <a:xfrm>
            <a:off x="1506233" y="2688363"/>
            <a:ext cx="2075166" cy="0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2" name="Content Placeholder 2">
            <a:extLst>
              <a:ext uri="{FF2B5EF4-FFF2-40B4-BE49-F238E27FC236}">
                <a16:creationId xmlns:a16="http://schemas.microsoft.com/office/drawing/2014/main" id="{4E366424-4074-4914-9325-2339B12282F6}"/>
              </a:ext>
            </a:extLst>
          </p:cNvPr>
          <p:cNvSpPr txBox="1">
            <a:spLocks/>
          </p:cNvSpPr>
          <p:nvPr/>
        </p:nvSpPr>
        <p:spPr>
          <a:xfrm>
            <a:off x="2073451" y="2718756"/>
            <a:ext cx="775677" cy="264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DATA -</a:t>
            </a:r>
          </a:p>
        </p:txBody>
      </p:sp>
      <p:sp>
        <p:nvSpPr>
          <p:cNvPr id="104" name="Content Placeholder 2">
            <a:extLst>
              <a:ext uri="{FF2B5EF4-FFF2-40B4-BE49-F238E27FC236}">
                <a16:creationId xmlns:a16="http://schemas.microsoft.com/office/drawing/2014/main" id="{94FB0F79-27BA-4542-8A72-CD0D819FBD27}"/>
              </a:ext>
            </a:extLst>
          </p:cNvPr>
          <p:cNvSpPr txBox="1">
            <a:spLocks/>
          </p:cNvSpPr>
          <p:nvPr/>
        </p:nvSpPr>
        <p:spPr>
          <a:xfrm>
            <a:off x="4696610" y="2001561"/>
            <a:ext cx="888463" cy="2916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SPI - CLK</a:t>
            </a:r>
          </a:p>
        </p:txBody>
      </p:sp>
      <p:sp>
        <p:nvSpPr>
          <p:cNvPr id="108" name="Content Placeholder 2">
            <a:extLst>
              <a:ext uri="{FF2B5EF4-FFF2-40B4-BE49-F238E27FC236}">
                <a16:creationId xmlns:a16="http://schemas.microsoft.com/office/drawing/2014/main" id="{AEE7DE68-66DB-4A46-BDB6-BC776974B32B}"/>
              </a:ext>
            </a:extLst>
          </p:cNvPr>
          <p:cNvSpPr txBox="1">
            <a:spLocks/>
          </p:cNvSpPr>
          <p:nvPr/>
        </p:nvSpPr>
        <p:spPr>
          <a:xfrm>
            <a:off x="4658028" y="2247694"/>
            <a:ext cx="895562" cy="264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SPI - DATA</a:t>
            </a:r>
          </a:p>
        </p:txBody>
      </p:sp>
      <p:sp>
        <p:nvSpPr>
          <p:cNvPr id="109" name="Content Placeholder 2">
            <a:extLst>
              <a:ext uri="{FF2B5EF4-FFF2-40B4-BE49-F238E27FC236}">
                <a16:creationId xmlns:a16="http://schemas.microsoft.com/office/drawing/2014/main" id="{429B3B14-ED91-4027-A540-5EC48135BD40}"/>
              </a:ext>
            </a:extLst>
          </p:cNvPr>
          <p:cNvSpPr txBox="1">
            <a:spLocks/>
          </p:cNvSpPr>
          <p:nvPr/>
        </p:nvSpPr>
        <p:spPr>
          <a:xfrm>
            <a:off x="4626545" y="2506121"/>
            <a:ext cx="775677" cy="264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SPI - CS</a:t>
            </a:r>
          </a:p>
        </p:txBody>
      </p:sp>
      <p:sp>
        <p:nvSpPr>
          <p:cNvPr id="110" name="Content Placeholder 2">
            <a:extLst>
              <a:ext uri="{FF2B5EF4-FFF2-40B4-BE49-F238E27FC236}">
                <a16:creationId xmlns:a16="http://schemas.microsoft.com/office/drawing/2014/main" id="{B99F534E-30C2-4C1E-B8F3-EA1E084D44D0}"/>
              </a:ext>
            </a:extLst>
          </p:cNvPr>
          <p:cNvSpPr txBox="1">
            <a:spLocks/>
          </p:cNvSpPr>
          <p:nvPr/>
        </p:nvSpPr>
        <p:spPr>
          <a:xfrm>
            <a:off x="4362709" y="3598013"/>
            <a:ext cx="1103751" cy="359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SPI - Readback</a:t>
            </a:r>
          </a:p>
        </p:txBody>
      </p: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809EFB4F-4EAD-4344-96E3-8BBD584DFC09}"/>
              </a:ext>
            </a:extLst>
          </p:cNvPr>
          <p:cNvCxnSpPr>
            <a:cxnSpLocks/>
          </p:cNvCxnSpPr>
          <p:nvPr/>
        </p:nvCxnSpPr>
        <p:spPr>
          <a:xfrm>
            <a:off x="1483297" y="1829325"/>
            <a:ext cx="0" cy="426025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9971FC16-1108-487A-B9A4-93EB8CD3783B}"/>
              </a:ext>
            </a:extLst>
          </p:cNvPr>
          <p:cNvCxnSpPr>
            <a:cxnSpLocks/>
          </p:cNvCxnSpPr>
          <p:nvPr/>
        </p:nvCxnSpPr>
        <p:spPr>
          <a:xfrm>
            <a:off x="1522091" y="4434194"/>
            <a:ext cx="1392465" cy="1979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529FE7A6-80C3-4EEF-AB0F-1632703F8B6A}"/>
              </a:ext>
            </a:extLst>
          </p:cNvPr>
          <p:cNvCxnSpPr>
            <a:cxnSpLocks/>
          </p:cNvCxnSpPr>
          <p:nvPr/>
        </p:nvCxnSpPr>
        <p:spPr>
          <a:xfrm>
            <a:off x="1522091" y="4529816"/>
            <a:ext cx="1392465" cy="1979"/>
          </a:xfrm>
          <a:prstGeom prst="line">
            <a:avLst/>
          </a:prstGeom>
          <a:ln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01060EDE-B6D6-4FE2-8FF4-16A8406F4BD0}"/>
              </a:ext>
            </a:extLst>
          </p:cNvPr>
          <p:cNvCxnSpPr>
            <a:cxnSpLocks/>
          </p:cNvCxnSpPr>
          <p:nvPr/>
        </p:nvCxnSpPr>
        <p:spPr>
          <a:xfrm>
            <a:off x="1529204" y="4630580"/>
            <a:ext cx="1392465" cy="1979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F935B0B2-C188-4B7A-BB2E-F97717910C02}"/>
              </a:ext>
            </a:extLst>
          </p:cNvPr>
          <p:cNvCxnSpPr>
            <a:cxnSpLocks/>
          </p:cNvCxnSpPr>
          <p:nvPr/>
        </p:nvCxnSpPr>
        <p:spPr>
          <a:xfrm>
            <a:off x="1506233" y="4833469"/>
            <a:ext cx="1392465" cy="1979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EA430EAD-A8BE-4F14-A6B3-E6605AEA72F0}"/>
              </a:ext>
            </a:extLst>
          </p:cNvPr>
          <p:cNvCxnSpPr>
            <a:cxnSpLocks/>
          </p:cNvCxnSpPr>
          <p:nvPr/>
        </p:nvCxnSpPr>
        <p:spPr>
          <a:xfrm>
            <a:off x="1506233" y="4929091"/>
            <a:ext cx="1392465" cy="1979"/>
          </a:xfrm>
          <a:prstGeom prst="line">
            <a:avLst/>
          </a:prstGeom>
          <a:ln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DFDF19A3-2239-4307-AF63-FD2F42BF9BFB}"/>
              </a:ext>
            </a:extLst>
          </p:cNvPr>
          <p:cNvCxnSpPr>
            <a:cxnSpLocks/>
          </p:cNvCxnSpPr>
          <p:nvPr/>
        </p:nvCxnSpPr>
        <p:spPr>
          <a:xfrm>
            <a:off x="1513346" y="5029855"/>
            <a:ext cx="1392465" cy="1979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2043C042-667D-4E24-8291-C4BA3C8188B9}"/>
              </a:ext>
            </a:extLst>
          </p:cNvPr>
          <p:cNvCxnSpPr>
            <a:cxnSpLocks/>
          </p:cNvCxnSpPr>
          <p:nvPr/>
        </p:nvCxnSpPr>
        <p:spPr>
          <a:xfrm>
            <a:off x="1513345" y="5124923"/>
            <a:ext cx="1392465" cy="1979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6ACB48A8-A81E-4BF5-AA32-EAE3A2262CE9}"/>
              </a:ext>
            </a:extLst>
          </p:cNvPr>
          <p:cNvCxnSpPr>
            <a:cxnSpLocks/>
          </p:cNvCxnSpPr>
          <p:nvPr/>
        </p:nvCxnSpPr>
        <p:spPr>
          <a:xfrm>
            <a:off x="1501929" y="5316426"/>
            <a:ext cx="1392465" cy="1979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7E96A069-C5FB-49C9-BF85-2DA583F4C04B}"/>
              </a:ext>
            </a:extLst>
          </p:cNvPr>
          <p:cNvCxnSpPr>
            <a:cxnSpLocks/>
          </p:cNvCxnSpPr>
          <p:nvPr/>
        </p:nvCxnSpPr>
        <p:spPr>
          <a:xfrm>
            <a:off x="1501929" y="5412048"/>
            <a:ext cx="1392465" cy="1979"/>
          </a:xfrm>
          <a:prstGeom prst="line">
            <a:avLst/>
          </a:prstGeom>
          <a:ln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F85FE319-8A89-4DBC-869A-DD380C92906B}"/>
              </a:ext>
            </a:extLst>
          </p:cNvPr>
          <p:cNvCxnSpPr>
            <a:cxnSpLocks/>
          </p:cNvCxnSpPr>
          <p:nvPr/>
        </p:nvCxnSpPr>
        <p:spPr>
          <a:xfrm>
            <a:off x="1509042" y="5512812"/>
            <a:ext cx="1392465" cy="1979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3D2B2E7D-3FCB-4279-85F7-60BBBE65B82E}"/>
              </a:ext>
            </a:extLst>
          </p:cNvPr>
          <p:cNvCxnSpPr>
            <a:cxnSpLocks/>
          </p:cNvCxnSpPr>
          <p:nvPr/>
        </p:nvCxnSpPr>
        <p:spPr>
          <a:xfrm>
            <a:off x="1509041" y="5607880"/>
            <a:ext cx="1392465" cy="1979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77E1DB87-8A54-42A1-8F6D-4A27287111FE}"/>
              </a:ext>
            </a:extLst>
          </p:cNvPr>
          <p:cNvCxnSpPr>
            <a:cxnSpLocks/>
          </p:cNvCxnSpPr>
          <p:nvPr/>
        </p:nvCxnSpPr>
        <p:spPr>
          <a:xfrm>
            <a:off x="1515469" y="5782970"/>
            <a:ext cx="1392465" cy="1979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97E89ADD-1011-408F-B1C5-1512F30A58C0}"/>
              </a:ext>
            </a:extLst>
          </p:cNvPr>
          <p:cNvCxnSpPr>
            <a:cxnSpLocks/>
          </p:cNvCxnSpPr>
          <p:nvPr/>
        </p:nvCxnSpPr>
        <p:spPr>
          <a:xfrm>
            <a:off x="1515469" y="5878592"/>
            <a:ext cx="1392465" cy="1979"/>
          </a:xfrm>
          <a:prstGeom prst="line">
            <a:avLst/>
          </a:prstGeom>
          <a:ln>
            <a:solidFill>
              <a:srgbClr val="7030A0">
                <a:alpha val="50000"/>
              </a:srgbClr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B1408DB3-4534-4EF4-8C7D-D2F113F76F31}"/>
              </a:ext>
            </a:extLst>
          </p:cNvPr>
          <p:cNvCxnSpPr>
            <a:cxnSpLocks/>
          </p:cNvCxnSpPr>
          <p:nvPr/>
        </p:nvCxnSpPr>
        <p:spPr>
          <a:xfrm>
            <a:off x="1522582" y="5979356"/>
            <a:ext cx="1392465" cy="1979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3729FBA7-CE69-4655-8BEE-78470D21D85C}"/>
              </a:ext>
            </a:extLst>
          </p:cNvPr>
          <p:cNvCxnSpPr>
            <a:cxnSpLocks/>
          </p:cNvCxnSpPr>
          <p:nvPr/>
        </p:nvCxnSpPr>
        <p:spPr>
          <a:xfrm>
            <a:off x="1515469" y="4004714"/>
            <a:ext cx="1392465" cy="1979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70FE85F4-279F-4121-9219-5EB445B056FA}"/>
              </a:ext>
            </a:extLst>
          </p:cNvPr>
          <p:cNvCxnSpPr>
            <a:cxnSpLocks/>
          </p:cNvCxnSpPr>
          <p:nvPr/>
        </p:nvCxnSpPr>
        <p:spPr>
          <a:xfrm>
            <a:off x="1515469" y="4100336"/>
            <a:ext cx="1392465" cy="1979"/>
          </a:xfrm>
          <a:prstGeom prst="line">
            <a:avLst/>
          </a:prstGeom>
          <a:ln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D382259D-6DA5-41C9-867C-D0360F620D9C}"/>
              </a:ext>
            </a:extLst>
          </p:cNvPr>
          <p:cNvCxnSpPr>
            <a:cxnSpLocks/>
          </p:cNvCxnSpPr>
          <p:nvPr/>
        </p:nvCxnSpPr>
        <p:spPr>
          <a:xfrm>
            <a:off x="1522582" y="4201100"/>
            <a:ext cx="1392465" cy="1979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7" name="Content Placeholder 2">
            <a:extLst>
              <a:ext uri="{FF2B5EF4-FFF2-40B4-BE49-F238E27FC236}">
                <a16:creationId xmlns:a16="http://schemas.microsoft.com/office/drawing/2014/main" id="{C71B1656-00A0-4D80-9476-806AC70D8A4E}"/>
              </a:ext>
            </a:extLst>
          </p:cNvPr>
          <p:cNvSpPr txBox="1">
            <a:spLocks/>
          </p:cNvSpPr>
          <p:nvPr/>
        </p:nvSpPr>
        <p:spPr>
          <a:xfrm>
            <a:off x="2920677" y="4428749"/>
            <a:ext cx="775677" cy="264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V</a:t>
            </a:r>
            <a:r>
              <a:rPr lang="en-US" sz="1200" baseline="-25000" dirty="0"/>
              <a:t>DD</a:t>
            </a:r>
            <a:endParaRPr lang="en-US" sz="1200" dirty="0"/>
          </a:p>
        </p:txBody>
      </p:sp>
      <p:sp>
        <p:nvSpPr>
          <p:cNvPr id="208" name="Content Placeholder 2">
            <a:extLst>
              <a:ext uri="{FF2B5EF4-FFF2-40B4-BE49-F238E27FC236}">
                <a16:creationId xmlns:a16="http://schemas.microsoft.com/office/drawing/2014/main" id="{ECDD8045-2140-47F7-8663-37FA43CC225D}"/>
              </a:ext>
            </a:extLst>
          </p:cNvPr>
          <p:cNvSpPr txBox="1">
            <a:spLocks/>
          </p:cNvSpPr>
          <p:nvPr/>
        </p:nvSpPr>
        <p:spPr>
          <a:xfrm>
            <a:off x="2926010" y="5767863"/>
            <a:ext cx="775677" cy="264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chemeClr val="tx1">
                    <a:alpha val="50000"/>
                  </a:schemeClr>
                </a:solidFill>
              </a:rPr>
              <a:t>LV_UC</a:t>
            </a:r>
          </a:p>
        </p:txBody>
      </p:sp>
      <p:sp>
        <p:nvSpPr>
          <p:cNvPr id="209" name="Content Placeholder 2">
            <a:extLst>
              <a:ext uri="{FF2B5EF4-FFF2-40B4-BE49-F238E27FC236}">
                <a16:creationId xmlns:a16="http://schemas.microsoft.com/office/drawing/2014/main" id="{DAB83337-A695-4C7C-A0CB-AFE867087D6F}"/>
              </a:ext>
            </a:extLst>
          </p:cNvPr>
          <p:cNvSpPr txBox="1">
            <a:spLocks/>
          </p:cNvSpPr>
          <p:nvPr/>
        </p:nvSpPr>
        <p:spPr>
          <a:xfrm>
            <a:off x="2923887" y="4848750"/>
            <a:ext cx="775677" cy="264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V</a:t>
            </a:r>
            <a:r>
              <a:rPr lang="en-US" sz="1200" baseline="-25000" dirty="0"/>
              <a:t>CC</a:t>
            </a:r>
            <a:endParaRPr lang="en-US" sz="1200" dirty="0"/>
          </a:p>
        </p:txBody>
      </p:sp>
      <p:sp>
        <p:nvSpPr>
          <p:cNvPr id="210" name="Content Placeholder 2">
            <a:extLst>
              <a:ext uri="{FF2B5EF4-FFF2-40B4-BE49-F238E27FC236}">
                <a16:creationId xmlns:a16="http://schemas.microsoft.com/office/drawing/2014/main" id="{C3A7C0E6-3716-4E8C-8106-0EB535B6FC35}"/>
              </a:ext>
            </a:extLst>
          </p:cNvPr>
          <p:cNvSpPr txBox="1">
            <a:spLocks/>
          </p:cNvSpPr>
          <p:nvPr/>
        </p:nvSpPr>
        <p:spPr>
          <a:xfrm>
            <a:off x="2935247" y="5287468"/>
            <a:ext cx="775677" cy="264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V</a:t>
            </a:r>
            <a:r>
              <a:rPr lang="en-US" sz="1200" baseline="-25000" dirty="0"/>
              <a:t>EE</a:t>
            </a:r>
            <a:endParaRPr lang="en-US" sz="1200" dirty="0"/>
          </a:p>
        </p:txBody>
      </p:sp>
      <p:sp>
        <p:nvSpPr>
          <p:cNvPr id="212" name="Content Placeholder 2">
            <a:extLst>
              <a:ext uri="{FF2B5EF4-FFF2-40B4-BE49-F238E27FC236}">
                <a16:creationId xmlns:a16="http://schemas.microsoft.com/office/drawing/2014/main" id="{B22D246A-D394-4D10-9923-E72948512DD7}"/>
              </a:ext>
            </a:extLst>
          </p:cNvPr>
          <p:cNvSpPr txBox="1">
            <a:spLocks/>
          </p:cNvSpPr>
          <p:nvPr/>
        </p:nvSpPr>
        <p:spPr>
          <a:xfrm>
            <a:off x="1995630" y="3779102"/>
            <a:ext cx="940109" cy="2643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HV</a:t>
            </a:r>
          </a:p>
        </p:txBody>
      </p:sp>
    </p:spTree>
    <p:extLst>
      <p:ext uri="{BB962C8B-B14F-4D97-AF65-F5344CB8AC3E}">
        <p14:creationId xmlns:p14="http://schemas.microsoft.com/office/powerpoint/2010/main" val="1049520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FBB64-CE15-41D1-932A-3BD61C433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Radiopurity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93163-6E5C-4C2B-B3A8-69D076D18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E316D-5056-4C12-A8B8-453C47F94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 - Status of Steering Module and Future Plans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761CD39-3782-4613-945E-277A8A415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9597" y="1690688"/>
            <a:ext cx="7947487" cy="4424361"/>
          </a:xfrm>
        </p:spPr>
        <p:txBody>
          <a:bodyPr>
            <a:normAutofit/>
          </a:bodyPr>
          <a:lstStyle/>
          <a:p>
            <a:r>
              <a:rPr lang="en-US" dirty="0"/>
              <a:t>Next (final) version of Steering Module will be made with </a:t>
            </a:r>
            <a:r>
              <a:rPr lang="en-US" dirty="0" err="1"/>
              <a:t>Pyralux</a:t>
            </a:r>
            <a:r>
              <a:rPr lang="en-US" dirty="0"/>
              <a:t>.</a:t>
            </a:r>
          </a:p>
          <a:p>
            <a:r>
              <a:rPr lang="en-US" dirty="0"/>
              <a:t>Steering Module needs only two copper layers.  </a:t>
            </a:r>
            <a:br>
              <a:rPr lang="en-US" dirty="0"/>
            </a:br>
            <a:r>
              <a:rPr lang="en-US" dirty="0"/>
              <a:t>If solder mask cannot be used, an extra layer of </a:t>
            </a:r>
            <a:r>
              <a:rPr lang="en-US" dirty="0" err="1"/>
              <a:t>Pyralux</a:t>
            </a:r>
            <a:r>
              <a:rPr lang="en-US" dirty="0"/>
              <a:t> may be needed to insulate SM from strip motherboard (blind </a:t>
            </a:r>
            <a:r>
              <a:rPr lang="en-US" dirty="0" err="1"/>
              <a:t>vias</a:t>
            </a:r>
            <a:r>
              <a:rPr lang="en-US" dirty="0"/>
              <a:t>).</a:t>
            </a:r>
          </a:p>
          <a:p>
            <a:r>
              <a:rPr lang="en-US" dirty="0"/>
              <a:t>Need a radiopure connector between SM and strip motherboard and to connect to input power/signal cable</a:t>
            </a:r>
          </a:p>
        </p:txBody>
      </p:sp>
      <p:pic>
        <p:nvPicPr>
          <p:cNvPr id="9" name="Picture 8" descr="A picture containing electronics, circuit&#10;&#10;Description generated with very high confidence">
            <a:extLst>
              <a:ext uri="{FF2B5EF4-FFF2-40B4-BE49-F238E27FC236}">
                <a16:creationId xmlns:a16="http://schemas.microsoft.com/office/drawing/2014/main" id="{F91913D4-E791-48D5-9BBE-FB7BD3CD6B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" t="25594" r="34419"/>
          <a:stretch/>
        </p:blipFill>
        <p:spPr>
          <a:xfrm>
            <a:off x="654916" y="1690688"/>
            <a:ext cx="2541756" cy="2368848"/>
          </a:xfrm>
          <a:prstGeom prst="rect">
            <a:avLst/>
          </a:prstGeom>
        </p:spPr>
      </p:pic>
      <p:pic>
        <p:nvPicPr>
          <p:cNvPr id="8" name="Picture 7" descr="A circuit board&#10;&#10;Description generated with high confidence">
            <a:extLst>
              <a:ext uri="{FF2B5EF4-FFF2-40B4-BE49-F238E27FC236}">
                <a16:creationId xmlns:a16="http://schemas.microsoft.com/office/drawing/2014/main" id="{1D2E9E62-446D-4BA4-970D-2274B50FB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5" t="25594" r="31568"/>
          <a:stretch/>
        </p:blipFill>
        <p:spPr>
          <a:xfrm>
            <a:off x="654915" y="4114801"/>
            <a:ext cx="2541757" cy="224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80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F2CD7-6C4C-4159-9F40-0F8270D65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36A8C-F82F-4944-8222-03DD76438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Steering Module Design</a:t>
            </a:r>
          </a:p>
          <a:p>
            <a:r>
              <a:rPr lang="en-US" dirty="0"/>
              <a:t>Steering Module Future Improvements</a:t>
            </a:r>
          </a:p>
          <a:p>
            <a:r>
              <a:rPr lang="en-US" dirty="0"/>
              <a:t>Interconnections</a:t>
            </a:r>
          </a:p>
          <a:p>
            <a:r>
              <a:rPr lang="en-US" dirty="0"/>
              <a:t>Future R&amp;D Items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B8CC16-698E-408F-87A5-A3F514763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BA7F7-5D13-4E71-8708-0D3D9BF36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 - Status of Steering Module and Future Plans</a:t>
            </a:r>
          </a:p>
        </p:txBody>
      </p:sp>
    </p:spTree>
    <p:extLst>
      <p:ext uri="{BB962C8B-B14F-4D97-AF65-F5344CB8AC3E}">
        <p14:creationId xmlns:p14="http://schemas.microsoft.com/office/powerpoint/2010/main" val="4083122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3176254-4D3A-4495-9A6D-A1B8C34B7B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3" b="2988"/>
          <a:stretch/>
        </p:blipFill>
        <p:spPr>
          <a:xfrm>
            <a:off x="578600" y="782187"/>
            <a:ext cx="4707383" cy="34064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C950F3-3F74-487F-ADFE-B80946B7244C}"/>
              </a:ext>
            </a:extLst>
          </p:cNvPr>
          <p:cNvSpPr txBox="1"/>
          <p:nvPr/>
        </p:nvSpPr>
        <p:spPr>
          <a:xfrm>
            <a:off x="5208044" y="1519212"/>
            <a:ext cx="63176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An interposer with compression type contacts (</a:t>
            </a:r>
            <a:r>
              <a:rPr lang="en-US" sz="2400" dirty="0" err="1"/>
              <a:t>eg</a:t>
            </a:r>
            <a:r>
              <a:rPr lang="en-US" sz="2400" dirty="0"/>
              <a:t> “Fuzz Button”) allow reliable connectivity at low T with ~10mΩ resistance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Requires external pressure to hold two surfaces together (e.g. screws)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Flexibility with choice of interposer body material</a:t>
            </a:r>
          </a:p>
        </p:txBody>
      </p:sp>
      <p:pic>
        <p:nvPicPr>
          <p:cNvPr id="6" name="Picture 5" descr="A picture containing wall&#10;&#10;Description generated with very high confidence">
            <a:extLst>
              <a:ext uri="{FF2B5EF4-FFF2-40B4-BE49-F238E27FC236}">
                <a16:creationId xmlns:a16="http://schemas.microsoft.com/office/drawing/2014/main" id="{F32E5301-23F7-466D-8049-943BC3D739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8" t="31806" r="24792" b="34536"/>
          <a:stretch/>
        </p:blipFill>
        <p:spPr>
          <a:xfrm>
            <a:off x="2819400" y="4369673"/>
            <a:ext cx="5419726" cy="23083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1C3142-933C-4821-8052-40CE24B31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148" y="0"/>
            <a:ext cx="10515600" cy="1325563"/>
          </a:xfrm>
        </p:spPr>
        <p:txBody>
          <a:bodyPr/>
          <a:lstStyle/>
          <a:p>
            <a:r>
              <a:rPr lang="en-US" dirty="0"/>
              <a:t>Radiopure SM to strip motherboard</a:t>
            </a:r>
          </a:p>
        </p:txBody>
      </p:sp>
    </p:spTree>
    <p:extLst>
      <p:ext uri="{BB962C8B-B14F-4D97-AF65-F5344CB8AC3E}">
        <p14:creationId xmlns:p14="http://schemas.microsoft.com/office/powerpoint/2010/main" val="17096720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C3142-933C-4821-8052-40CE24B31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5543" y="0"/>
            <a:ext cx="8581373" cy="914400"/>
          </a:xfrm>
        </p:spPr>
        <p:txBody>
          <a:bodyPr/>
          <a:lstStyle/>
          <a:p>
            <a:r>
              <a:rPr lang="en-US" dirty="0"/>
              <a:t>Radiopure SM to strip motherboard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2A805A6-3240-48C9-AB0C-361889E513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83"/>
          <a:stretch/>
        </p:blipFill>
        <p:spPr>
          <a:xfrm>
            <a:off x="154450" y="697098"/>
            <a:ext cx="3089454" cy="2121257"/>
          </a:xfrm>
          <a:prstGeom prst="rect">
            <a:avLst/>
          </a:prstGeom>
        </p:spPr>
      </p:pic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FA830654-167D-49B9-9E28-6072859F0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5710" y="1690688"/>
            <a:ext cx="6484432" cy="4351338"/>
          </a:xfrm>
        </p:spPr>
        <p:txBody>
          <a:bodyPr/>
          <a:lstStyle/>
          <a:p>
            <a:r>
              <a:rPr lang="en-US" dirty="0"/>
              <a:t>Similar ideas:</a:t>
            </a:r>
          </a:p>
          <a:p>
            <a:pPr marL="0" indent="0">
              <a:buNone/>
            </a:pPr>
            <a:r>
              <a:rPr lang="en-US" sz="1600" dirty="0"/>
              <a:t>      </a:t>
            </a:r>
            <a:r>
              <a:rPr lang="en-US" sz="1800" dirty="0"/>
              <a:t>■</a:t>
            </a:r>
            <a:r>
              <a:rPr lang="en-US" sz="1600" dirty="0"/>
              <a:t>  </a:t>
            </a:r>
            <a:r>
              <a:rPr lang="en-US" dirty="0"/>
              <a:t>Ardent Concepts’ “Stamped Contact”</a:t>
            </a:r>
            <a:br>
              <a:rPr lang="en-US" dirty="0"/>
            </a:br>
            <a:r>
              <a:rPr lang="en-US" dirty="0"/>
              <a:t>    </a:t>
            </a:r>
            <a:r>
              <a:rPr lang="en-US" sz="1800" dirty="0"/>
              <a:t>■</a:t>
            </a:r>
            <a:r>
              <a:rPr lang="en-US" dirty="0"/>
              <a:t> </a:t>
            </a:r>
            <a:r>
              <a:rPr lang="en-US" dirty="0" err="1"/>
              <a:t>Belfuse</a:t>
            </a:r>
            <a:r>
              <a:rPr lang="en-US" dirty="0"/>
              <a:t> (Cinch) “CIN::APSE”	contact</a:t>
            </a:r>
          </a:p>
          <a:p>
            <a:r>
              <a:rPr lang="en-US" dirty="0"/>
              <a:t>Are currently procuring samples, will test connectors/interposers for radiopurity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4AA16A-A301-4928-8150-2638AEA682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04" b="-2772"/>
          <a:stretch/>
        </p:blipFill>
        <p:spPr>
          <a:xfrm>
            <a:off x="456080" y="3644650"/>
            <a:ext cx="4829903" cy="2835350"/>
          </a:xfrm>
          <a:prstGeom prst="rect">
            <a:avLst/>
          </a:prstGeom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E27B9CB6-C96E-49D8-8792-274FFC2743E2}"/>
              </a:ext>
            </a:extLst>
          </p:cNvPr>
          <p:cNvSpPr/>
          <p:nvPr/>
        </p:nvSpPr>
        <p:spPr>
          <a:xfrm>
            <a:off x="6194939" y="4575752"/>
            <a:ext cx="4044436" cy="17456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0">
            <a:extLst>
              <a:ext uri="{FF2B5EF4-FFF2-40B4-BE49-F238E27FC236}">
                <a16:creationId xmlns:a16="http://schemas.microsoft.com/office/drawing/2014/main" id="{42C71D21-35FC-AF43-BFC2-FA951974E6E0}"/>
              </a:ext>
            </a:extLst>
          </p:cNvPr>
          <p:cNvSpPr/>
          <p:nvPr/>
        </p:nvSpPr>
        <p:spPr>
          <a:xfrm>
            <a:off x="794100" y="7869653"/>
            <a:ext cx="899990" cy="7127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1D9046B1-D983-F742-9A45-45042422B37D}"/>
              </a:ext>
            </a:extLst>
          </p:cNvPr>
          <p:cNvSpPr/>
          <p:nvPr/>
        </p:nvSpPr>
        <p:spPr>
          <a:xfrm>
            <a:off x="946500" y="8022053"/>
            <a:ext cx="899990" cy="7127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D0A069D7-E164-734A-AB0C-C0F703E06ADB}"/>
              </a:ext>
            </a:extLst>
          </p:cNvPr>
          <p:cNvSpPr/>
          <p:nvPr/>
        </p:nvSpPr>
        <p:spPr>
          <a:xfrm>
            <a:off x="1098900" y="8174453"/>
            <a:ext cx="899990" cy="7127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0A81E6BF-3F72-2242-8064-4F2CEE77752C}"/>
              </a:ext>
            </a:extLst>
          </p:cNvPr>
          <p:cNvSpPr/>
          <p:nvPr/>
        </p:nvSpPr>
        <p:spPr>
          <a:xfrm>
            <a:off x="1251300" y="8326853"/>
            <a:ext cx="899990" cy="7127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2203A2-9FC7-2F47-8FF0-850DB38984C8}"/>
              </a:ext>
            </a:extLst>
          </p:cNvPr>
          <p:cNvSpPr txBox="1"/>
          <p:nvPr/>
        </p:nvSpPr>
        <p:spPr>
          <a:xfrm>
            <a:off x="3657600" y="2943616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CIN::APSE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3873AA-FBE2-554B-B0E2-DE51132E1AE7}"/>
              </a:ext>
            </a:extLst>
          </p:cNvPr>
          <p:cNvSpPr txBox="1"/>
          <p:nvPr/>
        </p:nvSpPr>
        <p:spPr>
          <a:xfrm>
            <a:off x="688932" y="2768251"/>
            <a:ext cx="1996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Ardent Concepts</a:t>
            </a:r>
            <a:br>
              <a:rPr lang="en-US" dirty="0"/>
            </a:br>
            <a:r>
              <a:rPr lang="en-US" dirty="0"/>
              <a:t>“Stamped Contact”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0B70EA-33A4-D84A-833C-7E1C0FCC48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4137" y="989556"/>
            <a:ext cx="1963523" cy="178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34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97">
            <a:extLst>
              <a:ext uri="{FF2B5EF4-FFF2-40B4-BE49-F238E27FC236}">
                <a16:creationId xmlns:a16="http://schemas.microsoft.com/office/drawing/2014/main" id="{76A855B7-3D61-4BA6-9D08-00551FBABDA3}"/>
              </a:ext>
            </a:extLst>
          </p:cNvPr>
          <p:cNvSpPr/>
          <p:nvPr/>
        </p:nvSpPr>
        <p:spPr>
          <a:xfrm>
            <a:off x="6529968" y="4213124"/>
            <a:ext cx="3375082" cy="36195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Strip Motherboard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09486AAD-18BB-4D7E-8F51-3EDBAF55A59C}"/>
              </a:ext>
            </a:extLst>
          </p:cNvPr>
          <p:cNvSpPr/>
          <p:nvPr/>
        </p:nvSpPr>
        <p:spPr>
          <a:xfrm>
            <a:off x="9066835" y="3810039"/>
            <a:ext cx="95916" cy="403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C145F64E-D0F7-44A7-819B-D374E820FDA8}"/>
              </a:ext>
            </a:extLst>
          </p:cNvPr>
          <p:cNvSpPr/>
          <p:nvPr/>
        </p:nvSpPr>
        <p:spPr>
          <a:xfrm>
            <a:off x="9347855" y="3812863"/>
            <a:ext cx="95916" cy="4002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027BAC57-6779-4316-8DD3-0ADF23A07D6A}"/>
              </a:ext>
            </a:extLst>
          </p:cNvPr>
          <p:cNvSpPr/>
          <p:nvPr/>
        </p:nvSpPr>
        <p:spPr>
          <a:xfrm>
            <a:off x="9618092" y="3810038"/>
            <a:ext cx="95916" cy="4030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5AB630-E71F-4D0B-B1E1-A3B87FC8D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Radiopure SM to strip motherboard (backup)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D6AE5-A31B-4F98-BB96-1F2592CD1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162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Install thru-hole, open-ended metal receptacles on the SM and SMT metal pins on the Strip Motherboard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734F5-2352-46C1-9B73-05629E2D7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F6175-1020-4E73-B767-888621187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 - Status of Steering Module and Future Plans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A56C4A-4D21-4EA6-A791-95157E5488B1}"/>
              </a:ext>
            </a:extLst>
          </p:cNvPr>
          <p:cNvSpPr/>
          <p:nvPr/>
        </p:nvSpPr>
        <p:spPr>
          <a:xfrm>
            <a:off x="3955015" y="3183057"/>
            <a:ext cx="1968166" cy="145366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Steering</a:t>
            </a:r>
          </a:p>
          <a:p>
            <a:pPr algn="ctr"/>
            <a:r>
              <a:rPr lang="en-US" dirty="0"/>
              <a:t>Module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1890DF-6D01-4CB9-844C-B129EC202F92}"/>
              </a:ext>
            </a:extLst>
          </p:cNvPr>
          <p:cNvSpPr/>
          <p:nvPr/>
        </p:nvSpPr>
        <p:spPr>
          <a:xfrm>
            <a:off x="1008288" y="3183057"/>
            <a:ext cx="2786902" cy="145366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Strip Motherboard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9AB961B-9E0B-4B69-8DD1-3CE3DD70D6A4}"/>
              </a:ext>
            </a:extLst>
          </p:cNvPr>
          <p:cNvSpPr/>
          <p:nvPr/>
        </p:nvSpPr>
        <p:spPr>
          <a:xfrm>
            <a:off x="4058149" y="3534750"/>
            <a:ext cx="45719" cy="457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1461E7F-810F-48B4-8329-9F95203638E5}"/>
              </a:ext>
            </a:extLst>
          </p:cNvPr>
          <p:cNvSpPr/>
          <p:nvPr/>
        </p:nvSpPr>
        <p:spPr>
          <a:xfrm>
            <a:off x="4058149" y="3615713"/>
            <a:ext cx="45719" cy="457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DCFE2E2-00A7-4C65-8035-17EB10A26408}"/>
              </a:ext>
            </a:extLst>
          </p:cNvPr>
          <p:cNvSpPr/>
          <p:nvPr/>
        </p:nvSpPr>
        <p:spPr>
          <a:xfrm>
            <a:off x="4058148" y="3692546"/>
            <a:ext cx="45719" cy="457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686E2F5-3CD2-4064-A68A-48267F15F09D}"/>
              </a:ext>
            </a:extLst>
          </p:cNvPr>
          <p:cNvSpPr/>
          <p:nvPr/>
        </p:nvSpPr>
        <p:spPr>
          <a:xfrm>
            <a:off x="4058147" y="3769379"/>
            <a:ext cx="45719" cy="457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F779C29-9032-4842-9C10-11026E057EB0}"/>
              </a:ext>
            </a:extLst>
          </p:cNvPr>
          <p:cNvSpPr/>
          <p:nvPr/>
        </p:nvSpPr>
        <p:spPr>
          <a:xfrm>
            <a:off x="4058147" y="3845606"/>
            <a:ext cx="45719" cy="457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64AF629-B1B6-4415-8CB0-64C18F317285}"/>
              </a:ext>
            </a:extLst>
          </p:cNvPr>
          <p:cNvSpPr/>
          <p:nvPr/>
        </p:nvSpPr>
        <p:spPr>
          <a:xfrm>
            <a:off x="4058147" y="3921833"/>
            <a:ext cx="45719" cy="457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B288910-7EDF-4FDA-98F9-2F0A9C545D34}"/>
              </a:ext>
            </a:extLst>
          </p:cNvPr>
          <p:cNvSpPr/>
          <p:nvPr/>
        </p:nvSpPr>
        <p:spPr>
          <a:xfrm>
            <a:off x="4058147" y="3998060"/>
            <a:ext cx="45719" cy="457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B1675E2-C272-4F31-90CB-3CA20BFFBBB6}"/>
              </a:ext>
            </a:extLst>
          </p:cNvPr>
          <p:cNvSpPr/>
          <p:nvPr/>
        </p:nvSpPr>
        <p:spPr>
          <a:xfrm>
            <a:off x="4058147" y="4074287"/>
            <a:ext cx="45719" cy="457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458A2E9-411B-4CB0-8779-CBBFC860D1C0}"/>
              </a:ext>
            </a:extLst>
          </p:cNvPr>
          <p:cNvSpPr/>
          <p:nvPr/>
        </p:nvSpPr>
        <p:spPr>
          <a:xfrm>
            <a:off x="4058147" y="4149651"/>
            <a:ext cx="45719" cy="457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EB66EA7-1093-40CA-925C-0305E20A6D74}"/>
              </a:ext>
            </a:extLst>
          </p:cNvPr>
          <p:cNvSpPr/>
          <p:nvPr/>
        </p:nvSpPr>
        <p:spPr>
          <a:xfrm>
            <a:off x="4058146" y="4225015"/>
            <a:ext cx="45719" cy="457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7356ABE-7ACC-4409-B3C3-7394E619C8E6}"/>
              </a:ext>
            </a:extLst>
          </p:cNvPr>
          <p:cNvSpPr/>
          <p:nvPr/>
        </p:nvSpPr>
        <p:spPr>
          <a:xfrm>
            <a:off x="4145747" y="3534750"/>
            <a:ext cx="45719" cy="457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2B0A285-FA94-46A4-8AC9-F001D1D0A2D2}"/>
              </a:ext>
            </a:extLst>
          </p:cNvPr>
          <p:cNvSpPr/>
          <p:nvPr/>
        </p:nvSpPr>
        <p:spPr>
          <a:xfrm>
            <a:off x="4145747" y="3615713"/>
            <a:ext cx="45719" cy="457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88208A9-6B0A-4AE3-8A72-CF3840568309}"/>
              </a:ext>
            </a:extLst>
          </p:cNvPr>
          <p:cNvSpPr/>
          <p:nvPr/>
        </p:nvSpPr>
        <p:spPr>
          <a:xfrm>
            <a:off x="4145746" y="3692546"/>
            <a:ext cx="45719" cy="457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54B6A73-D4D1-44DA-ACF8-256A334135B1}"/>
              </a:ext>
            </a:extLst>
          </p:cNvPr>
          <p:cNvSpPr/>
          <p:nvPr/>
        </p:nvSpPr>
        <p:spPr>
          <a:xfrm>
            <a:off x="4145745" y="3769379"/>
            <a:ext cx="45719" cy="457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56D4FA2-A53B-4FE6-A566-7891D23EB4C7}"/>
              </a:ext>
            </a:extLst>
          </p:cNvPr>
          <p:cNvSpPr/>
          <p:nvPr/>
        </p:nvSpPr>
        <p:spPr>
          <a:xfrm>
            <a:off x="4145745" y="3845606"/>
            <a:ext cx="45719" cy="457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B917B0A-ABBD-42EC-8FDF-8B3C41E06C46}"/>
              </a:ext>
            </a:extLst>
          </p:cNvPr>
          <p:cNvSpPr/>
          <p:nvPr/>
        </p:nvSpPr>
        <p:spPr>
          <a:xfrm>
            <a:off x="4145745" y="3921833"/>
            <a:ext cx="45719" cy="457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F594F19-8D6F-49CA-B924-35D00B221F4C}"/>
              </a:ext>
            </a:extLst>
          </p:cNvPr>
          <p:cNvSpPr/>
          <p:nvPr/>
        </p:nvSpPr>
        <p:spPr>
          <a:xfrm>
            <a:off x="4145745" y="3998060"/>
            <a:ext cx="45719" cy="457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066B291-768E-424E-90EA-061D0E21EF5A}"/>
              </a:ext>
            </a:extLst>
          </p:cNvPr>
          <p:cNvSpPr/>
          <p:nvPr/>
        </p:nvSpPr>
        <p:spPr>
          <a:xfrm>
            <a:off x="4145745" y="4074287"/>
            <a:ext cx="45719" cy="457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1459F18-C1DF-49B7-B370-F44B4F891739}"/>
              </a:ext>
            </a:extLst>
          </p:cNvPr>
          <p:cNvSpPr/>
          <p:nvPr/>
        </p:nvSpPr>
        <p:spPr>
          <a:xfrm>
            <a:off x="4145745" y="4149651"/>
            <a:ext cx="45719" cy="457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2BC3F57-E3E0-4748-8354-F823D82A0529}"/>
              </a:ext>
            </a:extLst>
          </p:cNvPr>
          <p:cNvSpPr/>
          <p:nvPr/>
        </p:nvSpPr>
        <p:spPr>
          <a:xfrm>
            <a:off x="4145744" y="4225015"/>
            <a:ext cx="45719" cy="457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FAE7901-DA64-4604-A028-3F24BF30F0CB}"/>
              </a:ext>
            </a:extLst>
          </p:cNvPr>
          <p:cNvSpPr/>
          <p:nvPr/>
        </p:nvSpPr>
        <p:spPr>
          <a:xfrm>
            <a:off x="4232895" y="3534750"/>
            <a:ext cx="45719" cy="457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9DAADC8-4220-46B0-9419-6362114D4B6F}"/>
              </a:ext>
            </a:extLst>
          </p:cNvPr>
          <p:cNvSpPr/>
          <p:nvPr/>
        </p:nvSpPr>
        <p:spPr>
          <a:xfrm>
            <a:off x="4232895" y="3615713"/>
            <a:ext cx="45719" cy="457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7550F2C-74F4-43CA-A685-67E6D0D066A2}"/>
              </a:ext>
            </a:extLst>
          </p:cNvPr>
          <p:cNvSpPr/>
          <p:nvPr/>
        </p:nvSpPr>
        <p:spPr>
          <a:xfrm>
            <a:off x="4232894" y="3692546"/>
            <a:ext cx="45719" cy="457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DC2F3BD-5131-41E0-B323-386DE7F76296}"/>
              </a:ext>
            </a:extLst>
          </p:cNvPr>
          <p:cNvSpPr/>
          <p:nvPr/>
        </p:nvSpPr>
        <p:spPr>
          <a:xfrm>
            <a:off x="4232893" y="3769379"/>
            <a:ext cx="45719" cy="457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A40B36F-A93B-4C8A-83D8-DA6D63F8D765}"/>
              </a:ext>
            </a:extLst>
          </p:cNvPr>
          <p:cNvSpPr/>
          <p:nvPr/>
        </p:nvSpPr>
        <p:spPr>
          <a:xfrm>
            <a:off x="4232893" y="3845606"/>
            <a:ext cx="45719" cy="457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CEA8685-B3B6-49A4-B94C-AED877BAE262}"/>
              </a:ext>
            </a:extLst>
          </p:cNvPr>
          <p:cNvSpPr/>
          <p:nvPr/>
        </p:nvSpPr>
        <p:spPr>
          <a:xfrm>
            <a:off x="4232893" y="3921833"/>
            <a:ext cx="45719" cy="457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B6E384C-A1B5-4F73-A49E-FCE083EC574D}"/>
              </a:ext>
            </a:extLst>
          </p:cNvPr>
          <p:cNvSpPr/>
          <p:nvPr/>
        </p:nvSpPr>
        <p:spPr>
          <a:xfrm>
            <a:off x="4232893" y="3998060"/>
            <a:ext cx="45719" cy="457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236F402-B0AE-4E16-852E-FFF1468E05F1}"/>
              </a:ext>
            </a:extLst>
          </p:cNvPr>
          <p:cNvSpPr/>
          <p:nvPr/>
        </p:nvSpPr>
        <p:spPr>
          <a:xfrm>
            <a:off x="4232893" y="4074287"/>
            <a:ext cx="45719" cy="457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0CB880A-14DA-4E33-A266-D7590946C897}"/>
              </a:ext>
            </a:extLst>
          </p:cNvPr>
          <p:cNvSpPr/>
          <p:nvPr/>
        </p:nvSpPr>
        <p:spPr>
          <a:xfrm>
            <a:off x="4232893" y="4149651"/>
            <a:ext cx="45719" cy="457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9E501A1-6D32-428B-BFD8-450919192F6F}"/>
              </a:ext>
            </a:extLst>
          </p:cNvPr>
          <p:cNvSpPr/>
          <p:nvPr/>
        </p:nvSpPr>
        <p:spPr>
          <a:xfrm>
            <a:off x="4232892" y="4225015"/>
            <a:ext cx="45719" cy="457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AA39EFC6-D437-455F-B556-3E23AF508B9C}"/>
              </a:ext>
            </a:extLst>
          </p:cNvPr>
          <p:cNvSpPr/>
          <p:nvPr/>
        </p:nvSpPr>
        <p:spPr>
          <a:xfrm>
            <a:off x="3517340" y="353475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665A6643-248A-4F8C-812D-FE054DE8237F}"/>
              </a:ext>
            </a:extLst>
          </p:cNvPr>
          <p:cNvSpPr/>
          <p:nvPr/>
        </p:nvSpPr>
        <p:spPr>
          <a:xfrm>
            <a:off x="3517340" y="361571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55B38E5-22F3-4CAE-AA5C-2ECDA7FD0894}"/>
              </a:ext>
            </a:extLst>
          </p:cNvPr>
          <p:cNvSpPr/>
          <p:nvPr/>
        </p:nvSpPr>
        <p:spPr>
          <a:xfrm>
            <a:off x="3517339" y="369254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8FB984E7-1264-4154-BFE9-F7FED8CB4FA8}"/>
              </a:ext>
            </a:extLst>
          </p:cNvPr>
          <p:cNvSpPr/>
          <p:nvPr/>
        </p:nvSpPr>
        <p:spPr>
          <a:xfrm>
            <a:off x="3517338" y="376937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EEB6CBBA-0123-4458-A793-D82FCB2E5C57}"/>
              </a:ext>
            </a:extLst>
          </p:cNvPr>
          <p:cNvSpPr/>
          <p:nvPr/>
        </p:nvSpPr>
        <p:spPr>
          <a:xfrm>
            <a:off x="3517338" y="384560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E38F53B1-0120-4D7F-83C5-49E67774C19F}"/>
              </a:ext>
            </a:extLst>
          </p:cNvPr>
          <p:cNvSpPr/>
          <p:nvPr/>
        </p:nvSpPr>
        <p:spPr>
          <a:xfrm>
            <a:off x="3517338" y="392183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1CF79CD8-E216-48C1-9B72-5705167215B7}"/>
              </a:ext>
            </a:extLst>
          </p:cNvPr>
          <p:cNvSpPr/>
          <p:nvPr/>
        </p:nvSpPr>
        <p:spPr>
          <a:xfrm>
            <a:off x="3517338" y="399806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3A8FFAD9-0221-4552-A65B-253F56CF6E04}"/>
              </a:ext>
            </a:extLst>
          </p:cNvPr>
          <p:cNvSpPr/>
          <p:nvPr/>
        </p:nvSpPr>
        <p:spPr>
          <a:xfrm>
            <a:off x="3517338" y="407428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79A1A3E-A400-4917-88AB-640F65362C9C}"/>
              </a:ext>
            </a:extLst>
          </p:cNvPr>
          <p:cNvSpPr/>
          <p:nvPr/>
        </p:nvSpPr>
        <p:spPr>
          <a:xfrm>
            <a:off x="3517338" y="414965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7A0E438F-BB9B-40CE-A253-34E8D2100410}"/>
              </a:ext>
            </a:extLst>
          </p:cNvPr>
          <p:cNvSpPr/>
          <p:nvPr/>
        </p:nvSpPr>
        <p:spPr>
          <a:xfrm>
            <a:off x="3517337" y="4225015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E114247A-ED7C-4681-B18E-DA5EED71744A}"/>
              </a:ext>
            </a:extLst>
          </p:cNvPr>
          <p:cNvSpPr/>
          <p:nvPr/>
        </p:nvSpPr>
        <p:spPr>
          <a:xfrm>
            <a:off x="3604488" y="353475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70EA0A06-FCEA-4449-8221-9136FC38AA8F}"/>
              </a:ext>
            </a:extLst>
          </p:cNvPr>
          <p:cNvSpPr/>
          <p:nvPr/>
        </p:nvSpPr>
        <p:spPr>
          <a:xfrm>
            <a:off x="3604488" y="361571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A0F805B1-DFD4-4D88-BCD6-4393CF589574}"/>
              </a:ext>
            </a:extLst>
          </p:cNvPr>
          <p:cNvSpPr/>
          <p:nvPr/>
        </p:nvSpPr>
        <p:spPr>
          <a:xfrm>
            <a:off x="3604487" y="369254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DA5D5E2E-55EA-4641-9E9B-FB930F340C1A}"/>
              </a:ext>
            </a:extLst>
          </p:cNvPr>
          <p:cNvSpPr/>
          <p:nvPr/>
        </p:nvSpPr>
        <p:spPr>
          <a:xfrm>
            <a:off x="3604486" y="376937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76597681-2847-4F71-8BF2-0D60F97613A2}"/>
              </a:ext>
            </a:extLst>
          </p:cNvPr>
          <p:cNvSpPr/>
          <p:nvPr/>
        </p:nvSpPr>
        <p:spPr>
          <a:xfrm>
            <a:off x="3604486" y="384560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7BEF394-4332-40AC-9DF2-9B46778E851C}"/>
              </a:ext>
            </a:extLst>
          </p:cNvPr>
          <p:cNvSpPr/>
          <p:nvPr/>
        </p:nvSpPr>
        <p:spPr>
          <a:xfrm>
            <a:off x="3604486" y="392183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9AA12725-5960-49A2-8540-6D98B7EBF7B5}"/>
              </a:ext>
            </a:extLst>
          </p:cNvPr>
          <p:cNvSpPr/>
          <p:nvPr/>
        </p:nvSpPr>
        <p:spPr>
          <a:xfrm>
            <a:off x="3604486" y="399806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BED63DE5-FFFF-4D7E-8149-25E1EAACDAAE}"/>
              </a:ext>
            </a:extLst>
          </p:cNvPr>
          <p:cNvSpPr/>
          <p:nvPr/>
        </p:nvSpPr>
        <p:spPr>
          <a:xfrm>
            <a:off x="3604486" y="407428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E9D505E1-22A2-4920-9CB1-1B7EF367F9C7}"/>
              </a:ext>
            </a:extLst>
          </p:cNvPr>
          <p:cNvSpPr/>
          <p:nvPr/>
        </p:nvSpPr>
        <p:spPr>
          <a:xfrm>
            <a:off x="3604486" y="414965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31EFF5CC-F399-4606-93DA-F5FF5BE06D44}"/>
              </a:ext>
            </a:extLst>
          </p:cNvPr>
          <p:cNvSpPr/>
          <p:nvPr/>
        </p:nvSpPr>
        <p:spPr>
          <a:xfrm>
            <a:off x="3604485" y="4225015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800D1D1D-2357-4D56-97F3-636909FE3CE4}"/>
              </a:ext>
            </a:extLst>
          </p:cNvPr>
          <p:cNvSpPr/>
          <p:nvPr/>
        </p:nvSpPr>
        <p:spPr>
          <a:xfrm>
            <a:off x="3686624" y="353475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9FAA44A6-7609-418E-A766-EA0C6AC0454C}"/>
              </a:ext>
            </a:extLst>
          </p:cNvPr>
          <p:cNvSpPr/>
          <p:nvPr/>
        </p:nvSpPr>
        <p:spPr>
          <a:xfrm>
            <a:off x="3686624" y="361571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3AC30465-9D44-496A-A002-DA3717953456}"/>
              </a:ext>
            </a:extLst>
          </p:cNvPr>
          <p:cNvSpPr/>
          <p:nvPr/>
        </p:nvSpPr>
        <p:spPr>
          <a:xfrm>
            <a:off x="3686623" y="369254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86943E2E-B940-46C7-BFFC-D3CABB41DD2A}"/>
              </a:ext>
            </a:extLst>
          </p:cNvPr>
          <p:cNvSpPr/>
          <p:nvPr/>
        </p:nvSpPr>
        <p:spPr>
          <a:xfrm>
            <a:off x="3686622" y="376937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B37FF51C-261F-4565-A9AC-66A96A39375E}"/>
              </a:ext>
            </a:extLst>
          </p:cNvPr>
          <p:cNvSpPr/>
          <p:nvPr/>
        </p:nvSpPr>
        <p:spPr>
          <a:xfrm>
            <a:off x="3686622" y="384560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4D544AF0-4E9F-4BC8-8B5D-AF6AEA636F82}"/>
              </a:ext>
            </a:extLst>
          </p:cNvPr>
          <p:cNvSpPr/>
          <p:nvPr/>
        </p:nvSpPr>
        <p:spPr>
          <a:xfrm>
            <a:off x="3686622" y="392183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3D937289-A0D2-448D-BEBC-24BB45BC6FDA}"/>
              </a:ext>
            </a:extLst>
          </p:cNvPr>
          <p:cNvSpPr/>
          <p:nvPr/>
        </p:nvSpPr>
        <p:spPr>
          <a:xfrm>
            <a:off x="3686622" y="399806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84AB995D-99F2-4E98-9281-9D709FC6D4B9}"/>
              </a:ext>
            </a:extLst>
          </p:cNvPr>
          <p:cNvSpPr/>
          <p:nvPr/>
        </p:nvSpPr>
        <p:spPr>
          <a:xfrm>
            <a:off x="3686622" y="407428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73C1B610-ECC7-4075-9339-C09B225F2BF6}"/>
              </a:ext>
            </a:extLst>
          </p:cNvPr>
          <p:cNvSpPr/>
          <p:nvPr/>
        </p:nvSpPr>
        <p:spPr>
          <a:xfrm>
            <a:off x="3686622" y="414965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242E80A6-7A4A-454E-99B2-2AC3C0D61844}"/>
              </a:ext>
            </a:extLst>
          </p:cNvPr>
          <p:cNvSpPr/>
          <p:nvPr/>
        </p:nvSpPr>
        <p:spPr>
          <a:xfrm>
            <a:off x="3686621" y="4225015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CC9564CD-D19B-48E3-9CE1-A9FDABE3BFDE}"/>
              </a:ext>
            </a:extLst>
          </p:cNvPr>
          <p:cNvCxnSpPr/>
          <p:nvPr/>
        </p:nvCxnSpPr>
        <p:spPr>
          <a:xfrm flipH="1">
            <a:off x="3650203" y="3921833"/>
            <a:ext cx="582688" cy="0"/>
          </a:xfrm>
          <a:prstGeom prst="straightConnector1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>
            <a:extLst>
              <a:ext uri="{FF2B5EF4-FFF2-40B4-BE49-F238E27FC236}">
                <a16:creationId xmlns:a16="http://schemas.microsoft.com/office/drawing/2014/main" id="{405D1CE5-3AD6-4426-92BE-1938E7334D9B}"/>
              </a:ext>
            </a:extLst>
          </p:cNvPr>
          <p:cNvSpPr/>
          <p:nvPr/>
        </p:nvSpPr>
        <p:spPr>
          <a:xfrm>
            <a:off x="8567074" y="3002082"/>
            <a:ext cx="3375082" cy="36195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SM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FAE31BB5-9DD8-4820-93CF-80B453BF500A}"/>
              </a:ext>
            </a:extLst>
          </p:cNvPr>
          <p:cNvSpPr/>
          <p:nvPr/>
        </p:nvSpPr>
        <p:spPr>
          <a:xfrm>
            <a:off x="9011593" y="4120006"/>
            <a:ext cx="201688" cy="84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C25F3E02-7EA3-48FC-BDA5-B40ABCD6411A}"/>
              </a:ext>
            </a:extLst>
          </p:cNvPr>
          <p:cNvSpPr/>
          <p:nvPr/>
        </p:nvSpPr>
        <p:spPr>
          <a:xfrm>
            <a:off x="9292613" y="4122831"/>
            <a:ext cx="201688" cy="84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0972E8E3-CE0C-4BA0-938A-EBA097987F80}"/>
              </a:ext>
            </a:extLst>
          </p:cNvPr>
          <p:cNvSpPr/>
          <p:nvPr/>
        </p:nvSpPr>
        <p:spPr>
          <a:xfrm>
            <a:off x="9562850" y="4120006"/>
            <a:ext cx="201688" cy="84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82ED087-3661-3345-8A95-D47A10CD6F49}"/>
              </a:ext>
            </a:extLst>
          </p:cNvPr>
          <p:cNvGrpSpPr/>
          <p:nvPr/>
        </p:nvGrpSpPr>
        <p:grpSpPr>
          <a:xfrm>
            <a:off x="9066835" y="2849636"/>
            <a:ext cx="647173" cy="532355"/>
            <a:chOff x="9066835" y="2824584"/>
            <a:chExt cx="647173" cy="532355"/>
          </a:xfrm>
        </p:grpSpPr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23FC8054-510C-4625-ADB1-8AD60F41E0C9}"/>
                </a:ext>
              </a:extLst>
            </p:cNvPr>
            <p:cNvSpPr/>
            <p:nvPr/>
          </p:nvSpPr>
          <p:spPr>
            <a:xfrm>
              <a:off x="9066835" y="2824584"/>
              <a:ext cx="95916" cy="53235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8B786E36-6633-4BD7-9109-61623EEB6BAF}"/>
                </a:ext>
              </a:extLst>
            </p:cNvPr>
            <p:cNvSpPr/>
            <p:nvPr/>
          </p:nvSpPr>
          <p:spPr>
            <a:xfrm>
              <a:off x="9345499" y="2824584"/>
              <a:ext cx="95916" cy="53235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5A349E74-1A27-4979-96FF-FD6E49B7D01F}"/>
                </a:ext>
              </a:extLst>
            </p:cNvPr>
            <p:cNvSpPr/>
            <p:nvPr/>
          </p:nvSpPr>
          <p:spPr>
            <a:xfrm>
              <a:off x="9618092" y="2824584"/>
              <a:ext cx="95916" cy="53235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B8A612FE-DE5E-45BA-A228-4F074092A01A}"/>
              </a:ext>
            </a:extLst>
          </p:cNvPr>
          <p:cNvCxnSpPr/>
          <p:nvPr/>
        </p:nvCxnSpPr>
        <p:spPr>
          <a:xfrm>
            <a:off x="8866909" y="3461383"/>
            <a:ext cx="0" cy="4623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37833A2A-6DDD-49E6-8810-1E15888BB4E9}"/>
              </a:ext>
            </a:extLst>
          </p:cNvPr>
          <p:cNvCxnSpPr/>
          <p:nvPr/>
        </p:nvCxnSpPr>
        <p:spPr>
          <a:xfrm>
            <a:off x="9905050" y="3459508"/>
            <a:ext cx="0" cy="4623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8C08E759-1F31-4952-9EDD-88907FA2E4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3" t="56918" r="51825" b="18298"/>
          <a:stretch/>
        </p:blipFill>
        <p:spPr>
          <a:xfrm>
            <a:off x="7777060" y="2530301"/>
            <a:ext cx="690972" cy="1036751"/>
          </a:xfrm>
          <a:prstGeom prst="rect">
            <a:avLst/>
          </a:prstGeom>
        </p:spPr>
      </p:pic>
      <p:pic>
        <p:nvPicPr>
          <p:cNvPr id="41" name="Picture 40" descr="A close up of a device&#10;&#10;Description generated with very high confidence">
            <a:extLst>
              <a:ext uri="{FF2B5EF4-FFF2-40B4-BE49-F238E27FC236}">
                <a16:creationId xmlns:a16="http://schemas.microsoft.com/office/drawing/2014/main" id="{6C27F289-57D1-4FF0-9E55-84EF53B3A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24384">
            <a:off x="10237812" y="3672304"/>
            <a:ext cx="866775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68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408A9-0E2F-43C7-A932-D3DC88515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EA255-F354-4519-B94D-8BC54F252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EDD56-4051-432E-BFED-2751BF03B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 - Status of Steering Module and Future Plans</a:t>
            </a:r>
          </a:p>
        </p:txBody>
      </p:sp>
      <p:sp>
        <p:nvSpPr>
          <p:cNvPr id="6" name="object 10">
            <a:extLst>
              <a:ext uri="{FF2B5EF4-FFF2-40B4-BE49-F238E27FC236}">
                <a16:creationId xmlns:a16="http://schemas.microsoft.com/office/drawing/2014/main" id="{5B485F35-49C4-804A-A964-B632B8400C99}"/>
              </a:ext>
            </a:extLst>
          </p:cNvPr>
          <p:cNvSpPr/>
          <p:nvPr/>
        </p:nvSpPr>
        <p:spPr>
          <a:xfrm>
            <a:off x="794100" y="7869653"/>
            <a:ext cx="899990" cy="7127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99351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F2DD118-B26E-4B00-8568-F3FA3D71544C}"/>
              </a:ext>
            </a:extLst>
          </p:cNvPr>
          <p:cNvSpPr txBox="1"/>
          <p:nvPr/>
        </p:nvSpPr>
        <p:spPr>
          <a:xfrm>
            <a:off x="457200" y="587778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General spread of 60V readings</a:t>
            </a:r>
          </a:p>
        </p:txBody>
      </p:sp>
      <p:pic>
        <p:nvPicPr>
          <p:cNvPr id="4" name="Picture 3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055C9069-4C0A-4411-9FD5-ABB2C64C2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1" y="1682929"/>
            <a:ext cx="5030700" cy="3803471"/>
          </a:xfrm>
          <a:prstGeom prst="rect">
            <a:avLst/>
          </a:prstGeom>
        </p:spPr>
      </p:pic>
      <p:pic>
        <p:nvPicPr>
          <p:cNvPr id="9" name="Picture 8" descr="A close up of a map&#10;&#10;Description generated with high confidence">
            <a:extLst>
              <a:ext uri="{FF2B5EF4-FFF2-40B4-BE49-F238E27FC236}">
                <a16:creationId xmlns:a16="http://schemas.microsoft.com/office/drawing/2014/main" id="{86224F39-E747-4DE9-A876-364802E10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97881"/>
            <a:ext cx="5728044" cy="387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352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F7FA74EA-D16A-43F7-8744-3E522DA186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20407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A97DA-9835-436C-B9FD-115F98956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466" y="0"/>
            <a:ext cx="10515600" cy="1325563"/>
          </a:xfrm>
        </p:spPr>
        <p:txBody>
          <a:bodyPr/>
          <a:lstStyle/>
          <a:p>
            <a:r>
              <a:rPr lang="en-US" dirty="0"/>
              <a:t>Steering Module 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C1AAFE-1C9D-45C6-A4F9-E30E2E2BB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13B28-41EC-4BE3-A734-C88A00947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 - Status of Steering Module and Future Plans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80674BA-3C0B-4917-B991-C63407A25E2B}"/>
              </a:ext>
            </a:extLst>
          </p:cNvPr>
          <p:cNvSpPr/>
          <p:nvPr/>
        </p:nvSpPr>
        <p:spPr>
          <a:xfrm>
            <a:off x="7567002" y="1235076"/>
            <a:ext cx="3415323" cy="484016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12FFD9-FA96-41E4-9F6E-CF0F4EB6351B}"/>
              </a:ext>
            </a:extLst>
          </p:cNvPr>
          <p:cNvSpPr/>
          <p:nvPr/>
        </p:nvSpPr>
        <p:spPr>
          <a:xfrm>
            <a:off x="8578119" y="1149106"/>
            <a:ext cx="1461477" cy="203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Feedthrough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9F261C-C6B2-449C-B26B-A158EC359499}"/>
              </a:ext>
            </a:extLst>
          </p:cNvPr>
          <p:cNvSpPr/>
          <p:nvPr/>
        </p:nvSpPr>
        <p:spPr>
          <a:xfrm>
            <a:off x="7941547" y="5271371"/>
            <a:ext cx="2731233" cy="2063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Photodetector Module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781522-6322-470F-AB59-398D674409E5}"/>
              </a:ext>
            </a:extLst>
          </p:cNvPr>
          <p:cNvSpPr/>
          <p:nvPr/>
        </p:nvSpPr>
        <p:spPr>
          <a:xfrm>
            <a:off x="7941547" y="5470663"/>
            <a:ext cx="2731233" cy="20636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Strip Motherboard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848F298-C72F-4214-B128-0D969BBF0DD3}"/>
              </a:ext>
            </a:extLst>
          </p:cNvPr>
          <p:cNvCxnSpPr/>
          <p:nvPr/>
        </p:nvCxnSpPr>
        <p:spPr>
          <a:xfrm>
            <a:off x="8786203" y="1352306"/>
            <a:ext cx="0" cy="25265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C10847-5ED4-4D38-AB97-5B4AF970F0B6}"/>
              </a:ext>
            </a:extLst>
          </p:cNvPr>
          <p:cNvCxnSpPr>
            <a:cxnSpLocks/>
          </p:cNvCxnSpPr>
          <p:nvPr/>
        </p:nvCxnSpPr>
        <p:spPr>
          <a:xfrm>
            <a:off x="7694590" y="1604963"/>
            <a:ext cx="0" cy="419338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8E73CB3-914D-4939-A0AE-8D6AA7964168}"/>
              </a:ext>
            </a:extLst>
          </p:cNvPr>
          <p:cNvCxnSpPr>
            <a:cxnSpLocks/>
          </p:cNvCxnSpPr>
          <p:nvPr/>
        </p:nvCxnSpPr>
        <p:spPr>
          <a:xfrm flipH="1">
            <a:off x="7677150" y="1604963"/>
            <a:ext cx="1129020" cy="0"/>
          </a:xfrm>
          <a:prstGeom prst="line">
            <a:avLst/>
          </a:prstGeom>
          <a:ln w="38100">
            <a:solidFill>
              <a:schemeClr val="accent1"/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F45B288-E839-4A76-8E11-5220E14CDCC4}"/>
              </a:ext>
            </a:extLst>
          </p:cNvPr>
          <p:cNvCxnSpPr>
            <a:cxnSpLocks/>
          </p:cNvCxnSpPr>
          <p:nvPr/>
        </p:nvCxnSpPr>
        <p:spPr>
          <a:xfrm flipH="1">
            <a:off x="10672780" y="5780215"/>
            <a:ext cx="12866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8" name="Rectangle 147">
            <a:extLst>
              <a:ext uri="{FF2B5EF4-FFF2-40B4-BE49-F238E27FC236}">
                <a16:creationId xmlns:a16="http://schemas.microsoft.com/office/drawing/2014/main" id="{6699CF5D-D3CF-4ACB-9774-F1580DA09373}"/>
              </a:ext>
            </a:extLst>
          </p:cNvPr>
          <p:cNvSpPr/>
          <p:nvPr/>
        </p:nvSpPr>
        <p:spPr>
          <a:xfrm>
            <a:off x="7941547" y="5677031"/>
            <a:ext cx="1751094" cy="20636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Steering Module</a:t>
            </a:r>
          </a:p>
        </p:txBody>
      </p: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843551F6-3CF3-401A-936A-F78590C137B0}"/>
              </a:ext>
            </a:extLst>
          </p:cNvPr>
          <p:cNvCxnSpPr>
            <a:cxnSpLocks/>
            <a:stCxn id="148" idx="1"/>
          </p:cNvCxnSpPr>
          <p:nvPr/>
        </p:nvCxnSpPr>
        <p:spPr>
          <a:xfrm flipH="1">
            <a:off x="7694591" y="5780215"/>
            <a:ext cx="24695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ABAFF937-8E19-4694-AF46-BABA0ED90906}"/>
              </a:ext>
            </a:extLst>
          </p:cNvPr>
          <p:cNvCxnSpPr>
            <a:cxnSpLocks/>
          </p:cNvCxnSpPr>
          <p:nvPr/>
        </p:nvCxnSpPr>
        <p:spPr>
          <a:xfrm flipV="1">
            <a:off x="10780871" y="1760221"/>
            <a:ext cx="0" cy="40199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196D67A2-8D9E-4A2E-A426-2CFADAB3B372}"/>
              </a:ext>
            </a:extLst>
          </p:cNvPr>
          <p:cNvCxnSpPr>
            <a:cxnSpLocks/>
          </p:cNvCxnSpPr>
          <p:nvPr/>
        </p:nvCxnSpPr>
        <p:spPr>
          <a:xfrm>
            <a:off x="9822180" y="1760220"/>
            <a:ext cx="958691" cy="0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B5EB15D4-79CA-4D15-9396-59502F1E589E}"/>
              </a:ext>
            </a:extLst>
          </p:cNvPr>
          <p:cNvCxnSpPr>
            <a:cxnSpLocks/>
          </p:cNvCxnSpPr>
          <p:nvPr/>
        </p:nvCxnSpPr>
        <p:spPr>
          <a:xfrm flipV="1">
            <a:off x="9822180" y="1352307"/>
            <a:ext cx="0" cy="40791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3" name="TextBox 162">
            <a:extLst>
              <a:ext uri="{FF2B5EF4-FFF2-40B4-BE49-F238E27FC236}">
                <a16:creationId xmlns:a16="http://schemas.microsoft.com/office/drawing/2014/main" id="{19A78550-6F1F-41C8-B325-8F38BFE7B956}"/>
              </a:ext>
            </a:extLst>
          </p:cNvPr>
          <p:cNvSpPr txBox="1"/>
          <p:nvPr/>
        </p:nvSpPr>
        <p:spPr>
          <a:xfrm>
            <a:off x="7703283" y="1678600"/>
            <a:ext cx="18164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Power</a:t>
            </a:r>
          </a:p>
          <a:p>
            <a:r>
              <a:rPr lang="en-US" dirty="0">
                <a:solidFill>
                  <a:srgbClr val="0070C0"/>
                </a:solidFill>
              </a:rPr>
              <a:t>High voltage </a:t>
            </a:r>
          </a:p>
          <a:p>
            <a:r>
              <a:rPr lang="en-US" dirty="0">
                <a:solidFill>
                  <a:srgbClr val="0070C0"/>
                </a:solidFill>
              </a:rPr>
              <a:t>SPI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499E1ECD-40DF-4FD2-982F-D9811885C09C}"/>
              </a:ext>
            </a:extLst>
          </p:cNvPr>
          <p:cNvSpPr txBox="1"/>
          <p:nvPr/>
        </p:nvSpPr>
        <p:spPr>
          <a:xfrm>
            <a:off x="9492205" y="1888647"/>
            <a:ext cx="1595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output (fiber)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ED47130-EE53-4E32-AE0A-19DA04C2FFC2}"/>
              </a:ext>
            </a:extLst>
          </p:cNvPr>
          <p:cNvSpPr/>
          <p:nvPr/>
        </p:nvSpPr>
        <p:spPr>
          <a:xfrm>
            <a:off x="5241332" y="3852148"/>
            <a:ext cx="1037694" cy="20713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Isosceles Triangle 83">
            <a:extLst>
              <a:ext uri="{FF2B5EF4-FFF2-40B4-BE49-F238E27FC236}">
                <a16:creationId xmlns:a16="http://schemas.microsoft.com/office/drawing/2014/main" id="{F2E5BE7C-2FD7-4968-904D-8B4113D4A377}"/>
              </a:ext>
            </a:extLst>
          </p:cNvPr>
          <p:cNvSpPr/>
          <p:nvPr/>
        </p:nvSpPr>
        <p:spPr>
          <a:xfrm rot="10800000">
            <a:off x="5341941" y="4120947"/>
            <a:ext cx="545861" cy="485203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67D0FF2-50AD-4EE3-BC44-990995FEB00B}"/>
              </a:ext>
            </a:extLst>
          </p:cNvPr>
          <p:cNvSpPr/>
          <p:nvPr/>
        </p:nvSpPr>
        <p:spPr>
          <a:xfrm>
            <a:off x="1255030" y="2012324"/>
            <a:ext cx="4486483" cy="1516454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3DBDD213-347B-4650-B8E4-0B10150D4025}"/>
              </a:ext>
            </a:extLst>
          </p:cNvPr>
          <p:cNvSpPr/>
          <p:nvPr/>
        </p:nvSpPr>
        <p:spPr>
          <a:xfrm>
            <a:off x="1255032" y="3852149"/>
            <a:ext cx="3657324" cy="2071398"/>
          </a:xfrm>
          <a:prstGeom prst="rect">
            <a:avLst/>
          </a:prstGeom>
          <a:solidFill>
            <a:schemeClr val="accent6">
              <a:alpha val="2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87BFD79-D21B-43A6-8F1D-A74A79E235CA}"/>
              </a:ext>
            </a:extLst>
          </p:cNvPr>
          <p:cNvSpPr/>
          <p:nvPr/>
        </p:nvSpPr>
        <p:spPr>
          <a:xfrm>
            <a:off x="1255031" y="3553124"/>
            <a:ext cx="5033561" cy="277312"/>
          </a:xfrm>
          <a:prstGeom prst="rect">
            <a:avLst/>
          </a:prstGeom>
          <a:solidFill>
            <a:schemeClr val="accent2">
              <a:alpha val="2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950DCE2E-7CB1-4F52-9B50-768BF238AE9C}"/>
              </a:ext>
            </a:extLst>
          </p:cNvPr>
          <p:cNvGrpSpPr/>
          <p:nvPr/>
        </p:nvGrpSpPr>
        <p:grpSpPr>
          <a:xfrm rot="16200000">
            <a:off x="2402511" y="2722028"/>
            <a:ext cx="304800" cy="228600"/>
            <a:chOff x="1447635" y="2447848"/>
            <a:chExt cx="304800" cy="228600"/>
          </a:xfrm>
          <a:solidFill>
            <a:srgbClr val="0070C0"/>
          </a:solidFill>
        </p:grpSpPr>
        <p:sp>
          <p:nvSpPr>
            <p:cNvPr id="111" name="Isosceles Triangle 110">
              <a:extLst>
                <a:ext uri="{FF2B5EF4-FFF2-40B4-BE49-F238E27FC236}">
                  <a16:creationId xmlns:a16="http://schemas.microsoft.com/office/drawing/2014/main" id="{1EA36E21-1B58-4086-BC90-AE2E05B566A9}"/>
                </a:ext>
              </a:extLst>
            </p:cNvPr>
            <p:cNvSpPr/>
            <p:nvPr/>
          </p:nvSpPr>
          <p:spPr>
            <a:xfrm rot="10800000">
              <a:off x="1447635" y="2447848"/>
              <a:ext cx="304800" cy="190500"/>
            </a:xfrm>
            <a:prstGeom prst="triangl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5E0D7A92-D0E7-4609-9D50-67E6B9544069}"/>
                </a:ext>
              </a:extLst>
            </p:cNvPr>
            <p:cNvCxnSpPr/>
            <p:nvPr/>
          </p:nvCxnSpPr>
          <p:spPr>
            <a:xfrm>
              <a:off x="1447635" y="2676448"/>
              <a:ext cx="304800" cy="0"/>
            </a:xfrm>
            <a:prstGeom prst="line">
              <a:avLst/>
            </a:prstGeom>
            <a:grpFill/>
            <a:ln w="635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5" name="TextBox 114">
            <a:extLst>
              <a:ext uri="{FF2B5EF4-FFF2-40B4-BE49-F238E27FC236}">
                <a16:creationId xmlns:a16="http://schemas.microsoft.com/office/drawing/2014/main" id="{F61AA9B4-2891-48EA-B90F-D00E409A58EA}"/>
              </a:ext>
            </a:extLst>
          </p:cNvPr>
          <p:cNvSpPr txBox="1"/>
          <p:nvPr/>
        </p:nvSpPr>
        <p:spPr>
          <a:xfrm>
            <a:off x="4851398" y="2308278"/>
            <a:ext cx="926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Amplified Output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9A978777-16F9-4DA1-900B-1A08B60A509E}"/>
              </a:ext>
            </a:extLst>
          </p:cNvPr>
          <p:cNvSpPr/>
          <p:nvPr/>
        </p:nvSpPr>
        <p:spPr>
          <a:xfrm>
            <a:off x="1355066" y="3913112"/>
            <a:ext cx="984575" cy="927121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HV3418</a:t>
            </a:r>
          </a:p>
          <a:p>
            <a:pPr algn="ctr"/>
            <a:r>
              <a:rPr lang="en-US" dirty="0"/>
              <a:t>HV Switch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28208F80-AA4B-49F6-965E-A80FA2D00706}"/>
              </a:ext>
            </a:extLst>
          </p:cNvPr>
          <p:cNvSpPr/>
          <p:nvPr/>
        </p:nvSpPr>
        <p:spPr>
          <a:xfrm>
            <a:off x="2637707" y="4468772"/>
            <a:ext cx="984575" cy="92712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HV5523</a:t>
            </a:r>
          </a:p>
          <a:p>
            <a:pPr algn="ctr"/>
            <a:r>
              <a:rPr lang="en-US" dirty="0"/>
              <a:t>Amp Enable</a:t>
            </a:r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23C27880-C4C6-46FB-84EB-7AE61B188D35}"/>
              </a:ext>
            </a:extLst>
          </p:cNvPr>
          <p:cNvCxnSpPr>
            <a:cxnSpLocks/>
          </p:cNvCxnSpPr>
          <p:nvPr/>
        </p:nvCxnSpPr>
        <p:spPr>
          <a:xfrm>
            <a:off x="825152" y="1883887"/>
            <a:ext cx="0" cy="3936523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CEF86C0C-7828-43D9-9E5F-9EB3FA2DCB36}"/>
              </a:ext>
            </a:extLst>
          </p:cNvPr>
          <p:cNvCxnSpPr>
            <a:cxnSpLocks/>
            <a:endCxn id="84" idx="3"/>
          </p:cNvCxnSpPr>
          <p:nvPr/>
        </p:nvCxnSpPr>
        <p:spPr>
          <a:xfrm>
            <a:off x="5614871" y="2834297"/>
            <a:ext cx="0" cy="12866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7CCBA12E-A43F-4E99-92B0-BFB2288B5CB0}"/>
              </a:ext>
            </a:extLst>
          </p:cNvPr>
          <p:cNvCxnSpPr>
            <a:cxnSpLocks/>
          </p:cNvCxnSpPr>
          <p:nvPr/>
        </p:nvCxnSpPr>
        <p:spPr>
          <a:xfrm flipH="1">
            <a:off x="4809719" y="2834297"/>
            <a:ext cx="806751" cy="0"/>
          </a:xfrm>
          <a:prstGeom prst="line">
            <a:avLst/>
          </a:prstGeom>
          <a:ln w="127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AAB394C6-01E4-46EF-8F36-59A565C2AB29}"/>
              </a:ext>
            </a:extLst>
          </p:cNvPr>
          <p:cNvCxnSpPr>
            <a:cxnSpLocks/>
          </p:cNvCxnSpPr>
          <p:nvPr/>
        </p:nvCxnSpPr>
        <p:spPr>
          <a:xfrm>
            <a:off x="1720915" y="4840233"/>
            <a:ext cx="0" cy="189583"/>
          </a:xfrm>
          <a:prstGeom prst="line">
            <a:avLst/>
          </a:prstGeom>
          <a:ln>
            <a:headEnd type="triangl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14D585A2-2964-40E6-BE10-E0A54848890C}"/>
              </a:ext>
            </a:extLst>
          </p:cNvPr>
          <p:cNvCxnSpPr>
            <a:cxnSpLocks/>
          </p:cNvCxnSpPr>
          <p:nvPr/>
        </p:nvCxnSpPr>
        <p:spPr>
          <a:xfrm>
            <a:off x="5614871" y="4606151"/>
            <a:ext cx="0" cy="42366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E2125D67-D4A2-4CB1-97B7-982BC1D5341B}"/>
              </a:ext>
            </a:extLst>
          </p:cNvPr>
          <p:cNvSpPr txBox="1"/>
          <p:nvPr/>
        </p:nvSpPr>
        <p:spPr>
          <a:xfrm>
            <a:off x="221571" y="5051476"/>
            <a:ext cx="9845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SPI In</a:t>
            </a:r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6F7ACD04-1419-4D69-95B8-8FFDBE5469A6}"/>
              </a:ext>
            </a:extLst>
          </p:cNvPr>
          <p:cNvCxnSpPr>
            <a:cxnSpLocks/>
            <a:stCxn id="116" idx="0"/>
          </p:cNvCxnSpPr>
          <p:nvPr/>
        </p:nvCxnSpPr>
        <p:spPr>
          <a:xfrm flipV="1">
            <a:off x="1847354" y="2834297"/>
            <a:ext cx="0" cy="1078815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2" name="TextBox 131">
            <a:extLst>
              <a:ext uri="{FF2B5EF4-FFF2-40B4-BE49-F238E27FC236}">
                <a16:creationId xmlns:a16="http://schemas.microsoft.com/office/drawing/2014/main" id="{BD8F343B-0152-421D-82F0-64911A12F490}"/>
              </a:ext>
            </a:extLst>
          </p:cNvPr>
          <p:cNvSpPr txBox="1"/>
          <p:nvPr/>
        </p:nvSpPr>
        <p:spPr>
          <a:xfrm>
            <a:off x="1413995" y="2497413"/>
            <a:ext cx="9845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SiPM</a:t>
            </a:r>
            <a:r>
              <a:rPr lang="en-US" sz="1400" dirty="0"/>
              <a:t> Bias</a:t>
            </a:r>
          </a:p>
        </p:txBody>
      </p: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0F626669-DA34-4A7D-A8A3-A94C205E52F7}"/>
              </a:ext>
            </a:extLst>
          </p:cNvPr>
          <p:cNvCxnSpPr>
            <a:cxnSpLocks/>
          </p:cNvCxnSpPr>
          <p:nvPr/>
        </p:nvCxnSpPr>
        <p:spPr>
          <a:xfrm>
            <a:off x="3124614" y="2119306"/>
            <a:ext cx="1682425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2C6116B5-D4C4-4640-82C1-1BAD6B441454}"/>
              </a:ext>
            </a:extLst>
          </p:cNvPr>
          <p:cNvCxnSpPr>
            <a:cxnSpLocks/>
            <a:endCxn id="119" idx="0"/>
          </p:cNvCxnSpPr>
          <p:nvPr/>
        </p:nvCxnSpPr>
        <p:spPr>
          <a:xfrm>
            <a:off x="3129995" y="2108915"/>
            <a:ext cx="0" cy="2359857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668ABEAC-F0DE-4856-8CEC-8904589A08F3}"/>
              </a:ext>
            </a:extLst>
          </p:cNvPr>
          <p:cNvSpPr txBox="1"/>
          <p:nvPr/>
        </p:nvSpPr>
        <p:spPr>
          <a:xfrm>
            <a:off x="3920349" y="4420764"/>
            <a:ext cx="659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Amp. Power</a:t>
            </a: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15E59621-1B23-4CCE-9839-103FF33AF3CA}"/>
              </a:ext>
            </a:extLst>
          </p:cNvPr>
          <p:cNvCxnSpPr>
            <a:cxnSpLocks/>
          </p:cNvCxnSpPr>
          <p:nvPr/>
        </p:nvCxnSpPr>
        <p:spPr>
          <a:xfrm>
            <a:off x="4512442" y="2988728"/>
            <a:ext cx="0" cy="2722704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873665C1-67A6-4EFF-B304-26A330260D61}"/>
              </a:ext>
            </a:extLst>
          </p:cNvPr>
          <p:cNvCxnSpPr>
            <a:cxnSpLocks/>
          </p:cNvCxnSpPr>
          <p:nvPr/>
        </p:nvCxnSpPr>
        <p:spPr>
          <a:xfrm>
            <a:off x="816960" y="5482471"/>
            <a:ext cx="2352934" cy="0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2B1C86C5-D16A-4ADE-9AFC-0C6372322045}"/>
              </a:ext>
            </a:extLst>
          </p:cNvPr>
          <p:cNvCxnSpPr>
            <a:cxnSpLocks/>
          </p:cNvCxnSpPr>
          <p:nvPr/>
        </p:nvCxnSpPr>
        <p:spPr>
          <a:xfrm>
            <a:off x="3870714" y="2356466"/>
            <a:ext cx="781779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0C547346-9F92-4937-A2CD-1D579BE68677}"/>
              </a:ext>
            </a:extLst>
          </p:cNvPr>
          <p:cNvSpPr txBox="1"/>
          <p:nvPr/>
        </p:nvSpPr>
        <p:spPr>
          <a:xfrm>
            <a:off x="4149774" y="3035643"/>
            <a:ext cx="475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</a:t>
            </a:r>
            <a:r>
              <a:rPr lang="en-US" sz="1400" baseline="-25000" dirty="0"/>
              <a:t>EE</a:t>
            </a:r>
            <a:endParaRPr lang="en-US" sz="1400" dirty="0"/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710207A0-8B8B-47D0-8289-6BEBB2869C1C}"/>
              </a:ext>
            </a:extLst>
          </p:cNvPr>
          <p:cNvSpPr txBox="1"/>
          <p:nvPr/>
        </p:nvSpPr>
        <p:spPr>
          <a:xfrm>
            <a:off x="119869" y="4499963"/>
            <a:ext cx="757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SPI Out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C704DAD5-6E32-48A7-84C8-C2114A794ED6}"/>
              </a:ext>
            </a:extLst>
          </p:cNvPr>
          <p:cNvSpPr txBox="1"/>
          <p:nvPr/>
        </p:nvSpPr>
        <p:spPr>
          <a:xfrm>
            <a:off x="4000949" y="2309124"/>
            <a:ext cx="434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</a:t>
            </a:r>
            <a:r>
              <a:rPr lang="en-US" sz="1400" baseline="-25000" dirty="0"/>
              <a:t>CC</a:t>
            </a:r>
            <a:endParaRPr lang="en-US" sz="1400" dirty="0"/>
          </a:p>
        </p:txBody>
      </p: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2C5688B1-6759-4E88-BF4C-790E69EB0D5A}"/>
              </a:ext>
            </a:extLst>
          </p:cNvPr>
          <p:cNvCxnSpPr>
            <a:cxnSpLocks/>
            <a:stCxn id="113" idx="3"/>
          </p:cNvCxnSpPr>
          <p:nvPr/>
        </p:nvCxnSpPr>
        <p:spPr>
          <a:xfrm flipH="1" flipV="1">
            <a:off x="2707312" y="2834297"/>
            <a:ext cx="1617203" cy="2032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040005D7-9E98-4CA2-912F-6FCD0C34ACE3}"/>
              </a:ext>
            </a:extLst>
          </p:cNvPr>
          <p:cNvCxnSpPr>
            <a:cxnSpLocks/>
          </p:cNvCxnSpPr>
          <p:nvPr/>
        </p:nvCxnSpPr>
        <p:spPr>
          <a:xfrm flipH="1">
            <a:off x="864803" y="4148881"/>
            <a:ext cx="490263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6" name="TextBox 145">
            <a:extLst>
              <a:ext uri="{FF2B5EF4-FFF2-40B4-BE49-F238E27FC236}">
                <a16:creationId xmlns:a16="http://schemas.microsoft.com/office/drawing/2014/main" id="{C9D7C88D-86B8-4204-8828-9D5B7ED740BA}"/>
              </a:ext>
            </a:extLst>
          </p:cNvPr>
          <p:cNvSpPr txBox="1"/>
          <p:nvPr/>
        </p:nvSpPr>
        <p:spPr>
          <a:xfrm>
            <a:off x="4644207" y="3047901"/>
            <a:ext cx="392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alpha val="50000"/>
                  </a:schemeClr>
                </a:solidFill>
              </a:rPr>
              <a:t>µC</a:t>
            </a:r>
          </a:p>
        </p:txBody>
      </p: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C4374E11-18D4-4AB2-B586-30DDAD6925CA}"/>
              </a:ext>
            </a:extLst>
          </p:cNvPr>
          <p:cNvCxnSpPr>
            <a:cxnSpLocks/>
          </p:cNvCxnSpPr>
          <p:nvPr/>
        </p:nvCxnSpPr>
        <p:spPr>
          <a:xfrm>
            <a:off x="6459185" y="1851006"/>
            <a:ext cx="0" cy="320047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66823B3C-00A1-4885-B47F-D86F2E05438A}"/>
              </a:ext>
            </a:extLst>
          </p:cNvPr>
          <p:cNvCxnSpPr>
            <a:cxnSpLocks/>
          </p:cNvCxnSpPr>
          <p:nvPr/>
        </p:nvCxnSpPr>
        <p:spPr>
          <a:xfrm>
            <a:off x="864803" y="5029816"/>
            <a:ext cx="1770114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F53DE385-7431-4519-876D-85E03ADB062E}"/>
              </a:ext>
            </a:extLst>
          </p:cNvPr>
          <p:cNvCxnSpPr>
            <a:cxnSpLocks/>
          </p:cNvCxnSpPr>
          <p:nvPr/>
        </p:nvCxnSpPr>
        <p:spPr>
          <a:xfrm>
            <a:off x="864803" y="5163161"/>
            <a:ext cx="1767325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DBF9ECC1-CA24-43B8-BCEE-24E763840C49}"/>
              </a:ext>
            </a:extLst>
          </p:cNvPr>
          <p:cNvCxnSpPr>
            <a:cxnSpLocks/>
          </p:cNvCxnSpPr>
          <p:nvPr/>
        </p:nvCxnSpPr>
        <p:spPr>
          <a:xfrm>
            <a:off x="816958" y="5614331"/>
            <a:ext cx="3056075" cy="0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4ECD778A-522D-472F-B0BE-492655D633D4}"/>
              </a:ext>
            </a:extLst>
          </p:cNvPr>
          <p:cNvCxnSpPr>
            <a:cxnSpLocks/>
          </p:cNvCxnSpPr>
          <p:nvPr/>
        </p:nvCxnSpPr>
        <p:spPr>
          <a:xfrm>
            <a:off x="825152" y="5692125"/>
            <a:ext cx="3696676" cy="0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FD59A421-4C40-4428-BDF4-22EE531EBCBB}"/>
              </a:ext>
            </a:extLst>
          </p:cNvPr>
          <p:cNvCxnSpPr>
            <a:cxnSpLocks/>
          </p:cNvCxnSpPr>
          <p:nvPr/>
        </p:nvCxnSpPr>
        <p:spPr>
          <a:xfrm>
            <a:off x="3881227" y="2364659"/>
            <a:ext cx="0" cy="3253641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6" name="TextBox 155">
            <a:extLst>
              <a:ext uri="{FF2B5EF4-FFF2-40B4-BE49-F238E27FC236}">
                <a16:creationId xmlns:a16="http://schemas.microsoft.com/office/drawing/2014/main" id="{C33AE1C1-BCA4-45F2-BCF4-40D36799F726}"/>
              </a:ext>
            </a:extLst>
          </p:cNvPr>
          <p:cNvSpPr txBox="1"/>
          <p:nvPr/>
        </p:nvSpPr>
        <p:spPr>
          <a:xfrm>
            <a:off x="2026387" y="3557195"/>
            <a:ext cx="10311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X25 OUTPUTS</a:t>
            </a:r>
          </a:p>
        </p:txBody>
      </p: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5F9BC329-A743-478F-85B3-95673D5E1AF5}"/>
              </a:ext>
            </a:extLst>
          </p:cNvPr>
          <p:cNvCxnSpPr>
            <a:cxnSpLocks/>
          </p:cNvCxnSpPr>
          <p:nvPr/>
        </p:nvCxnSpPr>
        <p:spPr>
          <a:xfrm>
            <a:off x="825152" y="5794481"/>
            <a:ext cx="3984566" cy="0"/>
          </a:xfrm>
          <a:prstGeom prst="line">
            <a:avLst/>
          </a:prstGeom>
          <a:ln w="19050">
            <a:solidFill>
              <a:schemeClr val="accent4">
                <a:lumMod val="75000"/>
                <a:alpha val="50000"/>
              </a:schemeClr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998EF329-DBE1-45EE-80DA-DBF99C7FB64A}"/>
              </a:ext>
            </a:extLst>
          </p:cNvPr>
          <p:cNvCxnSpPr>
            <a:cxnSpLocks/>
          </p:cNvCxnSpPr>
          <p:nvPr/>
        </p:nvCxnSpPr>
        <p:spPr>
          <a:xfrm>
            <a:off x="4521828" y="2356466"/>
            <a:ext cx="0" cy="327461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414F7877-EE02-4AA6-BE6B-77ADE87D882F}"/>
              </a:ext>
            </a:extLst>
          </p:cNvPr>
          <p:cNvCxnSpPr>
            <a:cxnSpLocks/>
            <a:stCxn id="111" idx="3"/>
          </p:cNvCxnSpPr>
          <p:nvPr/>
        </p:nvCxnSpPr>
        <p:spPr>
          <a:xfrm flipH="1">
            <a:off x="1844379" y="2836328"/>
            <a:ext cx="596232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8DF402AA-CBA3-49FD-849A-A7BDA2732085}"/>
              </a:ext>
            </a:extLst>
          </p:cNvPr>
          <p:cNvCxnSpPr>
            <a:cxnSpLocks/>
          </p:cNvCxnSpPr>
          <p:nvPr/>
        </p:nvCxnSpPr>
        <p:spPr>
          <a:xfrm>
            <a:off x="4809718" y="3285761"/>
            <a:ext cx="0" cy="2519511"/>
          </a:xfrm>
          <a:prstGeom prst="line">
            <a:avLst/>
          </a:prstGeom>
          <a:ln w="19050">
            <a:solidFill>
              <a:schemeClr val="accent4">
                <a:lumMod val="75000"/>
                <a:alpha val="50000"/>
              </a:schemeClr>
            </a:solidFill>
            <a:headEnd type="triangl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7CD78F0D-382F-4EC5-8139-19D1D37D18C0}"/>
              </a:ext>
            </a:extLst>
          </p:cNvPr>
          <p:cNvCxnSpPr>
            <a:cxnSpLocks/>
          </p:cNvCxnSpPr>
          <p:nvPr/>
        </p:nvCxnSpPr>
        <p:spPr>
          <a:xfrm flipH="1">
            <a:off x="5614871" y="5029816"/>
            <a:ext cx="806751" cy="0"/>
          </a:xfrm>
          <a:prstGeom prst="line">
            <a:avLst/>
          </a:prstGeom>
          <a:ln w="127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9F642B2F-88A6-4F4E-8D04-E2E1C0A21B2B}"/>
              </a:ext>
            </a:extLst>
          </p:cNvPr>
          <p:cNvCxnSpPr>
            <a:cxnSpLocks/>
          </p:cNvCxnSpPr>
          <p:nvPr/>
        </p:nvCxnSpPr>
        <p:spPr>
          <a:xfrm>
            <a:off x="864803" y="5296511"/>
            <a:ext cx="1766308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F211FD11-315E-4EE0-B28B-B1FACFB05582}"/>
              </a:ext>
            </a:extLst>
          </p:cNvPr>
          <p:cNvCxnSpPr>
            <a:cxnSpLocks/>
          </p:cNvCxnSpPr>
          <p:nvPr/>
        </p:nvCxnSpPr>
        <p:spPr>
          <a:xfrm>
            <a:off x="857269" y="4671786"/>
            <a:ext cx="487621" cy="1"/>
          </a:xfrm>
          <a:prstGeom prst="line">
            <a:avLst/>
          </a:prstGeom>
          <a:ln>
            <a:headEnd type="triangl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8" name="TextBox 167">
            <a:extLst>
              <a:ext uri="{FF2B5EF4-FFF2-40B4-BE49-F238E27FC236}">
                <a16:creationId xmlns:a16="http://schemas.microsoft.com/office/drawing/2014/main" id="{E2D1C969-C6F7-4C5F-9D51-CFFBF35DF3CE}"/>
              </a:ext>
            </a:extLst>
          </p:cNvPr>
          <p:cNvSpPr txBox="1"/>
          <p:nvPr/>
        </p:nvSpPr>
        <p:spPr>
          <a:xfrm>
            <a:off x="5329783" y="5229818"/>
            <a:ext cx="1091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Differential to Optical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2229A3F-364A-4ADD-863D-BA6A981DDB63}"/>
              </a:ext>
            </a:extLst>
          </p:cNvPr>
          <p:cNvSpPr/>
          <p:nvPr/>
        </p:nvSpPr>
        <p:spPr>
          <a:xfrm>
            <a:off x="9780242" y="5677031"/>
            <a:ext cx="892538" cy="19928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Optical</a:t>
            </a:r>
          </a:p>
        </p:txBody>
      </p: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B6127962-BCD6-4642-BFA1-BBF4218FA63F}"/>
              </a:ext>
            </a:extLst>
          </p:cNvPr>
          <p:cNvCxnSpPr>
            <a:cxnSpLocks/>
          </p:cNvCxnSpPr>
          <p:nvPr/>
        </p:nvCxnSpPr>
        <p:spPr>
          <a:xfrm>
            <a:off x="1982852" y="4837540"/>
            <a:ext cx="0" cy="325621"/>
          </a:xfrm>
          <a:prstGeom prst="line">
            <a:avLst/>
          </a:prstGeom>
          <a:ln>
            <a:headEnd type="triangl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87" name="Group 86">
            <a:extLst>
              <a:ext uri="{FF2B5EF4-FFF2-40B4-BE49-F238E27FC236}">
                <a16:creationId xmlns:a16="http://schemas.microsoft.com/office/drawing/2014/main" id="{555B2BBE-A7B6-494A-8262-1BEEF8C25190}"/>
              </a:ext>
            </a:extLst>
          </p:cNvPr>
          <p:cNvGrpSpPr>
            <a:grpSpLocks noChangeAspect="1"/>
          </p:cNvGrpSpPr>
          <p:nvPr/>
        </p:nvGrpSpPr>
        <p:grpSpPr>
          <a:xfrm>
            <a:off x="4610370" y="2459056"/>
            <a:ext cx="77137" cy="233959"/>
            <a:chOff x="8403428" y="343601"/>
            <a:chExt cx="155680" cy="765403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830B6C29-869E-4A40-9803-E2AEFAA69B71}"/>
                </a:ext>
              </a:extLst>
            </p:cNvPr>
            <p:cNvCxnSpPr/>
            <p:nvPr/>
          </p:nvCxnSpPr>
          <p:spPr bwMode="auto">
            <a:xfrm rot="16200000">
              <a:off x="8460020" y="1087824"/>
              <a:ext cx="40772" cy="1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C1414321-4328-9E47-BC51-B990737445F0}"/>
                </a:ext>
              </a:extLst>
            </p:cNvPr>
            <p:cNvCxnSpPr/>
            <p:nvPr/>
          </p:nvCxnSpPr>
          <p:spPr bwMode="auto">
            <a:xfrm flipH="1" flipV="1">
              <a:off x="8403428" y="1022159"/>
              <a:ext cx="76199" cy="436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828BCFF1-4F5C-684A-B7AB-B8766BACF787}"/>
                </a:ext>
              </a:extLst>
            </p:cNvPr>
            <p:cNvCxnSpPr/>
            <p:nvPr/>
          </p:nvCxnSpPr>
          <p:spPr bwMode="auto">
            <a:xfrm flipV="1">
              <a:off x="8403437" y="946442"/>
              <a:ext cx="152398" cy="757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CE54D6E3-2F3B-F745-8107-F653E8D4E334}"/>
                </a:ext>
              </a:extLst>
            </p:cNvPr>
            <p:cNvCxnSpPr/>
            <p:nvPr/>
          </p:nvCxnSpPr>
          <p:spPr bwMode="auto">
            <a:xfrm flipH="1" flipV="1">
              <a:off x="8405039" y="864897"/>
              <a:ext cx="152398" cy="815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F88A496-62B3-4645-807B-79E5935B502E}"/>
                </a:ext>
              </a:extLst>
            </p:cNvPr>
            <p:cNvCxnSpPr/>
            <p:nvPr/>
          </p:nvCxnSpPr>
          <p:spPr bwMode="auto">
            <a:xfrm flipV="1">
              <a:off x="8405048" y="768795"/>
              <a:ext cx="152399" cy="961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08DF6D2C-11FF-DA4F-A0F8-0A8E777C6DE8}"/>
                </a:ext>
              </a:extLst>
            </p:cNvPr>
            <p:cNvCxnSpPr/>
            <p:nvPr/>
          </p:nvCxnSpPr>
          <p:spPr bwMode="auto">
            <a:xfrm flipH="1" flipV="1">
              <a:off x="8481248" y="725110"/>
              <a:ext cx="76200" cy="436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E29D805B-B286-904C-96F9-E5A5B139FF55}"/>
                </a:ext>
              </a:extLst>
            </p:cNvPr>
            <p:cNvCxnSpPr/>
            <p:nvPr/>
          </p:nvCxnSpPr>
          <p:spPr bwMode="auto">
            <a:xfrm rot="16200000">
              <a:off x="8457786" y="363193"/>
              <a:ext cx="40772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9EBD85B-F959-204A-8D60-147B21B34995}"/>
                </a:ext>
              </a:extLst>
            </p:cNvPr>
            <p:cNvCxnSpPr/>
            <p:nvPr/>
          </p:nvCxnSpPr>
          <p:spPr bwMode="auto">
            <a:xfrm flipH="1" flipV="1">
              <a:off x="8405056" y="681423"/>
              <a:ext cx="76200" cy="436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DBC97669-4731-2840-9A44-F7BCD37829E4}"/>
                </a:ext>
              </a:extLst>
            </p:cNvPr>
            <p:cNvCxnSpPr/>
            <p:nvPr/>
          </p:nvCxnSpPr>
          <p:spPr bwMode="auto">
            <a:xfrm flipV="1">
              <a:off x="8405070" y="605707"/>
              <a:ext cx="152399" cy="757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AEB8BC16-002D-EF4D-8B2C-5B28AD2D1193}"/>
                </a:ext>
              </a:extLst>
            </p:cNvPr>
            <p:cNvCxnSpPr/>
            <p:nvPr/>
          </p:nvCxnSpPr>
          <p:spPr bwMode="auto">
            <a:xfrm flipH="1" flipV="1">
              <a:off x="8406667" y="524162"/>
              <a:ext cx="152399" cy="815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2770F590-2B6B-8C42-85D8-E22BF086C0AB}"/>
                </a:ext>
              </a:extLst>
            </p:cNvPr>
            <p:cNvCxnSpPr/>
            <p:nvPr/>
          </p:nvCxnSpPr>
          <p:spPr bwMode="auto">
            <a:xfrm flipV="1">
              <a:off x="8406681" y="428058"/>
              <a:ext cx="152399" cy="961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652790EE-A129-624C-BF35-05C63438EFA4}"/>
                </a:ext>
              </a:extLst>
            </p:cNvPr>
            <p:cNvCxnSpPr/>
            <p:nvPr/>
          </p:nvCxnSpPr>
          <p:spPr bwMode="auto">
            <a:xfrm flipH="1" flipV="1">
              <a:off x="8482908" y="384373"/>
              <a:ext cx="76200" cy="436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3" name="Isosceles Triangle 112">
            <a:extLst>
              <a:ext uri="{FF2B5EF4-FFF2-40B4-BE49-F238E27FC236}">
                <a16:creationId xmlns:a16="http://schemas.microsoft.com/office/drawing/2014/main" id="{854A6943-DFED-4CBA-A2AF-332D970A1C8E}"/>
              </a:ext>
            </a:extLst>
          </p:cNvPr>
          <p:cNvSpPr/>
          <p:nvPr/>
        </p:nvSpPr>
        <p:spPr>
          <a:xfrm rot="5400000">
            <a:off x="4294186" y="2593727"/>
            <a:ext cx="545861" cy="485203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33312623-5128-5C47-BC7E-EF3B9BD1BB5C}"/>
              </a:ext>
            </a:extLst>
          </p:cNvPr>
          <p:cNvCxnSpPr>
            <a:cxnSpLocks/>
          </p:cNvCxnSpPr>
          <p:nvPr/>
        </p:nvCxnSpPr>
        <p:spPr>
          <a:xfrm flipV="1">
            <a:off x="4646054" y="2366494"/>
            <a:ext cx="0" cy="10303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C825DDC7-D48B-FD42-ACF2-CFF5B1D9C4AE}"/>
              </a:ext>
            </a:extLst>
          </p:cNvPr>
          <p:cNvCxnSpPr>
            <a:cxnSpLocks/>
          </p:cNvCxnSpPr>
          <p:nvPr/>
        </p:nvCxnSpPr>
        <p:spPr>
          <a:xfrm flipV="1">
            <a:off x="4650347" y="2689539"/>
            <a:ext cx="0" cy="5400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4007E7C7-0954-974F-B770-EEFFECC32A8B}"/>
              </a:ext>
            </a:extLst>
          </p:cNvPr>
          <p:cNvCxnSpPr>
            <a:cxnSpLocks/>
          </p:cNvCxnSpPr>
          <p:nvPr/>
        </p:nvCxnSpPr>
        <p:spPr>
          <a:xfrm>
            <a:off x="4796577" y="2112840"/>
            <a:ext cx="0" cy="601383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4B8FAC0A-FCE4-BA44-9923-25AD72D6D4E4}"/>
              </a:ext>
            </a:extLst>
          </p:cNvPr>
          <p:cNvCxnSpPr>
            <a:cxnSpLocks/>
          </p:cNvCxnSpPr>
          <p:nvPr/>
        </p:nvCxnSpPr>
        <p:spPr>
          <a:xfrm>
            <a:off x="4647739" y="2702049"/>
            <a:ext cx="136762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0" name="TextBox 139">
            <a:extLst>
              <a:ext uri="{FF2B5EF4-FFF2-40B4-BE49-F238E27FC236}">
                <a16:creationId xmlns:a16="http://schemas.microsoft.com/office/drawing/2014/main" id="{80422498-22F8-1B4F-A1C8-CCE288DC67C3}"/>
              </a:ext>
            </a:extLst>
          </p:cNvPr>
          <p:cNvSpPr txBox="1"/>
          <p:nvPr/>
        </p:nvSpPr>
        <p:spPr>
          <a:xfrm>
            <a:off x="3099842" y="3951276"/>
            <a:ext cx="926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Enable</a:t>
            </a:r>
          </a:p>
          <a:p>
            <a:r>
              <a:rPr lang="en-US" sz="1400" dirty="0"/>
              <a:t>Control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10083D-C13A-AD4B-941D-FC34883926D6}"/>
              </a:ext>
            </a:extLst>
          </p:cNvPr>
          <p:cNvSpPr txBox="1"/>
          <p:nvPr/>
        </p:nvSpPr>
        <p:spPr>
          <a:xfrm>
            <a:off x="2279737" y="1628383"/>
            <a:ext cx="2327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Photodetector Module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55B3739-0BDE-4E10-92CD-144CD6AA2EA2}"/>
              </a:ext>
            </a:extLst>
          </p:cNvPr>
          <p:cNvCxnSpPr/>
          <p:nvPr/>
        </p:nvCxnSpPr>
        <p:spPr>
          <a:xfrm flipV="1">
            <a:off x="2181122" y="4840747"/>
            <a:ext cx="4917" cy="642373"/>
          </a:xfrm>
          <a:prstGeom prst="straightConnector1">
            <a:avLst/>
          </a:prstGeom>
          <a:ln w="127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45EBCCDA-FDEA-4F49-A9FA-DDB567B28EEA}"/>
              </a:ext>
            </a:extLst>
          </p:cNvPr>
          <p:cNvCxnSpPr>
            <a:cxnSpLocks/>
          </p:cNvCxnSpPr>
          <p:nvPr/>
        </p:nvCxnSpPr>
        <p:spPr>
          <a:xfrm flipH="1" flipV="1">
            <a:off x="3169265" y="5365133"/>
            <a:ext cx="3276" cy="101599"/>
          </a:xfrm>
          <a:prstGeom prst="straightConnector1">
            <a:avLst/>
          </a:prstGeom>
          <a:ln w="127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EE081FB4-AE3A-4DC6-934B-A0D52875FC05}"/>
              </a:ext>
            </a:extLst>
          </p:cNvPr>
          <p:cNvCxnSpPr>
            <a:cxnSpLocks/>
          </p:cNvCxnSpPr>
          <p:nvPr/>
        </p:nvCxnSpPr>
        <p:spPr>
          <a:xfrm>
            <a:off x="2323914" y="4696366"/>
            <a:ext cx="307363" cy="1"/>
          </a:xfrm>
          <a:prstGeom prst="line">
            <a:avLst/>
          </a:prstGeom>
          <a:ln>
            <a:headEnd type="triangl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39C202B-BB14-6445-9BEA-B6F54F60C24A}"/>
              </a:ext>
            </a:extLst>
          </p:cNvPr>
          <p:cNvSpPr txBox="1"/>
          <p:nvPr/>
        </p:nvSpPr>
        <p:spPr>
          <a:xfrm>
            <a:off x="2220685" y="5943600"/>
            <a:ext cx="174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Steering Module</a:t>
            </a:r>
          </a:p>
        </p:txBody>
      </p:sp>
    </p:spTree>
    <p:extLst>
      <p:ext uri="{BB962C8B-B14F-4D97-AF65-F5344CB8AC3E}">
        <p14:creationId xmlns:p14="http://schemas.microsoft.com/office/powerpoint/2010/main" val="258668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TextBox 872">
            <a:extLst>
              <a:ext uri="{FF2B5EF4-FFF2-40B4-BE49-F238E27FC236}">
                <a16:creationId xmlns:a16="http://schemas.microsoft.com/office/drawing/2014/main" id="{49C28305-591C-8E49-AF59-EB85C96DCA07}"/>
              </a:ext>
            </a:extLst>
          </p:cNvPr>
          <p:cNvSpPr txBox="1"/>
          <p:nvPr/>
        </p:nvSpPr>
        <p:spPr>
          <a:xfrm>
            <a:off x="10208712" y="4334006"/>
            <a:ext cx="173477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HV3418</a:t>
            </a:r>
          </a:p>
          <a:p>
            <a:r>
              <a:rPr lang="en-US" dirty="0"/>
              <a:t>HV</a:t>
            </a:r>
            <a:r>
              <a:rPr lang="en-US" baseline="-25000" dirty="0"/>
              <a:t>OUT</a:t>
            </a:r>
            <a:r>
              <a:rPr lang="en-US" dirty="0"/>
              <a:t> 1-25</a:t>
            </a:r>
          </a:p>
          <a:p>
            <a:r>
              <a:rPr lang="en-US" dirty="0"/>
              <a:t>Connected to </a:t>
            </a:r>
          </a:p>
          <a:p>
            <a:r>
              <a:rPr lang="en-US" dirty="0"/>
              <a:t>SAMTEC</a:t>
            </a:r>
          </a:p>
          <a:p>
            <a:r>
              <a:rPr lang="en-US" dirty="0"/>
              <a:t>SIPM_01_VBIAS </a:t>
            </a:r>
          </a:p>
          <a:p>
            <a:r>
              <a:rPr lang="en-US" dirty="0"/>
              <a:t>to</a:t>
            </a:r>
          </a:p>
          <a:p>
            <a:r>
              <a:rPr lang="en-US" dirty="0"/>
              <a:t>SIPM_25_VBIAS</a:t>
            </a:r>
          </a:p>
        </p:txBody>
      </p:sp>
      <p:sp>
        <p:nvSpPr>
          <p:cNvPr id="874" name="TextBox 873">
            <a:extLst>
              <a:ext uri="{FF2B5EF4-FFF2-40B4-BE49-F238E27FC236}">
                <a16:creationId xmlns:a16="http://schemas.microsoft.com/office/drawing/2014/main" id="{26ABEF74-7A4F-C441-A2FC-64122A18A744}"/>
              </a:ext>
            </a:extLst>
          </p:cNvPr>
          <p:cNvSpPr txBox="1"/>
          <p:nvPr/>
        </p:nvSpPr>
        <p:spPr>
          <a:xfrm>
            <a:off x="9997858" y="891436"/>
            <a:ext cx="150233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HV5523</a:t>
            </a:r>
          </a:p>
          <a:p>
            <a:r>
              <a:rPr lang="en-US" dirty="0"/>
              <a:t>HV</a:t>
            </a:r>
            <a:r>
              <a:rPr lang="en-US" baseline="-25000" dirty="0"/>
              <a:t>OUT</a:t>
            </a:r>
            <a:r>
              <a:rPr lang="en-US" dirty="0"/>
              <a:t> 1-25</a:t>
            </a:r>
          </a:p>
          <a:p>
            <a:r>
              <a:rPr lang="en-US" dirty="0"/>
              <a:t>Connected to </a:t>
            </a:r>
          </a:p>
          <a:p>
            <a:r>
              <a:rPr lang="en-US" dirty="0"/>
              <a:t>SAMTEC</a:t>
            </a:r>
          </a:p>
          <a:p>
            <a:r>
              <a:rPr lang="en-US" dirty="0"/>
              <a:t>TIA_EN1 </a:t>
            </a:r>
          </a:p>
          <a:p>
            <a:r>
              <a:rPr lang="en-US" dirty="0"/>
              <a:t>to</a:t>
            </a:r>
          </a:p>
          <a:p>
            <a:r>
              <a:rPr lang="en-US" dirty="0"/>
              <a:t>TIA_EN_25</a:t>
            </a:r>
          </a:p>
        </p:txBody>
      </p:sp>
      <p:grpSp>
        <p:nvGrpSpPr>
          <p:cNvPr id="909" name="Group 908">
            <a:extLst>
              <a:ext uri="{FF2B5EF4-FFF2-40B4-BE49-F238E27FC236}">
                <a16:creationId xmlns:a16="http://schemas.microsoft.com/office/drawing/2014/main" id="{436E7164-4D7C-EB4C-9AA2-0F001AD870A3}"/>
              </a:ext>
            </a:extLst>
          </p:cNvPr>
          <p:cNvGrpSpPr/>
          <p:nvPr/>
        </p:nvGrpSpPr>
        <p:grpSpPr>
          <a:xfrm>
            <a:off x="2417938" y="536248"/>
            <a:ext cx="7150660" cy="6204809"/>
            <a:chOff x="2944032" y="360883"/>
            <a:chExt cx="7150660" cy="6204809"/>
          </a:xfrm>
        </p:grpSpPr>
        <p:grpSp>
          <p:nvGrpSpPr>
            <p:cNvPr id="856" name="Group 346">
              <a:extLst>
                <a:ext uri="{FF2B5EF4-FFF2-40B4-BE49-F238E27FC236}">
                  <a16:creationId xmlns:a16="http://schemas.microsoft.com/office/drawing/2014/main" id="{D6AB8076-E2C4-6942-9D4A-724DFA4D5D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517013" y="4166017"/>
              <a:ext cx="577679" cy="736837"/>
              <a:chOff x="5012" y="1930"/>
              <a:chExt cx="570" cy="578"/>
            </a:xfrm>
          </p:grpSpPr>
          <p:grpSp>
            <p:nvGrpSpPr>
              <p:cNvPr id="857" name="Group 134">
                <a:extLst>
                  <a:ext uri="{FF2B5EF4-FFF2-40B4-BE49-F238E27FC236}">
                    <a16:creationId xmlns:a16="http://schemas.microsoft.com/office/drawing/2014/main" id="{29768ED2-8DB3-2848-8467-52DBA26C07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12" y="1930"/>
                <a:ext cx="570" cy="578"/>
                <a:chOff x="2707" y="2160"/>
                <a:chExt cx="570" cy="578"/>
              </a:xfrm>
            </p:grpSpPr>
            <p:grpSp>
              <p:nvGrpSpPr>
                <p:cNvPr id="859" name="Group 135">
                  <a:extLst>
                    <a:ext uri="{FF2B5EF4-FFF2-40B4-BE49-F238E27FC236}">
                      <a16:creationId xmlns:a16="http://schemas.microsoft.com/office/drawing/2014/main" id="{77EC4B2B-0E4B-D64B-A786-BF553680F1B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707" y="2160"/>
                  <a:ext cx="346" cy="576"/>
                  <a:chOff x="2707" y="2736"/>
                  <a:chExt cx="346" cy="576"/>
                </a:xfrm>
              </p:grpSpPr>
              <p:sp>
                <p:nvSpPr>
                  <p:cNvPr id="861" name="Line 136">
                    <a:extLst>
                      <a:ext uri="{FF2B5EF4-FFF2-40B4-BE49-F238E27FC236}">
                        <a16:creationId xmlns:a16="http://schemas.microsoft.com/office/drawing/2014/main" id="{90DBA3E2-91D8-6747-B2AA-C7ECEC6785E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07" y="2966"/>
                    <a:ext cx="34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62" name="Line 137">
                    <a:extLst>
                      <a:ext uri="{FF2B5EF4-FFF2-40B4-BE49-F238E27FC236}">
                        <a16:creationId xmlns:a16="http://schemas.microsoft.com/office/drawing/2014/main" id="{47915A76-D11A-E347-AC5D-D3591877E7D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880" y="2736"/>
                    <a:ext cx="0" cy="23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63" name="Line 138">
                    <a:extLst>
                      <a:ext uri="{FF2B5EF4-FFF2-40B4-BE49-F238E27FC236}">
                        <a16:creationId xmlns:a16="http://schemas.microsoft.com/office/drawing/2014/main" id="{412C896D-E390-034C-91AC-DA65BC91713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880" y="3024"/>
                    <a:ext cx="0" cy="288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64" name="Line 139">
                    <a:extLst>
                      <a:ext uri="{FF2B5EF4-FFF2-40B4-BE49-F238E27FC236}">
                        <a16:creationId xmlns:a16="http://schemas.microsoft.com/office/drawing/2014/main" id="{3C82C598-CD5A-074D-9503-578A985D29C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07" y="3024"/>
                    <a:ext cx="34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sp>
              <p:nvSpPr>
                <p:cNvPr id="860" name="Text Box 140">
                  <a:extLst>
                    <a:ext uri="{FF2B5EF4-FFF2-40B4-BE49-F238E27FC236}">
                      <a16:creationId xmlns:a16="http://schemas.microsoft.com/office/drawing/2014/main" id="{129A7D74-28A1-1E49-8622-743AB4BC141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56" y="2472"/>
                  <a:ext cx="421" cy="2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l" eaLnBrk="1" hangingPunct="1">
                    <a:defRPr/>
                  </a:pPr>
                  <a:r>
                    <a:rPr lang="en-US" sz="800" dirty="0"/>
                    <a:t>100n</a:t>
                  </a:r>
                </a:p>
                <a:p>
                  <a:pPr algn="l" eaLnBrk="1" hangingPunct="1">
                    <a:defRPr/>
                  </a:pPr>
                  <a:r>
                    <a:rPr lang="en-US" sz="800" dirty="0">
                      <a:cs typeface="+mn-cs"/>
                    </a:rPr>
                    <a:t>100V</a:t>
                  </a:r>
                </a:p>
              </p:txBody>
            </p:sp>
          </p:grpSp>
          <p:sp>
            <p:nvSpPr>
              <p:cNvPr id="858" name="Freeform 345">
                <a:extLst>
                  <a:ext uri="{FF2B5EF4-FFF2-40B4-BE49-F238E27FC236}">
                    <a16:creationId xmlns:a16="http://schemas.microsoft.com/office/drawing/2014/main" id="{EB654756-487B-7146-92D6-C9AE95E722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9" y="1930"/>
                <a:ext cx="230" cy="576"/>
              </a:xfrm>
              <a:custGeom>
                <a:avLst/>
                <a:gdLst>
                  <a:gd name="T0" fmla="*/ 115 w 230"/>
                  <a:gd name="T1" fmla="*/ 0 h 576"/>
                  <a:gd name="T2" fmla="*/ 0 w 230"/>
                  <a:gd name="T3" fmla="*/ 230 h 576"/>
                  <a:gd name="T4" fmla="*/ 115 w 230"/>
                  <a:gd name="T5" fmla="*/ 576 h 576"/>
                  <a:gd name="T6" fmla="*/ 230 w 230"/>
                  <a:gd name="T7" fmla="*/ 230 h 576"/>
                  <a:gd name="T8" fmla="*/ 115 w 230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0" h="576">
                    <a:moveTo>
                      <a:pt x="115" y="0"/>
                    </a:moveTo>
                    <a:lnTo>
                      <a:pt x="0" y="230"/>
                    </a:lnTo>
                    <a:lnTo>
                      <a:pt x="115" y="576"/>
                    </a:lnTo>
                    <a:lnTo>
                      <a:pt x="230" y="230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905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08" name="Group 907">
              <a:extLst>
                <a:ext uri="{FF2B5EF4-FFF2-40B4-BE49-F238E27FC236}">
                  <a16:creationId xmlns:a16="http://schemas.microsoft.com/office/drawing/2014/main" id="{424C5FDB-5D7A-C044-9C22-7F6A1D15E3DD}"/>
                </a:ext>
              </a:extLst>
            </p:cNvPr>
            <p:cNvGrpSpPr/>
            <p:nvPr/>
          </p:nvGrpSpPr>
          <p:grpSpPr>
            <a:xfrm>
              <a:off x="2944032" y="360883"/>
              <a:ext cx="6970336" cy="6204809"/>
              <a:chOff x="2944032" y="360883"/>
              <a:chExt cx="6970336" cy="6204809"/>
            </a:xfrm>
          </p:grpSpPr>
          <p:sp>
            <p:nvSpPr>
              <p:cNvPr id="309" name="Freeform 308">
                <a:extLst>
                  <a:ext uri="{FF2B5EF4-FFF2-40B4-BE49-F238E27FC236}">
                    <a16:creationId xmlns:a16="http://schemas.microsoft.com/office/drawing/2014/main" id="{6559031D-140D-7B4D-8E13-22EDE73B4C12}"/>
                  </a:ext>
                </a:extLst>
              </p:cNvPr>
              <p:cNvSpPr/>
              <p:nvPr/>
            </p:nvSpPr>
            <p:spPr>
              <a:xfrm>
                <a:off x="4137798" y="3169084"/>
                <a:ext cx="475605" cy="2927995"/>
              </a:xfrm>
              <a:custGeom>
                <a:avLst/>
                <a:gdLst>
                  <a:gd name="connsiteX0" fmla="*/ 371789 w 381838"/>
                  <a:gd name="connsiteY0" fmla="*/ 0 h 1748413"/>
                  <a:gd name="connsiteX1" fmla="*/ 0 w 381838"/>
                  <a:gd name="connsiteY1" fmla="*/ 0 h 1748413"/>
                  <a:gd name="connsiteX2" fmla="*/ 0 w 381838"/>
                  <a:gd name="connsiteY2" fmla="*/ 1748413 h 1748413"/>
                  <a:gd name="connsiteX3" fmla="*/ 381838 w 381838"/>
                  <a:gd name="connsiteY3" fmla="*/ 1748413 h 1748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1838" h="1748413">
                    <a:moveTo>
                      <a:pt x="371789" y="0"/>
                    </a:moveTo>
                    <a:lnTo>
                      <a:pt x="0" y="0"/>
                    </a:lnTo>
                    <a:lnTo>
                      <a:pt x="0" y="1748413"/>
                    </a:lnTo>
                    <a:lnTo>
                      <a:pt x="381838" y="1748413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Freeform 312">
                <a:extLst>
                  <a:ext uri="{FF2B5EF4-FFF2-40B4-BE49-F238E27FC236}">
                    <a16:creationId xmlns:a16="http://schemas.microsoft.com/office/drawing/2014/main" id="{45233A97-49C2-8046-9D21-60B9CB237DCD}"/>
                  </a:ext>
                </a:extLst>
              </p:cNvPr>
              <p:cNvSpPr/>
              <p:nvPr/>
            </p:nvSpPr>
            <p:spPr>
              <a:xfrm>
                <a:off x="3927734" y="1766170"/>
                <a:ext cx="694459" cy="3008791"/>
              </a:xfrm>
              <a:custGeom>
                <a:avLst/>
                <a:gdLst>
                  <a:gd name="connsiteX0" fmla="*/ 0 w 793820"/>
                  <a:gd name="connsiteY0" fmla="*/ 0 h 3557116"/>
                  <a:gd name="connsiteX1" fmla="*/ 0 w 793820"/>
                  <a:gd name="connsiteY1" fmla="*/ 3557116 h 3557116"/>
                  <a:gd name="connsiteX2" fmla="*/ 793820 w 793820"/>
                  <a:gd name="connsiteY2" fmla="*/ 3557116 h 35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93820" h="3557116">
                    <a:moveTo>
                      <a:pt x="0" y="0"/>
                    </a:moveTo>
                    <a:lnTo>
                      <a:pt x="0" y="3557116"/>
                    </a:lnTo>
                    <a:lnTo>
                      <a:pt x="793820" y="3557116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Freeform 327">
                <a:extLst>
                  <a:ext uri="{FF2B5EF4-FFF2-40B4-BE49-F238E27FC236}">
                    <a16:creationId xmlns:a16="http://schemas.microsoft.com/office/drawing/2014/main" id="{C1E2F20D-549F-BD47-A53F-8B72BBB235C8}"/>
                  </a:ext>
                </a:extLst>
              </p:cNvPr>
              <p:cNvSpPr/>
              <p:nvPr/>
            </p:nvSpPr>
            <p:spPr>
              <a:xfrm>
                <a:off x="3672806" y="1189974"/>
                <a:ext cx="975759" cy="2979472"/>
              </a:xfrm>
              <a:custGeom>
                <a:avLst/>
                <a:gdLst>
                  <a:gd name="connsiteX0" fmla="*/ 1245996 w 1276141"/>
                  <a:gd name="connsiteY0" fmla="*/ 20097 h 3587262"/>
                  <a:gd name="connsiteX1" fmla="*/ 20097 w 1276141"/>
                  <a:gd name="connsiteY1" fmla="*/ 0 h 3587262"/>
                  <a:gd name="connsiteX2" fmla="*/ 0 w 1276141"/>
                  <a:gd name="connsiteY2" fmla="*/ 3587262 h 3587262"/>
                  <a:gd name="connsiteX3" fmla="*/ 1276141 w 1276141"/>
                  <a:gd name="connsiteY3" fmla="*/ 3587262 h 3587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6141" h="3587262">
                    <a:moveTo>
                      <a:pt x="1245996" y="20097"/>
                    </a:moveTo>
                    <a:lnTo>
                      <a:pt x="20097" y="0"/>
                    </a:lnTo>
                    <a:lnTo>
                      <a:pt x="0" y="3587262"/>
                    </a:lnTo>
                    <a:lnTo>
                      <a:pt x="1276141" y="3587262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TextBox 393">
                <a:extLst>
                  <a:ext uri="{FF2B5EF4-FFF2-40B4-BE49-F238E27FC236}">
                    <a16:creationId xmlns:a16="http://schemas.microsoft.com/office/drawing/2014/main" id="{8D39B4D2-CF56-FE4B-87F8-7E58092440E7}"/>
                  </a:ext>
                </a:extLst>
              </p:cNvPr>
              <p:cNvSpPr txBox="1"/>
              <p:nvPr/>
            </p:nvSpPr>
            <p:spPr>
              <a:xfrm>
                <a:off x="9477953" y="3764534"/>
                <a:ext cx="436415" cy="3231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</a:t>
                </a:r>
                <a:r>
                  <a:rPr lang="en-US" baseline="-25000" dirty="0"/>
                  <a:t>HV</a:t>
                </a:r>
              </a:p>
            </p:txBody>
          </p:sp>
          <p:grpSp>
            <p:nvGrpSpPr>
              <p:cNvPr id="885" name="Group 884">
                <a:extLst>
                  <a:ext uri="{FF2B5EF4-FFF2-40B4-BE49-F238E27FC236}">
                    <a16:creationId xmlns:a16="http://schemas.microsoft.com/office/drawing/2014/main" id="{17C11E5D-8FE2-484E-81FF-77152BAD2C72}"/>
                  </a:ext>
                </a:extLst>
              </p:cNvPr>
              <p:cNvGrpSpPr/>
              <p:nvPr/>
            </p:nvGrpSpPr>
            <p:grpSpPr>
              <a:xfrm>
                <a:off x="2944032" y="580371"/>
                <a:ext cx="6682287" cy="2834457"/>
                <a:chOff x="2342783" y="192064"/>
                <a:chExt cx="7638363" cy="3240000"/>
              </a:xfrm>
            </p:grpSpPr>
            <p:grpSp>
              <p:nvGrpSpPr>
                <p:cNvPr id="125" name="Group 124">
                  <a:extLst>
                    <a:ext uri="{FF2B5EF4-FFF2-40B4-BE49-F238E27FC236}">
                      <a16:creationId xmlns:a16="http://schemas.microsoft.com/office/drawing/2014/main" id="{EA57EF42-978F-0147-9315-D1C0BE3488D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222372" y="192064"/>
                  <a:ext cx="5758774" cy="3240000"/>
                  <a:chOff x="1008293" y="626301"/>
                  <a:chExt cx="6332116" cy="3970751"/>
                </a:xfrm>
              </p:grpSpPr>
              <p:sp>
                <p:nvSpPr>
                  <p:cNvPr id="126" name="object 150">
                    <a:extLst>
                      <a:ext uri="{FF2B5EF4-FFF2-40B4-BE49-F238E27FC236}">
                        <a16:creationId xmlns:a16="http://schemas.microsoft.com/office/drawing/2014/main" id="{33A0B241-0369-4549-B747-FCA7D9777643}"/>
                      </a:ext>
                    </a:extLst>
                  </p:cNvPr>
                  <p:cNvSpPr/>
                  <p:nvPr/>
                </p:nvSpPr>
                <p:spPr>
                  <a:xfrm>
                    <a:off x="3642099" y="1491157"/>
                    <a:ext cx="0" cy="285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h="285750">
                        <a:moveTo>
                          <a:pt x="0" y="0"/>
                        </a:moveTo>
                        <a:lnTo>
                          <a:pt x="0" y="285227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27" name="object 151">
                    <a:extLst>
                      <a:ext uri="{FF2B5EF4-FFF2-40B4-BE49-F238E27FC236}">
                        <a16:creationId xmlns:a16="http://schemas.microsoft.com/office/drawing/2014/main" id="{BA5DD298-82EE-2C49-95FA-E98A1D178829}"/>
                      </a:ext>
                    </a:extLst>
                  </p:cNvPr>
                  <p:cNvSpPr/>
                  <p:nvPr/>
                </p:nvSpPr>
                <p:spPr>
                  <a:xfrm>
                    <a:off x="3642099" y="2213507"/>
                    <a:ext cx="0" cy="13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h="130175">
                        <a:moveTo>
                          <a:pt x="0" y="0"/>
                        </a:moveTo>
                        <a:lnTo>
                          <a:pt x="0" y="129641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28" name="object 152">
                    <a:extLst>
                      <a:ext uri="{FF2B5EF4-FFF2-40B4-BE49-F238E27FC236}">
                        <a16:creationId xmlns:a16="http://schemas.microsoft.com/office/drawing/2014/main" id="{AB2FD69D-E34C-624C-9B8E-13AEDE1FAD07}"/>
                      </a:ext>
                    </a:extLst>
                  </p:cNvPr>
                  <p:cNvSpPr/>
                  <p:nvPr/>
                </p:nvSpPr>
                <p:spPr>
                  <a:xfrm>
                    <a:off x="3642099" y="2780244"/>
                    <a:ext cx="0" cy="6521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h="652145">
                        <a:moveTo>
                          <a:pt x="0" y="0"/>
                        </a:moveTo>
                        <a:lnTo>
                          <a:pt x="0" y="651979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29" name="object 153">
                    <a:extLst>
                      <a:ext uri="{FF2B5EF4-FFF2-40B4-BE49-F238E27FC236}">
                        <a16:creationId xmlns:a16="http://schemas.microsoft.com/office/drawing/2014/main" id="{591E5916-1173-E944-9CE4-79531F126A9C}"/>
                      </a:ext>
                    </a:extLst>
                  </p:cNvPr>
                  <p:cNvSpPr/>
                  <p:nvPr/>
                </p:nvSpPr>
                <p:spPr>
                  <a:xfrm>
                    <a:off x="3642099" y="3869346"/>
                    <a:ext cx="0" cy="130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h="130175">
                        <a:moveTo>
                          <a:pt x="0" y="0"/>
                        </a:moveTo>
                        <a:lnTo>
                          <a:pt x="0" y="129642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30" name="object 154">
                    <a:extLst>
                      <a:ext uri="{FF2B5EF4-FFF2-40B4-BE49-F238E27FC236}">
                        <a16:creationId xmlns:a16="http://schemas.microsoft.com/office/drawing/2014/main" id="{E9D6DC46-D375-D84F-B160-453DDA8DE5C7}"/>
                      </a:ext>
                    </a:extLst>
                  </p:cNvPr>
                  <p:cNvSpPr/>
                  <p:nvPr/>
                </p:nvSpPr>
                <p:spPr>
                  <a:xfrm flipV="1">
                    <a:off x="1086167" y="1456136"/>
                    <a:ext cx="2559944" cy="457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2004">
                        <a:moveTo>
                          <a:pt x="0" y="0"/>
                        </a:moveTo>
                        <a:lnTo>
                          <a:pt x="2071484" y="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31" name="object 155">
                    <a:extLst>
                      <a:ext uri="{FF2B5EF4-FFF2-40B4-BE49-F238E27FC236}">
                        <a16:creationId xmlns:a16="http://schemas.microsoft.com/office/drawing/2014/main" id="{2AD1E8B5-6A2F-0040-9C42-74D64B5BB771}"/>
                      </a:ext>
                    </a:extLst>
                  </p:cNvPr>
                  <p:cNvSpPr/>
                  <p:nvPr/>
                </p:nvSpPr>
                <p:spPr>
                  <a:xfrm>
                    <a:off x="3949571" y="1994941"/>
                    <a:ext cx="61150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504">
                        <a:moveTo>
                          <a:pt x="0" y="0"/>
                        </a:moveTo>
                        <a:lnTo>
                          <a:pt x="611245" y="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32" name="object 156">
                    <a:extLst>
                      <a:ext uri="{FF2B5EF4-FFF2-40B4-BE49-F238E27FC236}">
                        <a16:creationId xmlns:a16="http://schemas.microsoft.com/office/drawing/2014/main" id="{2F101E0E-4091-8742-822F-DF654C69F41C}"/>
                      </a:ext>
                    </a:extLst>
                  </p:cNvPr>
                  <p:cNvSpPr/>
                  <p:nvPr/>
                </p:nvSpPr>
                <p:spPr>
                  <a:xfrm>
                    <a:off x="2916040" y="1994941"/>
                    <a:ext cx="38925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254">
                        <a:moveTo>
                          <a:pt x="0" y="0"/>
                        </a:moveTo>
                        <a:lnTo>
                          <a:pt x="388955" y="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33" name="object 157">
                    <a:extLst>
                      <a:ext uri="{FF2B5EF4-FFF2-40B4-BE49-F238E27FC236}">
                        <a16:creationId xmlns:a16="http://schemas.microsoft.com/office/drawing/2014/main" id="{EA914DE4-658D-0944-94D3-C3BC4EE8CABE}"/>
                      </a:ext>
                    </a:extLst>
                  </p:cNvPr>
                  <p:cNvSpPr/>
                  <p:nvPr/>
                </p:nvSpPr>
                <p:spPr>
                  <a:xfrm>
                    <a:off x="4294104" y="1876399"/>
                    <a:ext cx="26733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7335">
                        <a:moveTo>
                          <a:pt x="0" y="0"/>
                        </a:moveTo>
                        <a:lnTo>
                          <a:pt x="266712" y="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34" name="object 159">
                    <a:extLst>
                      <a:ext uri="{FF2B5EF4-FFF2-40B4-BE49-F238E27FC236}">
                        <a16:creationId xmlns:a16="http://schemas.microsoft.com/office/drawing/2014/main" id="{C956AE22-D9E7-9B40-9541-E9E465DC21C7}"/>
                      </a:ext>
                    </a:extLst>
                  </p:cNvPr>
                  <p:cNvSpPr txBox="1"/>
                  <p:nvPr/>
                </p:nvSpPr>
                <p:spPr>
                  <a:xfrm>
                    <a:off x="1066804" y="1732862"/>
                    <a:ext cx="956940" cy="179650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 marR="5080" indent="43815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750" dirty="0">
                        <a:latin typeface="Arial"/>
                        <a:cs typeface="Arial"/>
                      </a:rPr>
                      <a:t>DATA  INPUT</a:t>
                    </a:r>
                  </a:p>
                </p:txBody>
              </p:sp>
              <p:sp>
                <p:nvSpPr>
                  <p:cNvPr id="136" name="object 161">
                    <a:extLst>
                      <a:ext uri="{FF2B5EF4-FFF2-40B4-BE49-F238E27FC236}">
                        <a16:creationId xmlns:a16="http://schemas.microsoft.com/office/drawing/2014/main" id="{6B4E4163-CD7E-F740-8898-690E53E6C34B}"/>
                      </a:ext>
                    </a:extLst>
                  </p:cNvPr>
                  <p:cNvSpPr txBox="1"/>
                  <p:nvPr/>
                </p:nvSpPr>
                <p:spPr>
                  <a:xfrm>
                    <a:off x="6325903" y="1450736"/>
                    <a:ext cx="597212" cy="244324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1575" spc="-7" baseline="18518" dirty="0">
                        <a:latin typeface="Arial"/>
                        <a:cs typeface="Arial"/>
                      </a:rPr>
                      <a:t>HV</a:t>
                    </a:r>
                    <a:r>
                      <a:rPr sz="600" spc="0" dirty="0">
                        <a:latin typeface="Arial"/>
                        <a:cs typeface="Arial"/>
                      </a:rPr>
                      <a:t>OU</a:t>
                    </a:r>
                    <a:r>
                      <a:rPr sz="600" dirty="0">
                        <a:latin typeface="Arial"/>
                        <a:cs typeface="Arial"/>
                      </a:rPr>
                      <a:t>T</a:t>
                    </a:r>
                    <a:r>
                      <a:rPr sz="1575" spc="-7" baseline="18518" dirty="0">
                        <a:latin typeface="Arial"/>
                        <a:cs typeface="Arial"/>
                      </a:rPr>
                      <a:t>1</a:t>
                    </a:r>
                    <a:endParaRPr sz="1575" baseline="18518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37" name="object 162">
                    <a:extLst>
                      <a:ext uri="{FF2B5EF4-FFF2-40B4-BE49-F238E27FC236}">
                        <a16:creationId xmlns:a16="http://schemas.microsoft.com/office/drawing/2014/main" id="{485C9589-FE3F-B845-9A20-F07AC03E62E4}"/>
                      </a:ext>
                    </a:extLst>
                  </p:cNvPr>
                  <p:cNvSpPr txBox="1"/>
                  <p:nvPr/>
                </p:nvSpPr>
                <p:spPr>
                  <a:xfrm>
                    <a:off x="5161627" y="2790981"/>
                    <a:ext cx="2178782" cy="211986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64465" marR="5080" indent="-152400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900" dirty="0">
                        <a:latin typeface="Arial"/>
                        <a:cs typeface="Arial"/>
                      </a:rPr>
                      <a:t>(Outputs </a:t>
                    </a:r>
                    <a:r>
                      <a:rPr sz="900" spc="-5" dirty="0">
                        <a:latin typeface="Arial"/>
                        <a:cs typeface="Arial"/>
                      </a:rPr>
                      <a:t>3 </a:t>
                    </a:r>
                    <a:r>
                      <a:rPr sz="900" dirty="0">
                        <a:latin typeface="Arial"/>
                        <a:cs typeface="Arial"/>
                      </a:rPr>
                      <a:t>to</a:t>
                    </a:r>
                    <a:r>
                      <a:rPr sz="900" spc="-80" dirty="0">
                        <a:latin typeface="Arial"/>
                        <a:cs typeface="Arial"/>
                      </a:rPr>
                      <a:t> </a:t>
                    </a:r>
                    <a:r>
                      <a:rPr sz="900" spc="-5" dirty="0">
                        <a:latin typeface="Arial"/>
                        <a:cs typeface="Arial"/>
                      </a:rPr>
                      <a:t>30</a:t>
                    </a:r>
                    <a:r>
                      <a:rPr lang="en-US" sz="900" spc="-5" dirty="0">
                        <a:latin typeface="Arial"/>
                        <a:cs typeface="Arial"/>
                      </a:rPr>
                      <a:t> </a:t>
                    </a:r>
                    <a:r>
                      <a:rPr sz="900" spc="-5" dirty="0">
                        <a:latin typeface="Arial"/>
                        <a:cs typeface="Arial"/>
                      </a:rPr>
                      <a:t>not</a:t>
                    </a:r>
                    <a:r>
                      <a:rPr sz="900" spc="-15" dirty="0">
                        <a:latin typeface="Arial"/>
                        <a:cs typeface="Arial"/>
                      </a:rPr>
                      <a:t> </a:t>
                    </a:r>
                    <a:r>
                      <a:rPr sz="900" spc="-5" dirty="0">
                        <a:latin typeface="Arial"/>
                        <a:cs typeface="Arial"/>
                      </a:rPr>
                      <a:t>shown)</a:t>
                    </a:r>
                    <a:endParaRPr sz="9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38" name="object 166">
                    <a:extLst>
                      <a:ext uri="{FF2B5EF4-FFF2-40B4-BE49-F238E27FC236}">
                        <a16:creationId xmlns:a16="http://schemas.microsoft.com/office/drawing/2014/main" id="{29E12AF0-12EA-3A4C-A41A-39DDE8FCFB79}"/>
                      </a:ext>
                    </a:extLst>
                  </p:cNvPr>
                  <p:cNvSpPr/>
                  <p:nvPr/>
                </p:nvSpPr>
                <p:spPr>
                  <a:xfrm>
                    <a:off x="4553409" y="1808364"/>
                    <a:ext cx="310210" cy="246240"/>
                  </a:xfrm>
                  <a:prstGeom prst="rect">
                    <a:avLst/>
                  </a:prstGeom>
                  <a:blipFill>
                    <a:blip r:embed="rId2" cstate="print"/>
                    <a:stretch>
                      <a:fillRect/>
                    </a:stretch>
                  </a:blip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39" name="object 167">
                    <a:extLst>
                      <a:ext uri="{FF2B5EF4-FFF2-40B4-BE49-F238E27FC236}">
                        <a16:creationId xmlns:a16="http://schemas.microsoft.com/office/drawing/2014/main" id="{6B00CD50-2E4E-F141-A944-363E072CB0E3}"/>
                      </a:ext>
                    </a:extLst>
                  </p:cNvPr>
                  <p:cNvSpPr/>
                  <p:nvPr/>
                </p:nvSpPr>
                <p:spPr>
                  <a:xfrm>
                    <a:off x="1085850" y="1209616"/>
                    <a:ext cx="3193677" cy="28898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8910" h="2889885">
                        <a:moveTo>
                          <a:pt x="0" y="0"/>
                        </a:moveTo>
                        <a:lnTo>
                          <a:pt x="2708668" y="0"/>
                        </a:lnTo>
                        <a:lnTo>
                          <a:pt x="2708668" y="2889389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40" name="object 168">
                    <a:extLst>
                      <a:ext uri="{FF2B5EF4-FFF2-40B4-BE49-F238E27FC236}">
                        <a16:creationId xmlns:a16="http://schemas.microsoft.com/office/drawing/2014/main" id="{EBACC441-DB7C-5F40-BEFD-8DFC72A73797}"/>
                      </a:ext>
                    </a:extLst>
                  </p:cNvPr>
                  <p:cNvSpPr/>
                  <p:nvPr/>
                </p:nvSpPr>
                <p:spPr>
                  <a:xfrm>
                    <a:off x="3949571" y="2561709"/>
                    <a:ext cx="61150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504">
                        <a:moveTo>
                          <a:pt x="0" y="0"/>
                        </a:moveTo>
                        <a:lnTo>
                          <a:pt x="611248" y="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41" name="object 169">
                    <a:extLst>
                      <a:ext uri="{FF2B5EF4-FFF2-40B4-BE49-F238E27FC236}">
                        <a16:creationId xmlns:a16="http://schemas.microsoft.com/office/drawing/2014/main" id="{46B244BC-C535-A54A-9C7A-FCD06EB5EC90}"/>
                      </a:ext>
                    </a:extLst>
                  </p:cNvPr>
                  <p:cNvSpPr/>
                  <p:nvPr/>
                </p:nvSpPr>
                <p:spPr>
                  <a:xfrm>
                    <a:off x="2901221" y="2561709"/>
                    <a:ext cx="403860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3860">
                        <a:moveTo>
                          <a:pt x="0" y="0"/>
                        </a:moveTo>
                        <a:lnTo>
                          <a:pt x="403773" y="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42" name="object 170">
                    <a:extLst>
                      <a:ext uri="{FF2B5EF4-FFF2-40B4-BE49-F238E27FC236}">
                        <a16:creationId xmlns:a16="http://schemas.microsoft.com/office/drawing/2014/main" id="{18CC88AB-08AC-1344-AC9F-DE0243CB1DEA}"/>
                      </a:ext>
                    </a:extLst>
                  </p:cNvPr>
                  <p:cNvSpPr/>
                  <p:nvPr/>
                </p:nvSpPr>
                <p:spPr>
                  <a:xfrm>
                    <a:off x="4279286" y="2443167"/>
                    <a:ext cx="281940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1939">
                        <a:moveTo>
                          <a:pt x="0" y="0"/>
                        </a:moveTo>
                        <a:lnTo>
                          <a:pt x="281533" y="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43" name="object 171">
                    <a:extLst>
                      <a:ext uri="{FF2B5EF4-FFF2-40B4-BE49-F238E27FC236}">
                        <a16:creationId xmlns:a16="http://schemas.microsoft.com/office/drawing/2014/main" id="{860C6D3B-F913-324E-BA59-9648A0814D9B}"/>
                      </a:ext>
                    </a:extLst>
                  </p:cNvPr>
                  <p:cNvSpPr/>
                  <p:nvPr/>
                </p:nvSpPr>
                <p:spPr>
                  <a:xfrm>
                    <a:off x="4553409" y="2375127"/>
                    <a:ext cx="310210" cy="246265"/>
                  </a:xfrm>
                  <a:prstGeom prst="rect">
                    <a:avLst/>
                  </a:prstGeom>
                  <a:blipFill>
                    <a:blip r:embed="rId3" cstate="print"/>
                    <a:stretch>
                      <a:fillRect/>
                    </a:stretch>
                  </a:blip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44" name="object 172">
                    <a:extLst>
                      <a:ext uri="{FF2B5EF4-FFF2-40B4-BE49-F238E27FC236}">
                        <a16:creationId xmlns:a16="http://schemas.microsoft.com/office/drawing/2014/main" id="{B25F69FC-EE60-0B4D-843F-33DEC398704E}"/>
                      </a:ext>
                    </a:extLst>
                  </p:cNvPr>
                  <p:cNvSpPr txBox="1"/>
                  <p:nvPr/>
                </p:nvSpPr>
                <p:spPr>
                  <a:xfrm>
                    <a:off x="3304996" y="1776208"/>
                    <a:ext cx="752763" cy="409601"/>
                  </a:xfrm>
                  <a:prstGeom prst="rect">
                    <a:avLst/>
                  </a:prstGeom>
                  <a:solidFill>
                    <a:schemeClr val="bg1"/>
                  </a:solidFill>
                  <a:ln w="29641">
                    <a:solidFill>
                      <a:srgbClr val="333092"/>
                    </a:solidFill>
                  </a:ln>
                </p:spPr>
                <p:txBody>
                  <a:bodyPr vert="horz" wrap="square" lIns="0" tIns="0" rIns="0" bIns="0" rtlCol="0" anchor="ctr" anchorCtr="0">
                    <a:normAutofit/>
                  </a:bodyPr>
                  <a:lstStyle/>
                  <a:p>
                    <a:pPr marL="151765">
                      <a:lnSpc>
                        <a:spcPct val="100000"/>
                      </a:lnSpc>
                      <a:spcBef>
                        <a:spcPts val="1019"/>
                      </a:spcBef>
                    </a:pPr>
                    <a:r>
                      <a:rPr sz="1050" b="1" dirty="0">
                        <a:latin typeface="Arial"/>
                        <a:cs typeface="Arial"/>
                      </a:rPr>
                      <a:t>Latch</a:t>
                    </a:r>
                    <a:endParaRPr sz="105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45" name="object 173">
                    <a:extLst>
                      <a:ext uri="{FF2B5EF4-FFF2-40B4-BE49-F238E27FC236}">
                        <a16:creationId xmlns:a16="http://schemas.microsoft.com/office/drawing/2014/main" id="{94F12EC0-A5FE-1C48-BDEC-42E04B686A54}"/>
                      </a:ext>
                    </a:extLst>
                  </p:cNvPr>
                  <p:cNvSpPr/>
                  <p:nvPr/>
                </p:nvSpPr>
                <p:spPr>
                  <a:xfrm>
                    <a:off x="3949571" y="3650777"/>
                    <a:ext cx="61150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504">
                        <a:moveTo>
                          <a:pt x="0" y="0"/>
                        </a:moveTo>
                        <a:lnTo>
                          <a:pt x="611243" y="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46" name="object 174">
                    <a:extLst>
                      <a:ext uri="{FF2B5EF4-FFF2-40B4-BE49-F238E27FC236}">
                        <a16:creationId xmlns:a16="http://schemas.microsoft.com/office/drawing/2014/main" id="{B3D8F38D-C0A6-0143-8927-F19F56628E88}"/>
                      </a:ext>
                    </a:extLst>
                  </p:cNvPr>
                  <p:cNvSpPr/>
                  <p:nvPr/>
                </p:nvSpPr>
                <p:spPr>
                  <a:xfrm>
                    <a:off x="2901216" y="3650777"/>
                    <a:ext cx="403860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3860">
                        <a:moveTo>
                          <a:pt x="0" y="0"/>
                        </a:moveTo>
                        <a:lnTo>
                          <a:pt x="403778" y="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47" name="object 175">
                    <a:extLst>
                      <a:ext uri="{FF2B5EF4-FFF2-40B4-BE49-F238E27FC236}">
                        <a16:creationId xmlns:a16="http://schemas.microsoft.com/office/drawing/2014/main" id="{6C81B27A-16AA-2545-B1CA-6BA8355E5817}"/>
                      </a:ext>
                    </a:extLst>
                  </p:cNvPr>
                  <p:cNvSpPr/>
                  <p:nvPr/>
                </p:nvSpPr>
                <p:spPr>
                  <a:xfrm>
                    <a:off x="4279281" y="3532235"/>
                    <a:ext cx="281940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1939">
                        <a:moveTo>
                          <a:pt x="0" y="0"/>
                        </a:moveTo>
                        <a:lnTo>
                          <a:pt x="281533" y="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48" name="object 176">
                    <a:extLst>
                      <a:ext uri="{FF2B5EF4-FFF2-40B4-BE49-F238E27FC236}">
                        <a16:creationId xmlns:a16="http://schemas.microsoft.com/office/drawing/2014/main" id="{C5B7E475-CAAC-7B4B-B497-92CFB137B1BE}"/>
                      </a:ext>
                    </a:extLst>
                  </p:cNvPr>
                  <p:cNvSpPr/>
                  <p:nvPr/>
                </p:nvSpPr>
                <p:spPr>
                  <a:xfrm>
                    <a:off x="4553404" y="3464220"/>
                    <a:ext cx="310210" cy="246252"/>
                  </a:xfrm>
                  <a:prstGeom prst="rect">
                    <a:avLst/>
                  </a:prstGeom>
                  <a:blipFill>
                    <a:blip r:embed="rId4" cstate="print"/>
                    <a:stretch>
                      <a:fillRect/>
                    </a:stretch>
                  </a:blip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49" name="object 177">
                    <a:extLst>
                      <a:ext uri="{FF2B5EF4-FFF2-40B4-BE49-F238E27FC236}">
                        <a16:creationId xmlns:a16="http://schemas.microsoft.com/office/drawing/2014/main" id="{A9871BDF-1670-B44B-A880-470B4B2F6636}"/>
                      </a:ext>
                    </a:extLst>
                  </p:cNvPr>
                  <p:cNvSpPr/>
                  <p:nvPr/>
                </p:nvSpPr>
                <p:spPr>
                  <a:xfrm>
                    <a:off x="3949571" y="4217553"/>
                    <a:ext cx="61150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504">
                        <a:moveTo>
                          <a:pt x="0" y="0"/>
                        </a:moveTo>
                        <a:lnTo>
                          <a:pt x="611243" y="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50" name="object 178">
                    <a:extLst>
                      <a:ext uri="{FF2B5EF4-FFF2-40B4-BE49-F238E27FC236}">
                        <a16:creationId xmlns:a16="http://schemas.microsoft.com/office/drawing/2014/main" id="{5DA5612F-D052-FF48-949B-533F5DC60BAF}"/>
                      </a:ext>
                    </a:extLst>
                  </p:cNvPr>
                  <p:cNvSpPr/>
                  <p:nvPr/>
                </p:nvSpPr>
                <p:spPr>
                  <a:xfrm>
                    <a:off x="2901216" y="4217553"/>
                    <a:ext cx="403860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3860">
                        <a:moveTo>
                          <a:pt x="0" y="0"/>
                        </a:moveTo>
                        <a:lnTo>
                          <a:pt x="403778" y="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51" name="object 179">
                    <a:extLst>
                      <a:ext uri="{FF2B5EF4-FFF2-40B4-BE49-F238E27FC236}">
                        <a16:creationId xmlns:a16="http://schemas.microsoft.com/office/drawing/2014/main" id="{A3D88F9A-E7FF-B046-982A-58276CFE71EA}"/>
                      </a:ext>
                    </a:extLst>
                  </p:cNvPr>
                  <p:cNvSpPr/>
                  <p:nvPr/>
                </p:nvSpPr>
                <p:spPr>
                  <a:xfrm>
                    <a:off x="4279281" y="4099011"/>
                    <a:ext cx="281940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1939">
                        <a:moveTo>
                          <a:pt x="0" y="0"/>
                        </a:moveTo>
                        <a:lnTo>
                          <a:pt x="281533" y="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52" name="object 180">
                    <a:extLst>
                      <a:ext uri="{FF2B5EF4-FFF2-40B4-BE49-F238E27FC236}">
                        <a16:creationId xmlns:a16="http://schemas.microsoft.com/office/drawing/2014/main" id="{84E78E15-1500-D746-9842-39E154CEF593}"/>
                      </a:ext>
                    </a:extLst>
                  </p:cNvPr>
                  <p:cNvSpPr/>
                  <p:nvPr/>
                </p:nvSpPr>
                <p:spPr>
                  <a:xfrm>
                    <a:off x="4553404" y="4030971"/>
                    <a:ext cx="310210" cy="246265"/>
                  </a:xfrm>
                  <a:prstGeom prst="rect">
                    <a:avLst/>
                  </a:prstGeom>
                  <a:blipFill>
                    <a:blip r:embed="rId5" cstate="print"/>
                    <a:stretch>
                      <a:fillRect/>
                    </a:stretch>
                  </a:blip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54" name="object 182">
                    <a:extLst>
                      <a:ext uri="{FF2B5EF4-FFF2-40B4-BE49-F238E27FC236}">
                        <a16:creationId xmlns:a16="http://schemas.microsoft.com/office/drawing/2014/main" id="{83B27062-BAB9-2D44-B3CE-47234C8A41A0}"/>
                      </a:ext>
                    </a:extLst>
                  </p:cNvPr>
                  <p:cNvSpPr/>
                  <p:nvPr/>
                </p:nvSpPr>
                <p:spPr>
                  <a:xfrm>
                    <a:off x="3304995" y="3998974"/>
                    <a:ext cx="645160" cy="4375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5160" h="437514">
                        <a:moveTo>
                          <a:pt x="0" y="437121"/>
                        </a:moveTo>
                        <a:lnTo>
                          <a:pt x="644575" y="437121"/>
                        </a:lnTo>
                        <a:lnTo>
                          <a:pt x="644575" y="0"/>
                        </a:lnTo>
                        <a:lnTo>
                          <a:pt x="0" y="0"/>
                        </a:lnTo>
                        <a:lnTo>
                          <a:pt x="0" y="43712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56" name="object 184">
                    <a:extLst>
                      <a:ext uri="{FF2B5EF4-FFF2-40B4-BE49-F238E27FC236}">
                        <a16:creationId xmlns:a16="http://schemas.microsoft.com/office/drawing/2014/main" id="{AE33A61C-2444-5948-8CDD-F01175261D41}"/>
                      </a:ext>
                    </a:extLst>
                  </p:cNvPr>
                  <p:cNvSpPr/>
                  <p:nvPr/>
                </p:nvSpPr>
                <p:spPr>
                  <a:xfrm>
                    <a:off x="5268353" y="1759506"/>
                    <a:ext cx="300355" cy="2324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54" h="232410">
                        <a:moveTo>
                          <a:pt x="300062" y="116014"/>
                        </a:moveTo>
                        <a:lnTo>
                          <a:pt x="249656" y="170643"/>
                        </a:lnTo>
                        <a:lnTo>
                          <a:pt x="211151" y="200391"/>
                        </a:lnTo>
                        <a:lnTo>
                          <a:pt x="166245" y="223038"/>
                        </a:lnTo>
                        <a:lnTo>
                          <a:pt x="116789" y="232041"/>
                        </a:lnTo>
                        <a:lnTo>
                          <a:pt x="0" y="232041"/>
                        </a:lnTo>
                        <a:lnTo>
                          <a:pt x="10508" y="208079"/>
                        </a:lnTo>
                        <a:lnTo>
                          <a:pt x="18953" y="180419"/>
                        </a:lnTo>
                        <a:lnTo>
                          <a:pt x="24576" y="149563"/>
                        </a:lnTo>
                        <a:lnTo>
                          <a:pt x="26619" y="116014"/>
                        </a:lnTo>
                        <a:lnTo>
                          <a:pt x="24510" y="82806"/>
                        </a:lnTo>
                        <a:lnTo>
                          <a:pt x="18776" y="51901"/>
                        </a:lnTo>
                        <a:lnTo>
                          <a:pt x="10310" y="24049"/>
                        </a:lnTo>
                        <a:lnTo>
                          <a:pt x="0" y="0"/>
                        </a:lnTo>
                        <a:lnTo>
                          <a:pt x="116789" y="0"/>
                        </a:lnTo>
                        <a:lnTo>
                          <a:pt x="166245" y="9000"/>
                        </a:lnTo>
                        <a:lnTo>
                          <a:pt x="211151" y="31641"/>
                        </a:lnTo>
                        <a:lnTo>
                          <a:pt x="249656" y="61384"/>
                        </a:lnTo>
                        <a:lnTo>
                          <a:pt x="279910" y="91688"/>
                        </a:lnTo>
                        <a:lnTo>
                          <a:pt x="300062" y="116014"/>
                        </a:lnTo>
                        <a:close/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57" name="object 185">
                    <a:extLst>
                      <a:ext uri="{FF2B5EF4-FFF2-40B4-BE49-F238E27FC236}">
                        <a16:creationId xmlns:a16="http://schemas.microsoft.com/office/drawing/2014/main" id="{B2ADCD35-037C-2C40-968D-35F9802B4C9A}"/>
                      </a:ext>
                    </a:extLst>
                  </p:cNvPr>
                  <p:cNvSpPr/>
                  <p:nvPr/>
                </p:nvSpPr>
                <p:spPr>
                  <a:xfrm>
                    <a:off x="5226957" y="1752096"/>
                    <a:ext cx="75425" cy="246862"/>
                  </a:xfrm>
                  <a:prstGeom prst="rect">
                    <a:avLst/>
                  </a:prstGeom>
                  <a:blipFill>
                    <a:blip r:embed="rId6" cstate="print"/>
                    <a:stretch>
                      <a:fillRect/>
                    </a:stretch>
                  </a:blip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58" name="object 186">
                    <a:extLst>
                      <a:ext uri="{FF2B5EF4-FFF2-40B4-BE49-F238E27FC236}">
                        <a16:creationId xmlns:a16="http://schemas.microsoft.com/office/drawing/2014/main" id="{EB0D8220-8BAF-2243-BC61-DA6EEE5E9DF7}"/>
                      </a:ext>
                    </a:extLst>
                  </p:cNvPr>
                  <p:cNvSpPr/>
                  <p:nvPr/>
                </p:nvSpPr>
                <p:spPr>
                  <a:xfrm>
                    <a:off x="5568415" y="1875521"/>
                    <a:ext cx="40068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685">
                        <a:moveTo>
                          <a:pt x="0" y="0"/>
                        </a:moveTo>
                        <a:lnTo>
                          <a:pt x="400088" y="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59" name="object 187">
                    <a:extLst>
                      <a:ext uri="{FF2B5EF4-FFF2-40B4-BE49-F238E27FC236}">
                        <a16:creationId xmlns:a16="http://schemas.microsoft.com/office/drawing/2014/main" id="{A0CE1C3A-9F77-E442-9198-7EA5B6555E24}"/>
                      </a:ext>
                    </a:extLst>
                  </p:cNvPr>
                  <p:cNvSpPr/>
                  <p:nvPr/>
                </p:nvSpPr>
                <p:spPr>
                  <a:xfrm>
                    <a:off x="4900281" y="1931680"/>
                    <a:ext cx="35369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695">
                        <a:moveTo>
                          <a:pt x="353250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60" name="object 188">
                    <a:extLst>
                      <a:ext uri="{FF2B5EF4-FFF2-40B4-BE49-F238E27FC236}">
                        <a16:creationId xmlns:a16="http://schemas.microsoft.com/office/drawing/2014/main" id="{F745E462-6268-8442-BA30-6FED8128FC3A}"/>
                      </a:ext>
                    </a:extLst>
                  </p:cNvPr>
                  <p:cNvSpPr/>
                  <p:nvPr/>
                </p:nvSpPr>
                <p:spPr>
                  <a:xfrm>
                    <a:off x="5066308" y="1819374"/>
                    <a:ext cx="18732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325">
                        <a:moveTo>
                          <a:pt x="187223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61" name="object 189">
                    <a:extLst>
                      <a:ext uri="{FF2B5EF4-FFF2-40B4-BE49-F238E27FC236}">
                        <a16:creationId xmlns:a16="http://schemas.microsoft.com/office/drawing/2014/main" id="{4B4740AD-FD09-6C41-909F-296C8ADE757D}"/>
                      </a:ext>
                    </a:extLst>
                  </p:cNvPr>
                  <p:cNvSpPr/>
                  <p:nvPr/>
                </p:nvSpPr>
                <p:spPr>
                  <a:xfrm>
                    <a:off x="5268353" y="2326269"/>
                    <a:ext cx="300355" cy="2324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54" h="232410">
                        <a:moveTo>
                          <a:pt x="300062" y="116027"/>
                        </a:moveTo>
                        <a:lnTo>
                          <a:pt x="249656" y="170646"/>
                        </a:lnTo>
                        <a:lnTo>
                          <a:pt x="211151" y="200392"/>
                        </a:lnTo>
                        <a:lnTo>
                          <a:pt x="166245" y="223038"/>
                        </a:lnTo>
                        <a:lnTo>
                          <a:pt x="116789" y="232041"/>
                        </a:lnTo>
                        <a:lnTo>
                          <a:pt x="0" y="232041"/>
                        </a:lnTo>
                        <a:lnTo>
                          <a:pt x="10508" y="208079"/>
                        </a:lnTo>
                        <a:lnTo>
                          <a:pt x="18953" y="180420"/>
                        </a:lnTo>
                        <a:lnTo>
                          <a:pt x="24576" y="149568"/>
                        </a:lnTo>
                        <a:lnTo>
                          <a:pt x="26619" y="116027"/>
                        </a:lnTo>
                        <a:lnTo>
                          <a:pt x="24510" y="82817"/>
                        </a:lnTo>
                        <a:lnTo>
                          <a:pt x="18776" y="51908"/>
                        </a:lnTo>
                        <a:lnTo>
                          <a:pt x="10310" y="24051"/>
                        </a:lnTo>
                        <a:lnTo>
                          <a:pt x="0" y="0"/>
                        </a:lnTo>
                        <a:lnTo>
                          <a:pt x="116789" y="0"/>
                        </a:lnTo>
                        <a:lnTo>
                          <a:pt x="166245" y="9002"/>
                        </a:lnTo>
                        <a:lnTo>
                          <a:pt x="211151" y="31650"/>
                        </a:lnTo>
                        <a:lnTo>
                          <a:pt x="249656" y="61398"/>
                        </a:lnTo>
                        <a:lnTo>
                          <a:pt x="279910" y="91704"/>
                        </a:lnTo>
                        <a:lnTo>
                          <a:pt x="300062" y="116027"/>
                        </a:lnTo>
                        <a:close/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62" name="object 190">
                    <a:extLst>
                      <a:ext uri="{FF2B5EF4-FFF2-40B4-BE49-F238E27FC236}">
                        <a16:creationId xmlns:a16="http://schemas.microsoft.com/office/drawing/2014/main" id="{CC4F02B8-DC84-5045-969F-1CDB1197AE50}"/>
                      </a:ext>
                    </a:extLst>
                  </p:cNvPr>
                  <p:cNvSpPr/>
                  <p:nvPr/>
                </p:nvSpPr>
                <p:spPr>
                  <a:xfrm>
                    <a:off x="5226957" y="2318858"/>
                    <a:ext cx="75425" cy="246862"/>
                  </a:xfrm>
                  <a:prstGeom prst="rect">
                    <a:avLst/>
                  </a:prstGeom>
                  <a:blipFill>
                    <a:blip r:embed="rId7" cstate="print"/>
                    <a:stretch>
                      <a:fillRect/>
                    </a:stretch>
                  </a:blip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63" name="object 191">
                    <a:extLst>
                      <a:ext uri="{FF2B5EF4-FFF2-40B4-BE49-F238E27FC236}">
                        <a16:creationId xmlns:a16="http://schemas.microsoft.com/office/drawing/2014/main" id="{1844086A-578B-A841-82C9-CAF672228DB9}"/>
                      </a:ext>
                    </a:extLst>
                  </p:cNvPr>
                  <p:cNvSpPr/>
                  <p:nvPr/>
                </p:nvSpPr>
                <p:spPr>
                  <a:xfrm>
                    <a:off x="5568415" y="2442296"/>
                    <a:ext cx="40068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685">
                        <a:moveTo>
                          <a:pt x="0" y="0"/>
                        </a:moveTo>
                        <a:lnTo>
                          <a:pt x="400088" y="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64" name="object 192">
                    <a:extLst>
                      <a:ext uri="{FF2B5EF4-FFF2-40B4-BE49-F238E27FC236}">
                        <a16:creationId xmlns:a16="http://schemas.microsoft.com/office/drawing/2014/main" id="{2BE92334-001B-554D-9F8E-88E2BB9C0771}"/>
                      </a:ext>
                    </a:extLst>
                  </p:cNvPr>
                  <p:cNvSpPr/>
                  <p:nvPr/>
                </p:nvSpPr>
                <p:spPr>
                  <a:xfrm>
                    <a:off x="4900281" y="2498443"/>
                    <a:ext cx="35369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695">
                        <a:moveTo>
                          <a:pt x="353250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65" name="object 193">
                    <a:extLst>
                      <a:ext uri="{FF2B5EF4-FFF2-40B4-BE49-F238E27FC236}">
                        <a16:creationId xmlns:a16="http://schemas.microsoft.com/office/drawing/2014/main" id="{9AE05FC8-DFB3-0347-93B4-3934FC1B7201}"/>
                      </a:ext>
                    </a:extLst>
                  </p:cNvPr>
                  <p:cNvSpPr/>
                  <p:nvPr/>
                </p:nvSpPr>
                <p:spPr>
                  <a:xfrm>
                    <a:off x="5066308" y="2386137"/>
                    <a:ext cx="18732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325">
                        <a:moveTo>
                          <a:pt x="187223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66" name="object 194">
                    <a:extLst>
                      <a:ext uri="{FF2B5EF4-FFF2-40B4-BE49-F238E27FC236}">
                        <a16:creationId xmlns:a16="http://schemas.microsoft.com/office/drawing/2014/main" id="{E77DB219-55CC-254B-8BFA-6EDF83A5500E}"/>
                      </a:ext>
                    </a:extLst>
                  </p:cNvPr>
                  <p:cNvSpPr/>
                  <p:nvPr/>
                </p:nvSpPr>
                <p:spPr>
                  <a:xfrm>
                    <a:off x="5268353" y="3415370"/>
                    <a:ext cx="300355" cy="2324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54" h="232410">
                        <a:moveTo>
                          <a:pt x="300062" y="116001"/>
                        </a:moveTo>
                        <a:lnTo>
                          <a:pt x="249656" y="170630"/>
                        </a:lnTo>
                        <a:lnTo>
                          <a:pt x="211151" y="200378"/>
                        </a:lnTo>
                        <a:lnTo>
                          <a:pt x="166245" y="223026"/>
                        </a:lnTo>
                        <a:lnTo>
                          <a:pt x="116789" y="232028"/>
                        </a:lnTo>
                        <a:lnTo>
                          <a:pt x="0" y="232028"/>
                        </a:lnTo>
                        <a:lnTo>
                          <a:pt x="10508" y="208066"/>
                        </a:lnTo>
                        <a:lnTo>
                          <a:pt x="18953" y="180406"/>
                        </a:lnTo>
                        <a:lnTo>
                          <a:pt x="24576" y="149550"/>
                        </a:lnTo>
                        <a:lnTo>
                          <a:pt x="26619" y="116001"/>
                        </a:lnTo>
                        <a:lnTo>
                          <a:pt x="24510" y="82790"/>
                        </a:lnTo>
                        <a:lnTo>
                          <a:pt x="18776" y="51881"/>
                        </a:lnTo>
                        <a:lnTo>
                          <a:pt x="10310" y="24031"/>
                        </a:lnTo>
                        <a:lnTo>
                          <a:pt x="0" y="0"/>
                        </a:lnTo>
                        <a:lnTo>
                          <a:pt x="116789" y="0"/>
                        </a:lnTo>
                        <a:lnTo>
                          <a:pt x="166245" y="8997"/>
                        </a:lnTo>
                        <a:lnTo>
                          <a:pt x="211151" y="31633"/>
                        </a:lnTo>
                        <a:lnTo>
                          <a:pt x="249656" y="61370"/>
                        </a:lnTo>
                        <a:lnTo>
                          <a:pt x="279910" y="91672"/>
                        </a:lnTo>
                        <a:lnTo>
                          <a:pt x="300062" y="116001"/>
                        </a:lnTo>
                        <a:close/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67" name="object 195">
                    <a:extLst>
                      <a:ext uri="{FF2B5EF4-FFF2-40B4-BE49-F238E27FC236}">
                        <a16:creationId xmlns:a16="http://schemas.microsoft.com/office/drawing/2014/main" id="{36D98F98-1221-E447-862E-68CBC72044AE}"/>
                      </a:ext>
                    </a:extLst>
                  </p:cNvPr>
                  <p:cNvSpPr/>
                  <p:nvPr/>
                </p:nvSpPr>
                <p:spPr>
                  <a:xfrm>
                    <a:off x="5226957" y="3407960"/>
                    <a:ext cx="75425" cy="246849"/>
                  </a:xfrm>
                  <a:prstGeom prst="rect">
                    <a:avLst/>
                  </a:prstGeom>
                  <a:blipFill>
                    <a:blip r:embed="rId8" cstate="print"/>
                    <a:stretch>
                      <a:fillRect/>
                    </a:stretch>
                  </a:blip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68" name="object 196">
                    <a:extLst>
                      <a:ext uri="{FF2B5EF4-FFF2-40B4-BE49-F238E27FC236}">
                        <a16:creationId xmlns:a16="http://schemas.microsoft.com/office/drawing/2014/main" id="{16EE4CF3-29C1-1F49-8CC6-81A3D544E2B1}"/>
                      </a:ext>
                    </a:extLst>
                  </p:cNvPr>
                  <p:cNvSpPr/>
                  <p:nvPr/>
                </p:nvSpPr>
                <p:spPr>
                  <a:xfrm>
                    <a:off x="4900281" y="3587531"/>
                    <a:ext cx="35369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695">
                        <a:moveTo>
                          <a:pt x="353250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69" name="object 197">
                    <a:extLst>
                      <a:ext uri="{FF2B5EF4-FFF2-40B4-BE49-F238E27FC236}">
                        <a16:creationId xmlns:a16="http://schemas.microsoft.com/office/drawing/2014/main" id="{935DF36D-EE20-4047-99D6-3556F4FEB46F}"/>
                      </a:ext>
                    </a:extLst>
                  </p:cNvPr>
                  <p:cNvSpPr/>
                  <p:nvPr/>
                </p:nvSpPr>
                <p:spPr>
                  <a:xfrm>
                    <a:off x="5066308" y="3475225"/>
                    <a:ext cx="18732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325">
                        <a:moveTo>
                          <a:pt x="187223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70" name="object 198">
                    <a:extLst>
                      <a:ext uri="{FF2B5EF4-FFF2-40B4-BE49-F238E27FC236}">
                        <a16:creationId xmlns:a16="http://schemas.microsoft.com/office/drawing/2014/main" id="{6A27098D-7A7D-354A-BC20-B067C9F06F07}"/>
                      </a:ext>
                    </a:extLst>
                  </p:cNvPr>
                  <p:cNvSpPr/>
                  <p:nvPr/>
                </p:nvSpPr>
                <p:spPr>
                  <a:xfrm>
                    <a:off x="5268353" y="3982120"/>
                    <a:ext cx="300355" cy="2324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54" h="232410">
                        <a:moveTo>
                          <a:pt x="300062" y="116027"/>
                        </a:moveTo>
                        <a:lnTo>
                          <a:pt x="249656" y="170646"/>
                        </a:lnTo>
                        <a:lnTo>
                          <a:pt x="211151" y="200392"/>
                        </a:lnTo>
                        <a:lnTo>
                          <a:pt x="166245" y="223038"/>
                        </a:lnTo>
                        <a:lnTo>
                          <a:pt x="116789" y="232041"/>
                        </a:lnTo>
                        <a:lnTo>
                          <a:pt x="0" y="232041"/>
                        </a:lnTo>
                        <a:lnTo>
                          <a:pt x="10508" y="208069"/>
                        </a:lnTo>
                        <a:lnTo>
                          <a:pt x="18953" y="180411"/>
                        </a:lnTo>
                        <a:lnTo>
                          <a:pt x="24576" y="149565"/>
                        </a:lnTo>
                        <a:lnTo>
                          <a:pt x="26619" y="116027"/>
                        </a:lnTo>
                        <a:lnTo>
                          <a:pt x="24510" y="82817"/>
                        </a:lnTo>
                        <a:lnTo>
                          <a:pt x="18776" y="51908"/>
                        </a:lnTo>
                        <a:lnTo>
                          <a:pt x="10310" y="24051"/>
                        </a:lnTo>
                        <a:lnTo>
                          <a:pt x="0" y="0"/>
                        </a:lnTo>
                        <a:lnTo>
                          <a:pt x="116789" y="0"/>
                        </a:lnTo>
                        <a:lnTo>
                          <a:pt x="166245" y="9002"/>
                        </a:lnTo>
                        <a:lnTo>
                          <a:pt x="211151" y="31650"/>
                        </a:lnTo>
                        <a:lnTo>
                          <a:pt x="249656" y="61398"/>
                        </a:lnTo>
                        <a:lnTo>
                          <a:pt x="279910" y="91704"/>
                        </a:lnTo>
                        <a:lnTo>
                          <a:pt x="300062" y="116027"/>
                        </a:lnTo>
                        <a:close/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71" name="object 199">
                    <a:extLst>
                      <a:ext uri="{FF2B5EF4-FFF2-40B4-BE49-F238E27FC236}">
                        <a16:creationId xmlns:a16="http://schemas.microsoft.com/office/drawing/2014/main" id="{4BB62619-799C-4842-BAD3-D88BCA75EA29}"/>
                      </a:ext>
                    </a:extLst>
                  </p:cNvPr>
                  <p:cNvSpPr/>
                  <p:nvPr/>
                </p:nvSpPr>
                <p:spPr>
                  <a:xfrm>
                    <a:off x="5226957" y="3974710"/>
                    <a:ext cx="75425" cy="246862"/>
                  </a:xfrm>
                  <a:prstGeom prst="rect">
                    <a:avLst/>
                  </a:prstGeom>
                  <a:blipFill>
                    <a:blip r:embed="rId9" cstate="print"/>
                    <a:stretch>
                      <a:fillRect/>
                    </a:stretch>
                  </a:blip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72" name="object 200">
                    <a:extLst>
                      <a:ext uri="{FF2B5EF4-FFF2-40B4-BE49-F238E27FC236}">
                        <a16:creationId xmlns:a16="http://schemas.microsoft.com/office/drawing/2014/main" id="{119A113C-2BD4-3844-B32A-11623D45AB01}"/>
                      </a:ext>
                    </a:extLst>
                  </p:cNvPr>
                  <p:cNvSpPr/>
                  <p:nvPr/>
                </p:nvSpPr>
                <p:spPr>
                  <a:xfrm>
                    <a:off x="5568415" y="4098147"/>
                    <a:ext cx="40068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685">
                        <a:moveTo>
                          <a:pt x="0" y="0"/>
                        </a:moveTo>
                        <a:lnTo>
                          <a:pt x="400088" y="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73" name="object 201">
                    <a:extLst>
                      <a:ext uri="{FF2B5EF4-FFF2-40B4-BE49-F238E27FC236}">
                        <a16:creationId xmlns:a16="http://schemas.microsoft.com/office/drawing/2014/main" id="{07C03AFB-2864-2B47-95FD-11642525F73E}"/>
                      </a:ext>
                    </a:extLst>
                  </p:cNvPr>
                  <p:cNvSpPr/>
                  <p:nvPr/>
                </p:nvSpPr>
                <p:spPr>
                  <a:xfrm>
                    <a:off x="4900281" y="4154294"/>
                    <a:ext cx="35496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4964">
                        <a:moveTo>
                          <a:pt x="0" y="0"/>
                        </a:moveTo>
                        <a:lnTo>
                          <a:pt x="354647" y="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74" name="object 202">
                    <a:extLst>
                      <a:ext uri="{FF2B5EF4-FFF2-40B4-BE49-F238E27FC236}">
                        <a16:creationId xmlns:a16="http://schemas.microsoft.com/office/drawing/2014/main" id="{347B13C8-1063-B34D-9668-576D75C5A9D8}"/>
                      </a:ext>
                    </a:extLst>
                  </p:cNvPr>
                  <p:cNvSpPr/>
                  <p:nvPr/>
                </p:nvSpPr>
                <p:spPr>
                  <a:xfrm>
                    <a:off x="1082675" y="928101"/>
                    <a:ext cx="4172837" cy="3114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84904" h="3114040">
                        <a:moveTo>
                          <a:pt x="3684320" y="3113887"/>
                        </a:moveTo>
                        <a:lnTo>
                          <a:pt x="3479177" y="3113887"/>
                        </a:lnTo>
                        <a:lnTo>
                          <a:pt x="3479177" y="0"/>
                        </a:lnTo>
                        <a:lnTo>
                          <a:pt x="0" y="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75" name="object 203">
                    <a:extLst>
                      <a:ext uri="{FF2B5EF4-FFF2-40B4-BE49-F238E27FC236}">
                        <a16:creationId xmlns:a16="http://schemas.microsoft.com/office/drawing/2014/main" id="{7521E999-0E94-4844-A05F-3C25B897C529}"/>
                      </a:ext>
                    </a:extLst>
                  </p:cNvPr>
                  <p:cNvSpPr/>
                  <p:nvPr/>
                </p:nvSpPr>
                <p:spPr>
                  <a:xfrm>
                    <a:off x="4856212" y="2476396"/>
                    <a:ext cx="44450" cy="4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50" h="44450">
                        <a:moveTo>
                          <a:pt x="22034" y="44081"/>
                        </a:moveTo>
                        <a:lnTo>
                          <a:pt x="30610" y="42351"/>
                        </a:lnTo>
                        <a:lnTo>
                          <a:pt x="37614" y="37631"/>
                        </a:lnTo>
                        <a:lnTo>
                          <a:pt x="42337" y="30628"/>
                        </a:lnTo>
                        <a:lnTo>
                          <a:pt x="44069" y="22047"/>
                        </a:lnTo>
                        <a:lnTo>
                          <a:pt x="42337" y="13464"/>
                        </a:lnTo>
                        <a:lnTo>
                          <a:pt x="37614" y="6456"/>
                        </a:lnTo>
                        <a:lnTo>
                          <a:pt x="30610" y="1732"/>
                        </a:lnTo>
                        <a:lnTo>
                          <a:pt x="22034" y="0"/>
                        </a:lnTo>
                        <a:lnTo>
                          <a:pt x="13453" y="1732"/>
                        </a:lnTo>
                        <a:lnTo>
                          <a:pt x="6450" y="6456"/>
                        </a:lnTo>
                        <a:lnTo>
                          <a:pt x="1730" y="13464"/>
                        </a:lnTo>
                        <a:lnTo>
                          <a:pt x="0" y="22047"/>
                        </a:lnTo>
                        <a:lnTo>
                          <a:pt x="1730" y="30628"/>
                        </a:lnTo>
                        <a:lnTo>
                          <a:pt x="6450" y="37631"/>
                        </a:lnTo>
                        <a:lnTo>
                          <a:pt x="13453" y="42351"/>
                        </a:lnTo>
                        <a:lnTo>
                          <a:pt x="22034" y="44081"/>
                        </a:lnTo>
                        <a:close/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grpSp>
                <p:nvGrpSpPr>
                  <p:cNvPr id="176" name="Group 175">
                    <a:extLst>
                      <a:ext uri="{FF2B5EF4-FFF2-40B4-BE49-F238E27FC236}">
                        <a16:creationId xmlns:a16="http://schemas.microsoft.com/office/drawing/2014/main" id="{B8C93C1E-B508-354E-8221-24BBA7DF6153}"/>
                      </a:ext>
                    </a:extLst>
                  </p:cNvPr>
                  <p:cNvGrpSpPr/>
                  <p:nvPr/>
                </p:nvGrpSpPr>
                <p:grpSpPr>
                  <a:xfrm>
                    <a:off x="1010236" y="4205877"/>
                    <a:ext cx="962961" cy="102551"/>
                    <a:chOff x="1010236" y="4205877"/>
                    <a:chExt cx="962961" cy="102551"/>
                  </a:xfrm>
                </p:grpSpPr>
                <p:sp>
                  <p:nvSpPr>
                    <p:cNvPr id="294" name="object 204">
                      <a:extLst>
                        <a:ext uri="{FF2B5EF4-FFF2-40B4-BE49-F238E27FC236}">
                          <a16:creationId xmlns:a16="http://schemas.microsoft.com/office/drawing/2014/main" id="{B0E655ED-0235-E84D-B9D5-E25D039754E1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084174" y="4205877"/>
                      <a:ext cx="889023" cy="61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95605">
                          <a:moveTo>
                            <a:pt x="0" y="0"/>
                          </a:moveTo>
                          <a:lnTo>
                            <a:pt x="395465" y="0"/>
                          </a:lnTo>
                        </a:path>
                      </a:pathLst>
                    </a:custGeom>
                    <a:ln w="1482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sp>
                  <p:nvSpPr>
                    <p:cNvPr id="295" name="object 205">
                      <a:extLst>
                        <a:ext uri="{FF2B5EF4-FFF2-40B4-BE49-F238E27FC236}">
                          <a16:creationId xmlns:a16="http://schemas.microsoft.com/office/drawing/2014/main" id="{6B204643-999A-0640-A6DD-55CE94677D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0236" y="4228266"/>
                      <a:ext cx="80111" cy="80162"/>
                    </a:xfrm>
                    <a:prstGeom prst="rect">
                      <a:avLst/>
                    </a:prstGeom>
                    <a:blipFill>
                      <a:blip r:embed="rId10" cstate="print"/>
                      <a:stretch>
                        <a:fillRect/>
                      </a:stretch>
                    </a:blip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</p:grpSp>
              <p:sp>
                <p:nvSpPr>
                  <p:cNvPr id="177" name="object 206">
                    <a:extLst>
                      <a:ext uri="{FF2B5EF4-FFF2-40B4-BE49-F238E27FC236}">
                        <a16:creationId xmlns:a16="http://schemas.microsoft.com/office/drawing/2014/main" id="{E1ABE3DB-7BBC-2F46-BCF7-8B97CCA80E52}"/>
                      </a:ext>
                    </a:extLst>
                  </p:cNvPr>
                  <p:cNvSpPr/>
                  <p:nvPr/>
                </p:nvSpPr>
                <p:spPr>
                  <a:xfrm>
                    <a:off x="6024055" y="1845948"/>
                    <a:ext cx="181530" cy="226937"/>
                  </a:xfrm>
                  <a:prstGeom prst="rect">
                    <a:avLst/>
                  </a:prstGeom>
                  <a:blipFill>
                    <a:blip r:embed="rId11" cstate="print"/>
                    <a:stretch>
                      <a:fillRect/>
                    </a:stretch>
                  </a:blip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78" name="object 208">
                    <a:extLst>
                      <a:ext uri="{FF2B5EF4-FFF2-40B4-BE49-F238E27FC236}">
                        <a16:creationId xmlns:a16="http://schemas.microsoft.com/office/drawing/2014/main" id="{C0691CC0-295D-034B-8AFD-8E83ACB69E85}"/>
                      </a:ext>
                    </a:extLst>
                  </p:cNvPr>
                  <p:cNvSpPr/>
                  <p:nvPr/>
                </p:nvSpPr>
                <p:spPr>
                  <a:xfrm>
                    <a:off x="6020355" y="1845880"/>
                    <a:ext cx="15240" cy="59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39" h="59689">
                        <a:moveTo>
                          <a:pt x="0" y="59270"/>
                        </a:moveTo>
                        <a:lnTo>
                          <a:pt x="14820" y="59270"/>
                        </a:lnTo>
                        <a:lnTo>
                          <a:pt x="14820" y="0"/>
                        </a:lnTo>
                        <a:lnTo>
                          <a:pt x="0" y="0"/>
                        </a:lnTo>
                        <a:lnTo>
                          <a:pt x="0" y="5927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79" name="object 209">
                    <a:extLst>
                      <a:ext uri="{FF2B5EF4-FFF2-40B4-BE49-F238E27FC236}">
                        <a16:creationId xmlns:a16="http://schemas.microsoft.com/office/drawing/2014/main" id="{FC45BB3D-4982-4946-9C4D-0A22E0F570AC}"/>
                      </a:ext>
                    </a:extLst>
                  </p:cNvPr>
                  <p:cNvSpPr/>
                  <p:nvPr/>
                </p:nvSpPr>
                <p:spPr>
                  <a:xfrm>
                    <a:off x="6020355" y="1845880"/>
                    <a:ext cx="15240" cy="59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39" h="59689">
                        <a:moveTo>
                          <a:pt x="0" y="59270"/>
                        </a:moveTo>
                        <a:lnTo>
                          <a:pt x="14820" y="59270"/>
                        </a:lnTo>
                        <a:lnTo>
                          <a:pt x="14820" y="0"/>
                        </a:lnTo>
                        <a:lnTo>
                          <a:pt x="0" y="0"/>
                        </a:lnTo>
                        <a:lnTo>
                          <a:pt x="0" y="5927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80" name="object 210">
                    <a:extLst>
                      <a:ext uri="{FF2B5EF4-FFF2-40B4-BE49-F238E27FC236}">
                        <a16:creationId xmlns:a16="http://schemas.microsoft.com/office/drawing/2014/main" id="{5B169954-2ED5-E044-9006-5CDA0DF340A4}"/>
                      </a:ext>
                    </a:extLst>
                  </p:cNvPr>
                  <p:cNvSpPr/>
                  <p:nvPr/>
                </p:nvSpPr>
                <p:spPr>
                  <a:xfrm>
                    <a:off x="6031462" y="1920048"/>
                    <a:ext cx="304165" cy="546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64" h="54610">
                        <a:moveTo>
                          <a:pt x="0" y="54165"/>
                        </a:moveTo>
                        <a:lnTo>
                          <a:pt x="303784" y="54165"/>
                        </a:lnTo>
                        <a:lnTo>
                          <a:pt x="303784" y="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81" name="object 211">
                    <a:extLst>
                      <a:ext uri="{FF2B5EF4-FFF2-40B4-BE49-F238E27FC236}">
                        <a16:creationId xmlns:a16="http://schemas.microsoft.com/office/drawing/2014/main" id="{B44705E7-F762-B049-9F52-08E178393C64}"/>
                      </a:ext>
                    </a:extLst>
                  </p:cNvPr>
                  <p:cNvSpPr/>
                  <p:nvPr/>
                </p:nvSpPr>
                <p:spPr>
                  <a:xfrm>
                    <a:off x="6027766" y="1944572"/>
                    <a:ext cx="0" cy="59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h="59689">
                        <a:moveTo>
                          <a:pt x="0" y="0"/>
                        </a:moveTo>
                        <a:lnTo>
                          <a:pt x="0" y="5927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82" name="object 212">
                    <a:extLst>
                      <a:ext uri="{FF2B5EF4-FFF2-40B4-BE49-F238E27FC236}">
                        <a16:creationId xmlns:a16="http://schemas.microsoft.com/office/drawing/2014/main" id="{5F264144-A4CE-2244-9A66-C58AB8B59213}"/>
                      </a:ext>
                    </a:extLst>
                  </p:cNvPr>
                  <p:cNvSpPr/>
                  <p:nvPr/>
                </p:nvSpPr>
                <p:spPr>
                  <a:xfrm>
                    <a:off x="6031462" y="1776843"/>
                    <a:ext cx="304165" cy="565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64" h="56514">
                        <a:moveTo>
                          <a:pt x="0" y="0"/>
                        </a:moveTo>
                        <a:lnTo>
                          <a:pt x="303784" y="0"/>
                        </a:lnTo>
                        <a:lnTo>
                          <a:pt x="303784" y="56222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83" name="object 213">
                    <a:extLst>
                      <a:ext uri="{FF2B5EF4-FFF2-40B4-BE49-F238E27FC236}">
                        <a16:creationId xmlns:a16="http://schemas.microsoft.com/office/drawing/2014/main" id="{12CB99A5-08CA-1C43-A84D-414086D97018}"/>
                      </a:ext>
                    </a:extLst>
                  </p:cNvPr>
                  <p:cNvSpPr/>
                  <p:nvPr/>
                </p:nvSpPr>
                <p:spPr>
                  <a:xfrm>
                    <a:off x="6027766" y="1747201"/>
                    <a:ext cx="0" cy="59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h="59689">
                        <a:moveTo>
                          <a:pt x="0" y="59270"/>
                        </a:moveTo>
                        <a:lnTo>
                          <a:pt x="0" y="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84" name="object 214">
                    <a:extLst>
                      <a:ext uri="{FF2B5EF4-FFF2-40B4-BE49-F238E27FC236}">
                        <a16:creationId xmlns:a16="http://schemas.microsoft.com/office/drawing/2014/main" id="{9223F8C9-35A4-784C-B4D4-852FFFCD54B8}"/>
                      </a:ext>
                    </a:extLst>
                  </p:cNvPr>
                  <p:cNvSpPr/>
                  <p:nvPr/>
                </p:nvSpPr>
                <p:spPr>
                  <a:xfrm>
                    <a:off x="6284875" y="1836037"/>
                    <a:ext cx="101600" cy="844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600" h="84455">
                        <a:moveTo>
                          <a:pt x="50533" y="0"/>
                        </a:moveTo>
                        <a:lnTo>
                          <a:pt x="0" y="84010"/>
                        </a:lnTo>
                        <a:lnTo>
                          <a:pt x="101346" y="84010"/>
                        </a:lnTo>
                        <a:lnTo>
                          <a:pt x="5053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85" name="object 215">
                    <a:extLst>
                      <a:ext uri="{FF2B5EF4-FFF2-40B4-BE49-F238E27FC236}">
                        <a16:creationId xmlns:a16="http://schemas.microsoft.com/office/drawing/2014/main" id="{26F3F16E-58B4-E840-808A-A4C1C6EB5FA8}"/>
                      </a:ext>
                    </a:extLst>
                  </p:cNvPr>
                  <p:cNvSpPr/>
                  <p:nvPr/>
                </p:nvSpPr>
                <p:spPr>
                  <a:xfrm>
                    <a:off x="6284876" y="1836041"/>
                    <a:ext cx="101600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600">
                        <a:moveTo>
                          <a:pt x="0" y="0"/>
                        </a:moveTo>
                        <a:lnTo>
                          <a:pt x="101346" y="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86" name="object 216">
                    <a:extLst>
                      <a:ext uri="{FF2B5EF4-FFF2-40B4-BE49-F238E27FC236}">
                        <a16:creationId xmlns:a16="http://schemas.microsoft.com/office/drawing/2014/main" id="{CBD34238-6018-F04D-880B-727A44CB2F0F}"/>
                      </a:ext>
                    </a:extLst>
                  </p:cNvPr>
                  <p:cNvSpPr/>
                  <p:nvPr/>
                </p:nvSpPr>
                <p:spPr>
                  <a:xfrm>
                    <a:off x="5968506" y="1746684"/>
                    <a:ext cx="0" cy="25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h="257175">
                        <a:moveTo>
                          <a:pt x="0" y="0"/>
                        </a:moveTo>
                        <a:lnTo>
                          <a:pt x="0" y="256641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87" name="object 217">
                    <a:extLst>
                      <a:ext uri="{FF2B5EF4-FFF2-40B4-BE49-F238E27FC236}">
                        <a16:creationId xmlns:a16="http://schemas.microsoft.com/office/drawing/2014/main" id="{80FB3D3E-ACE7-5049-BA12-4B6042D58641}"/>
                      </a:ext>
                    </a:extLst>
                  </p:cNvPr>
                  <p:cNvSpPr/>
                  <p:nvPr/>
                </p:nvSpPr>
                <p:spPr>
                  <a:xfrm>
                    <a:off x="6129479" y="2065479"/>
                    <a:ext cx="13525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254">
                        <a:moveTo>
                          <a:pt x="134848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88" name="object 218">
                    <a:extLst>
                      <a:ext uri="{FF2B5EF4-FFF2-40B4-BE49-F238E27FC236}">
                        <a16:creationId xmlns:a16="http://schemas.microsoft.com/office/drawing/2014/main" id="{53972641-FF68-DC40-817A-5871BE84D5A9}"/>
                      </a:ext>
                    </a:extLst>
                  </p:cNvPr>
                  <p:cNvSpPr/>
                  <p:nvPr/>
                </p:nvSpPr>
                <p:spPr>
                  <a:xfrm>
                    <a:off x="6152809" y="2099185"/>
                    <a:ext cx="93980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979">
                        <a:moveTo>
                          <a:pt x="0" y="0"/>
                        </a:moveTo>
                        <a:lnTo>
                          <a:pt x="93357" y="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89" name="object 219">
                    <a:extLst>
                      <a:ext uri="{FF2B5EF4-FFF2-40B4-BE49-F238E27FC236}">
                        <a16:creationId xmlns:a16="http://schemas.microsoft.com/office/drawing/2014/main" id="{0EB03A0B-9A1E-F740-8C4C-6B1B70358D67}"/>
                      </a:ext>
                    </a:extLst>
                  </p:cNvPr>
                  <p:cNvSpPr/>
                  <p:nvPr/>
                </p:nvSpPr>
                <p:spPr>
                  <a:xfrm>
                    <a:off x="6172240" y="2130300"/>
                    <a:ext cx="52069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070">
                        <a:moveTo>
                          <a:pt x="0" y="0"/>
                        </a:moveTo>
                        <a:lnTo>
                          <a:pt x="51866" y="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grpSp>
                <p:nvGrpSpPr>
                  <p:cNvPr id="190" name="Group 189">
                    <a:extLst>
                      <a:ext uri="{FF2B5EF4-FFF2-40B4-BE49-F238E27FC236}">
                        <a16:creationId xmlns:a16="http://schemas.microsoft.com/office/drawing/2014/main" id="{B1E662EB-CF2C-4F48-A786-4323E42E9FF5}"/>
                      </a:ext>
                    </a:extLst>
                  </p:cNvPr>
                  <p:cNvGrpSpPr/>
                  <p:nvPr/>
                </p:nvGrpSpPr>
                <p:grpSpPr>
                  <a:xfrm>
                    <a:off x="6198174" y="1639109"/>
                    <a:ext cx="856087" cy="137213"/>
                    <a:chOff x="6198174" y="1639109"/>
                    <a:chExt cx="856087" cy="137213"/>
                  </a:xfrm>
                </p:grpSpPr>
                <p:sp>
                  <p:nvSpPr>
                    <p:cNvPr id="292" name="object 207">
                      <a:extLst>
                        <a:ext uri="{FF2B5EF4-FFF2-40B4-BE49-F238E27FC236}">
                          <a16:creationId xmlns:a16="http://schemas.microsoft.com/office/drawing/2014/main" id="{D6B47246-B41A-524B-92EA-B7763F591F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8174" y="1675992"/>
                      <a:ext cx="774126" cy="10033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3215" h="100330">
                          <a:moveTo>
                            <a:pt x="0" y="100025"/>
                          </a:moveTo>
                          <a:lnTo>
                            <a:pt x="0" y="0"/>
                          </a:lnTo>
                          <a:lnTo>
                            <a:pt x="322999" y="0"/>
                          </a:lnTo>
                        </a:path>
                      </a:pathLst>
                    </a:custGeom>
                    <a:ln w="1482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sp>
                  <p:nvSpPr>
                    <p:cNvPr id="293" name="object 220">
                      <a:extLst>
                        <a:ext uri="{FF2B5EF4-FFF2-40B4-BE49-F238E27FC236}">
                          <a16:creationId xmlns:a16="http://schemas.microsoft.com/office/drawing/2014/main" id="{2D6613B0-F847-4B4B-963D-878FF037B7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74137" y="1639109"/>
                      <a:ext cx="80124" cy="80136"/>
                    </a:xfrm>
                    <a:prstGeom prst="rect">
                      <a:avLst/>
                    </a:prstGeom>
                    <a:blipFill>
                      <a:blip r:embed="rId12" cstate="print"/>
                      <a:stretch>
                        <a:fillRect/>
                      </a:stretch>
                    </a:blip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</p:grpSp>
              <p:sp>
                <p:nvSpPr>
                  <p:cNvPr id="191" name="object 221">
                    <a:extLst>
                      <a:ext uri="{FF2B5EF4-FFF2-40B4-BE49-F238E27FC236}">
                        <a16:creationId xmlns:a16="http://schemas.microsoft.com/office/drawing/2014/main" id="{DF3B88A8-DE3C-4440-9088-DEECF92E9796}"/>
                      </a:ext>
                    </a:extLst>
                  </p:cNvPr>
                  <p:cNvSpPr/>
                  <p:nvPr/>
                </p:nvSpPr>
                <p:spPr>
                  <a:xfrm>
                    <a:off x="6024055" y="2412738"/>
                    <a:ext cx="181530" cy="271368"/>
                  </a:xfrm>
                  <a:prstGeom prst="rect">
                    <a:avLst/>
                  </a:prstGeom>
                  <a:blipFill>
                    <a:blip r:embed="rId13" cstate="print"/>
                    <a:stretch>
                      <a:fillRect/>
                    </a:stretch>
                  </a:blip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92" name="object 223">
                    <a:extLst>
                      <a:ext uri="{FF2B5EF4-FFF2-40B4-BE49-F238E27FC236}">
                        <a16:creationId xmlns:a16="http://schemas.microsoft.com/office/drawing/2014/main" id="{9C34D4BB-5FAB-9848-AC66-8150903C29AE}"/>
                      </a:ext>
                    </a:extLst>
                  </p:cNvPr>
                  <p:cNvSpPr/>
                  <p:nvPr/>
                </p:nvSpPr>
                <p:spPr>
                  <a:xfrm>
                    <a:off x="6020355" y="2412663"/>
                    <a:ext cx="15240" cy="59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39" h="59689">
                        <a:moveTo>
                          <a:pt x="0" y="59258"/>
                        </a:moveTo>
                        <a:lnTo>
                          <a:pt x="14820" y="59258"/>
                        </a:lnTo>
                        <a:lnTo>
                          <a:pt x="14820" y="0"/>
                        </a:lnTo>
                        <a:lnTo>
                          <a:pt x="0" y="0"/>
                        </a:lnTo>
                        <a:lnTo>
                          <a:pt x="0" y="5925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93" name="object 224">
                    <a:extLst>
                      <a:ext uri="{FF2B5EF4-FFF2-40B4-BE49-F238E27FC236}">
                        <a16:creationId xmlns:a16="http://schemas.microsoft.com/office/drawing/2014/main" id="{9EE271BB-2D9E-F448-9D17-EABCAD00BC05}"/>
                      </a:ext>
                    </a:extLst>
                  </p:cNvPr>
                  <p:cNvSpPr/>
                  <p:nvPr/>
                </p:nvSpPr>
                <p:spPr>
                  <a:xfrm>
                    <a:off x="6020355" y="2412663"/>
                    <a:ext cx="15240" cy="59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39" h="59689">
                        <a:moveTo>
                          <a:pt x="0" y="59258"/>
                        </a:moveTo>
                        <a:lnTo>
                          <a:pt x="14820" y="59258"/>
                        </a:lnTo>
                        <a:lnTo>
                          <a:pt x="14820" y="0"/>
                        </a:lnTo>
                        <a:lnTo>
                          <a:pt x="0" y="0"/>
                        </a:lnTo>
                        <a:lnTo>
                          <a:pt x="0" y="5925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94" name="object 225">
                    <a:extLst>
                      <a:ext uri="{FF2B5EF4-FFF2-40B4-BE49-F238E27FC236}">
                        <a16:creationId xmlns:a16="http://schemas.microsoft.com/office/drawing/2014/main" id="{869F3B71-9350-1A41-B658-24CA2F83E0A1}"/>
                      </a:ext>
                    </a:extLst>
                  </p:cNvPr>
                  <p:cNvSpPr/>
                  <p:nvPr/>
                </p:nvSpPr>
                <p:spPr>
                  <a:xfrm>
                    <a:off x="6031462" y="2486806"/>
                    <a:ext cx="304165" cy="546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64" h="54610">
                        <a:moveTo>
                          <a:pt x="0" y="54165"/>
                        </a:moveTo>
                        <a:lnTo>
                          <a:pt x="303784" y="54165"/>
                        </a:lnTo>
                        <a:lnTo>
                          <a:pt x="303784" y="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95" name="object 226">
                    <a:extLst>
                      <a:ext uri="{FF2B5EF4-FFF2-40B4-BE49-F238E27FC236}">
                        <a16:creationId xmlns:a16="http://schemas.microsoft.com/office/drawing/2014/main" id="{679D9E40-00F2-5D4C-808F-2C2BE7FCF99A}"/>
                      </a:ext>
                    </a:extLst>
                  </p:cNvPr>
                  <p:cNvSpPr/>
                  <p:nvPr/>
                </p:nvSpPr>
                <p:spPr>
                  <a:xfrm>
                    <a:off x="6027766" y="2511342"/>
                    <a:ext cx="0" cy="59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h="59689">
                        <a:moveTo>
                          <a:pt x="0" y="0"/>
                        </a:moveTo>
                        <a:lnTo>
                          <a:pt x="0" y="5927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96" name="object 227">
                    <a:extLst>
                      <a:ext uri="{FF2B5EF4-FFF2-40B4-BE49-F238E27FC236}">
                        <a16:creationId xmlns:a16="http://schemas.microsoft.com/office/drawing/2014/main" id="{182F9EB7-BF9A-044A-A46F-088C36DC5DAF}"/>
                      </a:ext>
                    </a:extLst>
                  </p:cNvPr>
                  <p:cNvSpPr/>
                  <p:nvPr/>
                </p:nvSpPr>
                <p:spPr>
                  <a:xfrm>
                    <a:off x="6031462" y="2343601"/>
                    <a:ext cx="304165" cy="59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64" h="59689">
                        <a:moveTo>
                          <a:pt x="0" y="0"/>
                        </a:moveTo>
                        <a:lnTo>
                          <a:pt x="303784" y="0"/>
                        </a:lnTo>
                        <a:lnTo>
                          <a:pt x="303784" y="59207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97" name="object 228">
                    <a:extLst>
                      <a:ext uri="{FF2B5EF4-FFF2-40B4-BE49-F238E27FC236}">
                        <a16:creationId xmlns:a16="http://schemas.microsoft.com/office/drawing/2014/main" id="{9D2A3AD8-8B14-9C40-8BA6-3F9EB0726096}"/>
                      </a:ext>
                    </a:extLst>
                  </p:cNvPr>
                  <p:cNvSpPr/>
                  <p:nvPr/>
                </p:nvSpPr>
                <p:spPr>
                  <a:xfrm>
                    <a:off x="6027766" y="2313972"/>
                    <a:ext cx="0" cy="59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h="59689">
                        <a:moveTo>
                          <a:pt x="0" y="59270"/>
                        </a:moveTo>
                        <a:lnTo>
                          <a:pt x="0" y="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98" name="object 229">
                    <a:extLst>
                      <a:ext uri="{FF2B5EF4-FFF2-40B4-BE49-F238E27FC236}">
                        <a16:creationId xmlns:a16="http://schemas.microsoft.com/office/drawing/2014/main" id="{BD2E72C1-732A-DD48-8305-73737590E60F}"/>
                      </a:ext>
                    </a:extLst>
                  </p:cNvPr>
                  <p:cNvSpPr/>
                  <p:nvPr/>
                </p:nvSpPr>
                <p:spPr>
                  <a:xfrm>
                    <a:off x="6284875" y="2402802"/>
                    <a:ext cx="101600" cy="844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600" h="84455">
                        <a:moveTo>
                          <a:pt x="50533" y="0"/>
                        </a:moveTo>
                        <a:lnTo>
                          <a:pt x="0" y="84010"/>
                        </a:lnTo>
                        <a:lnTo>
                          <a:pt x="101346" y="84010"/>
                        </a:lnTo>
                        <a:lnTo>
                          <a:pt x="5053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99" name="object 230">
                    <a:extLst>
                      <a:ext uri="{FF2B5EF4-FFF2-40B4-BE49-F238E27FC236}">
                        <a16:creationId xmlns:a16="http://schemas.microsoft.com/office/drawing/2014/main" id="{A3099EF9-2D59-0549-B25C-B0F646A29F2A}"/>
                      </a:ext>
                    </a:extLst>
                  </p:cNvPr>
                  <p:cNvSpPr/>
                  <p:nvPr/>
                </p:nvSpPr>
                <p:spPr>
                  <a:xfrm>
                    <a:off x="6284876" y="2402805"/>
                    <a:ext cx="101600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600">
                        <a:moveTo>
                          <a:pt x="0" y="0"/>
                        </a:moveTo>
                        <a:lnTo>
                          <a:pt x="101346" y="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00" name="object 231">
                    <a:extLst>
                      <a:ext uri="{FF2B5EF4-FFF2-40B4-BE49-F238E27FC236}">
                        <a16:creationId xmlns:a16="http://schemas.microsoft.com/office/drawing/2014/main" id="{D411A9D6-7971-7943-A2F4-1C093F85D901}"/>
                      </a:ext>
                    </a:extLst>
                  </p:cNvPr>
                  <p:cNvSpPr/>
                  <p:nvPr/>
                </p:nvSpPr>
                <p:spPr>
                  <a:xfrm>
                    <a:off x="5968506" y="2313448"/>
                    <a:ext cx="0" cy="25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h="257175">
                        <a:moveTo>
                          <a:pt x="0" y="0"/>
                        </a:moveTo>
                        <a:lnTo>
                          <a:pt x="0" y="256641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01" name="object 232">
                    <a:extLst>
                      <a:ext uri="{FF2B5EF4-FFF2-40B4-BE49-F238E27FC236}">
                        <a16:creationId xmlns:a16="http://schemas.microsoft.com/office/drawing/2014/main" id="{684C3C90-6A58-BB4E-AC5D-56D1C18DE9DD}"/>
                      </a:ext>
                    </a:extLst>
                  </p:cNvPr>
                  <p:cNvSpPr/>
                  <p:nvPr/>
                </p:nvSpPr>
                <p:spPr>
                  <a:xfrm>
                    <a:off x="6129479" y="2676693"/>
                    <a:ext cx="13525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254">
                        <a:moveTo>
                          <a:pt x="134848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02" name="object 233">
                    <a:extLst>
                      <a:ext uri="{FF2B5EF4-FFF2-40B4-BE49-F238E27FC236}">
                        <a16:creationId xmlns:a16="http://schemas.microsoft.com/office/drawing/2014/main" id="{294D8ACD-CA57-1149-AC53-F72390ED7AE6}"/>
                      </a:ext>
                    </a:extLst>
                  </p:cNvPr>
                  <p:cNvSpPr/>
                  <p:nvPr/>
                </p:nvSpPr>
                <p:spPr>
                  <a:xfrm>
                    <a:off x="6152809" y="2710412"/>
                    <a:ext cx="93980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979">
                        <a:moveTo>
                          <a:pt x="0" y="0"/>
                        </a:moveTo>
                        <a:lnTo>
                          <a:pt x="93357" y="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03" name="object 234">
                    <a:extLst>
                      <a:ext uri="{FF2B5EF4-FFF2-40B4-BE49-F238E27FC236}">
                        <a16:creationId xmlns:a16="http://schemas.microsoft.com/office/drawing/2014/main" id="{19545954-46B0-1744-8AF8-99C419446288}"/>
                      </a:ext>
                    </a:extLst>
                  </p:cNvPr>
                  <p:cNvSpPr/>
                  <p:nvPr/>
                </p:nvSpPr>
                <p:spPr>
                  <a:xfrm>
                    <a:off x="6172240" y="2741527"/>
                    <a:ext cx="52069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070">
                        <a:moveTo>
                          <a:pt x="0" y="0"/>
                        </a:moveTo>
                        <a:lnTo>
                          <a:pt x="51866" y="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04" name="object 236">
                    <a:extLst>
                      <a:ext uri="{FF2B5EF4-FFF2-40B4-BE49-F238E27FC236}">
                        <a16:creationId xmlns:a16="http://schemas.microsoft.com/office/drawing/2014/main" id="{675308CD-52F4-6042-AC5B-27EA6ACBAEE6}"/>
                      </a:ext>
                    </a:extLst>
                  </p:cNvPr>
                  <p:cNvSpPr/>
                  <p:nvPr/>
                </p:nvSpPr>
                <p:spPr>
                  <a:xfrm>
                    <a:off x="6024055" y="3501823"/>
                    <a:ext cx="181530" cy="226915"/>
                  </a:xfrm>
                  <a:prstGeom prst="rect">
                    <a:avLst/>
                  </a:prstGeom>
                  <a:blipFill>
                    <a:blip r:embed="rId14" cstate="print"/>
                    <a:stretch>
                      <a:fillRect/>
                    </a:stretch>
                  </a:blip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05" name="object 238">
                    <a:extLst>
                      <a:ext uri="{FF2B5EF4-FFF2-40B4-BE49-F238E27FC236}">
                        <a16:creationId xmlns:a16="http://schemas.microsoft.com/office/drawing/2014/main" id="{7681DF92-3872-9447-BCB7-8CC44946447B}"/>
                      </a:ext>
                    </a:extLst>
                  </p:cNvPr>
                  <p:cNvSpPr/>
                  <p:nvPr/>
                </p:nvSpPr>
                <p:spPr>
                  <a:xfrm>
                    <a:off x="6020355" y="3501733"/>
                    <a:ext cx="15240" cy="59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39" h="59689">
                        <a:moveTo>
                          <a:pt x="0" y="59270"/>
                        </a:moveTo>
                        <a:lnTo>
                          <a:pt x="14820" y="59270"/>
                        </a:lnTo>
                        <a:lnTo>
                          <a:pt x="14820" y="0"/>
                        </a:lnTo>
                        <a:lnTo>
                          <a:pt x="0" y="0"/>
                        </a:lnTo>
                        <a:lnTo>
                          <a:pt x="0" y="5927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06" name="object 239">
                    <a:extLst>
                      <a:ext uri="{FF2B5EF4-FFF2-40B4-BE49-F238E27FC236}">
                        <a16:creationId xmlns:a16="http://schemas.microsoft.com/office/drawing/2014/main" id="{AA992872-3FEA-F54F-8CFF-28EA890276FC}"/>
                      </a:ext>
                    </a:extLst>
                  </p:cNvPr>
                  <p:cNvSpPr/>
                  <p:nvPr/>
                </p:nvSpPr>
                <p:spPr>
                  <a:xfrm>
                    <a:off x="6020355" y="3501733"/>
                    <a:ext cx="15240" cy="59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39" h="59689">
                        <a:moveTo>
                          <a:pt x="0" y="59270"/>
                        </a:moveTo>
                        <a:lnTo>
                          <a:pt x="14820" y="59270"/>
                        </a:lnTo>
                        <a:lnTo>
                          <a:pt x="14820" y="0"/>
                        </a:lnTo>
                        <a:lnTo>
                          <a:pt x="0" y="0"/>
                        </a:lnTo>
                        <a:lnTo>
                          <a:pt x="0" y="5927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07" name="object 240">
                    <a:extLst>
                      <a:ext uri="{FF2B5EF4-FFF2-40B4-BE49-F238E27FC236}">
                        <a16:creationId xmlns:a16="http://schemas.microsoft.com/office/drawing/2014/main" id="{A26F8C45-0E95-0146-A818-5612B9053F73}"/>
                      </a:ext>
                    </a:extLst>
                  </p:cNvPr>
                  <p:cNvSpPr/>
                  <p:nvPr/>
                </p:nvSpPr>
                <p:spPr>
                  <a:xfrm>
                    <a:off x="6031462" y="3575913"/>
                    <a:ext cx="304165" cy="546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64" h="54610">
                        <a:moveTo>
                          <a:pt x="0" y="54152"/>
                        </a:moveTo>
                        <a:lnTo>
                          <a:pt x="303784" y="54152"/>
                        </a:lnTo>
                        <a:lnTo>
                          <a:pt x="303784" y="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08" name="object 241">
                    <a:extLst>
                      <a:ext uri="{FF2B5EF4-FFF2-40B4-BE49-F238E27FC236}">
                        <a16:creationId xmlns:a16="http://schemas.microsoft.com/office/drawing/2014/main" id="{58FCA074-8E60-5E47-A35E-8BF826CDF7FB}"/>
                      </a:ext>
                    </a:extLst>
                  </p:cNvPr>
                  <p:cNvSpPr/>
                  <p:nvPr/>
                </p:nvSpPr>
                <p:spPr>
                  <a:xfrm>
                    <a:off x="6027766" y="3600424"/>
                    <a:ext cx="0" cy="59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h="59689">
                        <a:moveTo>
                          <a:pt x="0" y="0"/>
                        </a:moveTo>
                        <a:lnTo>
                          <a:pt x="0" y="5927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09" name="object 242">
                    <a:extLst>
                      <a:ext uri="{FF2B5EF4-FFF2-40B4-BE49-F238E27FC236}">
                        <a16:creationId xmlns:a16="http://schemas.microsoft.com/office/drawing/2014/main" id="{14723FFD-EC37-F546-A6D3-F07081AF6BCA}"/>
                      </a:ext>
                    </a:extLst>
                  </p:cNvPr>
                  <p:cNvSpPr/>
                  <p:nvPr/>
                </p:nvSpPr>
                <p:spPr>
                  <a:xfrm>
                    <a:off x="6031462" y="3432708"/>
                    <a:ext cx="304165" cy="59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64" h="59689">
                        <a:moveTo>
                          <a:pt x="0" y="0"/>
                        </a:moveTo>
                        <a:lnTo>
                          <a:pt x="303784" y="0"/>
                        </a:lnTo>
                        <a:lnTo>
                          <a:pt x="303784" y="59182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10" name="object 243">
                    <a:extLst>
                      <a:ext uri="{FF2B5EF4-FFF2-40B4-BE49-F238E27FC236}">
                        <a16:creationId xmlns:a16="http://schemas.microsoft.com/office/drawing/2014/main" id="{A81D65A2-9642-4247-A20C-150786532438}"/>
                      </a:ext>
                    </a:extLst>
                  </p:cNvPr>
                  <p:cNvSpPr/>
                  <p:nvPr/>
                </p:nvSpPr>
                <p:spPr>
                  <a:xfrm>
                    <a:off x="6027766" y="3403066"/>
                    <a:ext cx="0" cy="59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h="59689">
                        <a:moveTo>
                          <a:pt x="0" y="59283"/>
                        </a:moveTo>
                        <a:lnTo>
                          <a:pt x="0" y="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11" name="object 244">
                    <a:extLst>
                      <a:ext uri="{FF2B5EF4-FFF2-40B4-BE49-F238E27FC236}">
                        <a16:creationId xmlns:a16="http://schemas.microsoft.com/office/drawing/2014/main" id="{AE2F7295-3852-B448-987D-BD677D9C2935}"/>
                      </a:ext>
                    </a:extLst>
                  </p:cNvPr>
                  <p:cNvSpPr/>
                  <p:nvPr/>
                </p:nvSpPr>
                <p:spPr>
                  <a:xfrm>
                    <a:off x="6284875" y="3491891"/>
                    <a:ext cx="101600" cy="844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600" h="84454">
                        <a:moveTo>
                          <a:pt x="50533" y="0"/>
                        </a:moveTo>
                        <a:lnTo>
                          <a:pt x="0" y="84023"/>
                        </a:lnTo>
                        <a:lnTo>
                          <a:pt x="101346" y="84023"/>
                        </a:lnTo>
                        <a:lnTo>
                          <a:pt x="5053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12" name="object 245">
                    <a:extLst>
                      <a:ext uri="{FF2B5EF4-FFF2-40B4-BE49-F238E27FC236}">
                        <a16:creationId xmlns:a16="http://schemas.microsoft.com/office/drawing/2014/main" id="{3622123A-856B-9748-BB5D-205F742F4A75}"/>
                      </a:ext>
                    </a:extLst>
                  </p:cNvPr>
                  <p:cNvSpPr/>
                  <p:nvPr/>
                </p:nvSpPr>
                <p:spPr>
                  <a:xfrm>
                    <a:off x="6284876" y="3491893"/>
                    <a:ext cx="101600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600">
                        <a:moveTo>
                          <a:pt x="0" y="0"/>
                        </a:moveTo>
                        <a:lnTo>
                          <a:pt x="101346" y="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13" name="object 246">
                    <a:extLst>
                      <a:ext uri="{FF2B5EF4-FFF2-40B4-BE49-F238E27FC236}">
                        <a16:creationId xmlns:a16="http://schemas.microsoft.com/office/drawing/2014/main" id="{A173B56D-A1E0-B043-96CF-DE96DEC6FF65}"/>
                      </a:ext>
                    </a:extLst>
                  </p:cNvPr>
                  <p:cNvSpPr/>
                  <p:nvPr/>
                </p:nvSpPr>
                <p:spPr>
                  <a:xfrm>
                    <a:off x="5968506" y="3402535"/>
                    <a:ext cx="0" cy="25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h="257175">
                        <a:moveTo>
                          <a:pt x="0" y="0"/>
                        </a:moveTo>
                        <a:lnTo>
                          <a:pt x="0" y="256641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14" name="object 247">
                    <a:extLst>
                      <a:ext uri="{FF2B5EF4-FFF2-40B4-BE49-F238E27FC236}">
                        <a16:creationId xmlns:a16="http://schemas.microsoft.com/office/drawing/2014/main" id="{06A70E52-5F80-F544-B46C-FC9D720F8F9B}"/>
                      </a:ext>
                    </a:extLst>
                  </p:cNvPr>
                  <p:cNvSpPr/>
                  <p:nvPr/>
                </p:nvSpPr>
                <p:spPr>
                  <a:xfrm>
                    <a:off x="6129479" y="3721331"/>
                    <a:ext cx="13525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254">
                        <a:moveTo>
                          <a:pt x="134848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15" name="object 248">
                    <a:extLst>
                      <a:ext uri="{FF2B5EF4-FFF2-40B4-BE49-F238E27FC236}">
                        <a16:creationId xmlns:a16="http://schemas.microsoft.com/office/drawing/2014/main" id="{6B0FD8A9-6DD8-3C43-950C-C6609CB0898D}"/>
                      </a:ext>
                    </a:extLst>
                  </p:cNvPr>
                  <p:cNvSpPr/>
                  <p:nvPr/>
                </p:nvSpPr>
                <p:spPr>
                  <a:xfrm>
                    <a:off x="6152809" y="3755037"/>
                    <a:ext cx="93980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979">
                        <a:moveTo>
                          <a:pt x="0" y="0"/>
                        </a:moveTo>
                        <a:lnTo>
                          <a:pt x="93357" y="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16" name="object 249">
                    <a:extLst>
                      <a:ext uri="{FF2B5EF4-FFF2-40B4-BE49-F238E27FC236}">
                        <a16:creationId xmlns:a16="http://schemas.microsoft.com/office/drawing/2014/main" id="{39D1FAAD-EA02-DF49-B7A7-D78A671FDE92}"/>
                      </a:ext>
                    </a:extLst>
                  </p:cNvPr>
                  <p:cNvSpPr/>
                  <p:nvPr/>
                </p:nvSpPr>
                <p:spPr>
                  <a:xfrm>
                    <a:off x="6172240" y="3786164"/>
                    <a:ext cx="52069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070">
                        <a:moveTo>
                          <a:pt x="0" y="0"/>
                        </a:moveTo>
                        <a:lnTo>
                          <a:pt x="51866" y="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17" name="object 251">
                    <a:extLst>
                      <a:ext uri="{FF2B5EF4-FFF2-40B4-BE49-F238E27FC236}">
                        <a16:creationId xmlns:a16="http://schemas.microsoft.com/office/drawing/2014/main" id="{704EB6EA-C61E-1E46-9F8B-C58E89B07BD9}"/>
                      </a:ext>
                    </a:extLst>
                  </p:cNvPr>
                  <p:cNvSpPr/>
                  <p:nvPr/>
                </p:nvSpPr>
                <p:spPr>
                  <a:xfrm>
                    <a:off x="6024055" y="4068602"/>
                    <a:ext cx="181530" cy="271355"/>
                  </a:xfrm>
                  <a:prstGeom prst="rect">
                    <a:avLst/>
                  </a:prstGeom>
                  <a:blipFill>
                    <a:blip r:embed="rId15" cstate="print"/>
                    <a:stretch>
                      <a:fillRect/>
                    </a:stretch>
                  </a:blip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18" name="object 253">
                    <a:extLst>
                      <a:ext uri="{FF2B5EF4-FFF2-40B4-BE49-F238E27FC236}">
                        <a16:creationId xmlns:a16="http://schemas.microsoft.com/office/drawing/2014/main" id="{D5A561B9-458D-0C46-B080-5C5DEB6D4527}"/>
                      </a:ext>
                    </a:extLst>
                  </p:cNvPr>
                  <p:cNvSpPr/>
                  <p:nvPr/>
                </p:nvSpPr>
                <p:spPr>
                  <a:xfrm>
                    <a:off x="6020355" y="4068514"/>
                    <a:ext cx="15240" cy="59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39" h="59689">
                        <a:moveTo>
                          <a:pt x="0" y="59258"/>
                        </a:moveTo>
                        <a:lnTo>
                          <a:pt x="14820" y="59258"/>
                        </a:lnTo>
                        <a:lnTo>
                          <a:pt x="14820" y="0"/>
                        </a:lnTo>
                        <a:lnTo>
                          <a:pt x="0" y="0"/>
                        </a:lnTo>
                        <a:lnTo>
                          <a:pt x="0" y="5925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19" name="object 254">
                    <a:extLst>
                      <a:ext uri="{FF2B5EF4-FFF2-40B4-BE49-F238E27FC236}">
                        <a16:creationId xmlns:a16="http://schemas.microsoft.com/office/drawing/2014/main" id="{55F4E5D5-8D68-0E40-B231-B651D14A28F9}"/>
                      </a:ext>
                    </a:extLst>
                  </p:cNvPr>
                  <p:cNvSpPr/>
                  <p:nvPr/>
                </p:nvSpPr>
                <p:spPr>
                  <a:xfrm>
                    <a:off x="6020355" y="4068514"/>
                    <a:ext cx="15240" cy="59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39" h="59689">
                        <a:moveTo>
                          <a:pt x="0" y="59258"/>
                        </a:moveTo>
                        <a:lnTo>
                          <a:pt x="14820" y="59258"/>
                        </a:lnTo>
                        <a:lnTo>
                          <a:pt x="14820" y="0"/>
                        </a:lnTo>
                        <a:lnTo>
                          <a:pt x="0" y="0"/>
                        </a:lnTo>
                        <a:lnTo>
                          <a:pt x="0" y="5925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20" name="object 255">
                    <a:extLst>
                      <a:ext uri="{FF2B5EF4-FFF2-40B4-BE49-F238E27FC236}">
                        <a16:creationId xmlns:a16="http://schemas.microsoft.com/office/drawing/2014/main" id="{620C5396-7E70-244E-B426-3EC41D3508FE}"/>
                      </a:ext>
                    </a:extLst>
                  </p:cNvPr>
                  <p:cNvSpPr/>
                  <p:nvPr/>
                </p:nvSpPr>
                <p:spPr>
                  <a:xfrm>
                    <a:off x="6031462" y="4142657"/>
                    <a:ext cx="304165" cy="546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64" h="54610">
                        <a:moveTo>
                          <a:pt x="0" y="54165"/>
                        </a:moveTo>
                        <a:lnTo>
                          <a:pt x="303784" y="54165"/>
                        </a:lnTo>
                        <a:lnTo>
                          <a:pt x="303784" y="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21" name="object 256">
                    <a:extLst>
                      <a:ext uri="{FF2B5EF4-FFF2-40B4-BE49-F238E27FC236}">
                        <a16:creationId xmlns:a16="http://schemas.microsoft.com/office/drawing/2014/main" id="{37529C6C-3D42-6741-9619-93642156B62A}"/>
                      </a:ext>
                    </a:extLst>
                  </p:cNvPr>
                  <p:cNvSpPr/>
                  <p:nvPr/>
                </p:nvSpPr>
                <p:spPr>
                  <a:xfrm>
                    <a:off x="6027766" y="4167194"/>
                    <a:ext cx="0" cy="59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h="59689">
                        <a:moveTo>
                          <a:pt x="0" y="0"/>
                        </a:moveTo>
                        <a:lnTo>
                          <a:pt x="0" y="5927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22" name="object 257">
                    <a:extLst>
                      <a:ext uri="{FF2B5EF4-FFF2-40B4-BE49-F238E27FC236}">
                        <a16:creationId xmlns:a16="http://schemas.microsoft.com/office/drawing/2014/main" id="{8ACC4A34-2E9C-CD41-969F-A86B983267B0}"/>
                      </a:ext>
                    </a:extLst>
                  </p:cNvPr>
                  <p:cNvSpPr/>
                  <p:nvPr/>
                </p:nvSpPr>
                <p:spPr>
                  <a:xfrm>
                    <a:off x="6031462" y="3999452"/>
                    <a:ext cx="304165" cy="59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64" h="59689">
                        <a:moveTo>
                          <a:pt x="0" y="0"/>
                        </a:moveTo>
                        <a:lnTo>
                          <a:pt x="303784" y="0"/>
                        </a:lnTo>
                        <a:lnTo>
                          <a:pt x="303784" y="59207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23" name="object 258">
                    <a:extLst>
                      <a:ext uri="{FF2B5EF4-FFF2-40B4-BE49-F238E27FC236}">
                        <a16:creationId xmlns:a16="http://schemas.microsoft.com/office/drawing/2014/main" id="{B1330A53-D302-BD49-A6A2-B811DB3F5DE4}"/>
                      </a:ext>
                    </a:extLst>
                  </p:cNvPr>
                  <p:cNvSpPr/>
                  <p:nvPr/>
                </p:nvSpPr>
                <p:spPr>
                  <a:xfrm>
                    <a:off x="6027766" y="3969823"/>
                    <a:ext cx="0" cy="59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h="59689">
                        <a:moveTo>
                          <a:pt x="0" y="59270"/>
                        </a:moveTo>
                        <a:lnTo>
                          <a:pt x="0" y="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24" name="object 259">
                    <a:extLst>
                      <a:ext uri="{FF2B5EF4-FFF2-40B4-BE49-F238E27FC236}">
                        <a16:creationId xmlns:a16="http://schemas.microsoft.com/office/drawing/2014/main" id="{FB758D2D-5784-6D4D-A3BE-8011B85417A2}"/>
                      </a:ext>
                    </a:extLst>
                  </p:cNvPr>
                  <p:cNvSpPr/>
                  <p:nvPr/>
                </p:nvSpPr>
                <p:spPr>
                  <a:xfrm>
                    <a:off x="6284875" y="4058652"/>
                    <a:ext cx="101600" cy="844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600" h="84454">
                        <a:moveTo>
                          <a:pt x="50533" y="0"/>
                        </a:moveTo>
                        <a:lnTo>
                          <a:pt x="0" y="84010"/>
                        </a:lnTo>
                        <a:lnTo>
                          <a:pt x="101346" y="84010"/>
                        </a:lnTo>
                        <a:lnTo>
                          <a:pt x="5053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25" name="object 260">
                    <a:extLst>
                      <a:ext uri="{FF2B5EF4-FFF2-40B4-BE49-F238E27FC236}">
                        <a16:creationId xmlns:a16="http://schemas.microsoft.com/office/drawing/2014/main" id="{FD339C3D-D78A-D742-823E-0496BED14EA0}"/>
                      </a:ext>
                    </a:extLst>
                  </p:cNvPr>
                  <p:cNvSpPr/>
                  <p:nvPr/>
                </p:nvSpPr>
                <p:spPr>
                  <a:xfrm>
                    <a:off x="6284876" y="4058656"/>
                    <a:ext cx="101600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600">
                        <a:moveTo>
                          <a:pt x="0" y="0"/>
                        </a:moveTo>
                        <a:lnTo>
                          <a:pt x="101346" y="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26" name="object 261">
                    <a:extLst>
                      <a:ext uri="{FF2B5EF4-FFF2-40B4-BE49-F238E27FC236}">
                        <a16:creationId xmlns:a16="http://schemas.microsoft.com/office/drawing/2014/main" id="{4B79D324-3A20-BB42-B4E5-DDCFFD0D05D4}"/>
                      </a:ext>
                    </a:extLst>
                  </p:cNvPr>
                  <p:cNvSpPr/>
                  <p:nvPr/>
                </p:nvSpPr>
                <p:spPr>
                  <a:xfrm>
                    <a:off x="5968507" y="3969300"/>
                    <a:ext cx="0" cy="25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h="257175">
                        <a:moveTo>
                          <a:pt x="0" y="0"/>
                        </a:moveTo>
                        <a:lnTo>
                          <a:pt x="0" y="256641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27" name="object 262">
                    <a:extLst>
                      <a:ext uri="{FF2B5EF4-FFF2-40B4-BE49-F238E27FC236}">
                        <a16:creationId xmlns:a16="http://schemas.microsoft.com/office/drawing/2014/main" id="{66C15B1A-363A-AC43-81EB-3342AC5C3A7E}"/>
                      </a:ext>
                    </a:extLst>
                  </p:cNvPr>
                  <p:cNvSpPr/>
                  <p:nvPr/>
                </p:nvSpPr>
                <p:spPr>
                  <a:xfrm>
                    <a:off x="6129479" y="4332545"/>
                    <a:ext cx="13525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254">
                        <a:moveTo>
                          <a:pt x="134848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28" name="object 263">
                    <a:extLst>
                      <a:ext uri="{FF2B5EF4-FFF2-40B4-BE49-F238E27FC236}">
                        <a16:creationId xmlns:a16="http://schemas.microsoft.com/office/drawing/2014/main" id="{F6BBE837-7121-C74C-A5DD-030AB34C4B7A}"/>
                      </a:ext>
                    </a:extLst>
                  </p:cNvPr>
                  <p:cNvSpPr/>
                  <p:nvPr/>
                </p:nvSpPr>
                <p:spPr>
                  <a:xfrm>
                    <a:off x="6152809" y="4366276"/>
                    <a:ext cx="93980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979">
                        <a:moveTo>
                          <a:pt x="0" y="0"/>
                        </a:moveTo>
                        <a:lnTo>
                          <a:pt x="93357" y="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29" name="object 264">
                    <a:extLst>
                      <a:ext uri="{FF2B5EF4-FFF2-40B4-BE49-F238E27FC236}">
                        <a16:creationId xmlns:a16="http://schemas.microsoft.com/office/drawing/2014/main" id="{38496FF6-869D-6249-9E97-BD9D78F372C5}"/>
                      </a:ext>
                    </a:extLst>
                  </p:cNvPr>
                  <p:cNvSpPr/>
                  <p:nvPr/>
                </p:nvSpPr>
                <p:spPr>
                  <a:xfrm>
                    <a:off x="6172240" y="4397378"/>
                    <a:ext cx="52069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070">
                        <a:moveTo>
                          <a:pt x="0" y="0"/>
                        </a:moveTo>
                        <a:lnTo>
                          <a:pt x="51866" y="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30" name="object 266">
                    <a:extLst>
                      <a:ext uri="{FF2B5EF4-FFF2-40B4-BE49-F238E27FC236}">
                        <a16:creationId xmlns:a16="http://schemas.microsoft.com/office/drawing/2014/main" id="{A45AF8AC-57A3-0844-A2AB-C90065AFD3DE}"/>
                      </a:ext>
                    </a:extLst>
                  </p:cNvPr>
                  <p:cNvSpPr/>
                  <p:nvPr/>
                </p:nvSpPr>
                <p:spPr>
                  <a:xfrm>
                    <a:off x="4856209" y="1909633"/>
                    <a:ext cx="44450" cy="4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50" h="44450">
                        <a:moveTo>
                          <a:pt x="22034" y="44081"/>
                        </a:moveTo>
                        <a:lnTo>
                          <a:pt x="30610" y="42351"/>
                        </a:lnTo>
                        <a:lnTo>
                          <a:pt x="37614" y="37631"/>
                        </a:lnTo>
                        <a:lnTo>
                          <a:pt x="42337" y="30628"/>
                        </a:lnTo>
                        <a:lnTo>
                          <a:pt x="44069" y="22047"/>
                        </a:lnTo>
                        <a:lnTo>
                          <a:pt x="42337" y="13464"/>
                        </a:lnTo>
                        <a:lnTo>
                          <a:pt x="37614" y="6456"/>
                        </a:lnTo>
                        <a:lnTo>
                          <a:pt x="30610" y="1732"/>
                        </a:lnTo>
                        <a:lnTo>
                          <a:pt x="22034" y="0"/>
                        </a:lnTo>
                        <a:lnTo>
                          <a:pt x="13453" y="1732"/>
                        </a:lnTo>
                        <a:lnTo>
                          <a:pt x="6450" y="6456"/>
                        </a:lnTo>
                        <a:lnTo>
                          <a:pt x="1730" y="13464"/>
                        </a:lnTo>
                        <a:lnTo>
                          <a:pt x="0" y="22047"/>
                        </a:lnTo>
                        <a:lnTo>
                          <a:pt x="1730" y="30628"/>
                        </a:lnTo>
                        <a:lnTo>
                          <a:pt x="6450" y="37631"/>
                        </a:lnTo>
                        <a:lnTo>
                          <a:pt x="13453" y="42351"/>
                        </a:lnTo>
                        <a:lnTo>
                          <a:pt x="22034" y="44081"/>
                        </a:lnTo>
                        <a:close/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31" name="object 267">
                    <a:extLst>
                      <a:ext uri="{FF2B5EF4-FFF2-40B4-BE49-F238E27FC236}">
                        <a16:creationId xmlns:a16="http://schemas.microsoft.com/office/drawing/2014/main" id="{7BDF44CC-05F4-1741-B765-66152CED56E9}"/>
                      </a:ext>
                    </a:extLst>
                  </p:cNvPr>
                  <p:cNvSpPr/>
                  <p:nvPr/>
                </p:nvSpPr>
                <p:spPr>
                  <a:xfrm>
                    <a:off x="4856209" y="3565498"/>
                    <a:ext cx="44450" cy="4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50" h="44450">
                        <a:moveTo>
                          <a:pt x="22034" y="44069"/>
                        </a:moveTo>
                        <a:lnTo>
                          <a:pt x="30610" y="42338"/>
                        </a:lnTo>
                        <a:lnTo>
                          <a:pt x="37614" y="37618"/>
                        </a:lnTo>
                        <a:lnTo>
                          <a:pt x="42337" y="30615"/>
                        </a:lnTo>
                        <a:lnTo>
                          <a:pt x="44069" y="22034"/>
                        </a:lnTo>
                        <a:lnTo>
                          <a:pt x="42337" y="13458"/>
                        </a:lnTo>
                        <a:lnTo>
                          <a:pt x="37614" y="6454"/>
                        </a:lnTo>
                        <a:lnTo>
                          <a:pt x="30610" y="1731"/>
                        </a:lnTo>
                        <a:lnTo>
                          <a:pt x="22034" y="0"/>
                        </a:lnTo>
                        <a:lnTo>
                          <a:pt x="13453" y="1731"/>
                        </a:lnTo>
                        <a:lnTo>
                          <a:pt x="6450" y="6454"/>
                        </a:lnTo>
                        <a:lnTo>
                          <a:pt x="1730" y="13458"/>
                        </a:lnTo>
                        <a:lnTo>
                          <a:pt x="0" y="22034"/>
                        </a:lnTo>
                        <a:lnTo>
                          <a:pt x="1730" y="30615"/>
                        </a:lnTo>
                        <a:lnTo>
                          <a:pt x="6450" y="37618"/>
                        </a:lnTo>
                        <a:lnTo>
                          <a:pt x="13453" y="42338"/>
                        </a:lnTo>
                        <a:lnTo>
                          <a:pt x="22034" y="44069"/>
                        </a:lnTo>
                        <a:close/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32" name="object 268">
                    <a:extLst>
                      <a:ext uri="{FF2B5EF4-FFF2-40B4-BE49-F238E27FC236}">
                        <a16:creationId xmlns:a16="http://schemas.microsoft.com/office/drawing/2014/main" id="{C2A76071-C414-CF4D-9C89-5873D96B0B8D}"/>
                      </a:ext>
                    </a:extLst>
                  </p:cNvPr>
                  <p:cNvSpPr/>
                  <p:nvPr/>
                </p:nvSpPr>
                <p:spPr>
                  <a:xfrm>
                    <a:off x="4856209" y="4132249"/>
                    <a:ext cx="44450" cy="4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50" h="44450">
                        <a:moveTo>
                          <a:pt x="22034" y="44081"/>
                        </a:moveTo>
                        <a:lnTo>
                          <a:pt x="30610" y="42351"/>
                        </a:lnTo>
                        <a:lnTo>
                          <a:pt x="37614" y="37631"/>
                        </a:lnTo>
                        <a:lnTo>
                          <a:pt x="42337" y="30628"/>
                        </a:lnTo>
                        <a:lnTo>
                          <a:pt x="44069" y="22047"/>
                        </a:lnTo>
                        <a:lnTo>
                          <a:pt x="42337" y="13464"/>
                        </a:lnTo>
                        <a:lnTo>
                          <a:pt x="37614" y="6456"/>
                        </a:lnTo>
                        <a:lnTo>
                          <a:pt x="30610" y="1732"/>
                        </a:lnTo>
                        <a:lnTo>
                          <a:pt x="22034" y="0"/>
                        </a:lnTo>
                        <a:lnTo>
                          <a:pt x="13453" y="1732"/>
                        </a:lnTo>
                        <a:lnTo>
                          <a:pt x="6450" y="6456"/>
                        </a:lnTo>
                        <a:lnTo>
                          <a:pt x="1730" y="13464"/>
                        </a:lnTo>
                        <a:lnTo>
                          <a:pt x="0" y="22047"/>
                        </a:lnTo>
                        <a:lnTo>
                          <a:pt x="1730" y="30628"/>
                        </a:lnTo>
                        <a:lnTo>
                          <a:pt x="6450" y="37631"/>
                        </a:lnTo>
                        <a:lnTo>
                          <a:pt x="13453" y="42351"/>
                        </a:lnTo>
                        <a:lnTo>
                          <a:pt x="22034" y="44081"/>
                        </a:lnTo>
                        <a:close/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34" name="object 270">
                    <a:extLst>
                      <a:ext uri="{FF2B5EF4-FFF2-40B4-BE49-F238E27FC236}">
                        <a16:creationId xmlns:a16="http://schemas.microsoft.com/office/drawing/2014/main" id="{AC43D09A-18F7-7149-A6EA-AB88ECC00C38}"/>
                      </a:ext>
                    </a:extLst>
                  </p:cNvPr>
                  <p:cNvSpPr/>
                  <p:nvPr/>
                </p:nvSpPr>
                <p:spPr>
                  <a:xfrm>
                    <a:off x="4168006" y="2978378"/>
                    <a:ext cx="238226" cy="145403"/>
                  </a:xfrm>
                  <a:prstGeom prst="rect">
                    <a:avLst/>
                  </a:prstGeom>
                  <a:blipFill>
                    <a:blip r:embed="rId16" cstate="print"/>
                    <a:stretch>
                      <a:fillRect/>
                    </a:stretch>
                  </a:blip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35" name="object 271">
                    <a:extLst>
                      <a:ext uri="{FF2B5EF4-FFF2-40B4-BE49-F238E27FC236}">
                        <a16:creationId xmlns:a16="http://schemas.microsoft.com/office/drawing/2014/main" id="{E5D99B35-0D9C-6040-AA9B-200B0055287A}"/>
                      </a:ext>
                    </a:extLst>
                  </p:cNvPr>
                  <p:cNvSpPr/>
                  <p:nvPr/>
                </p:nvSpPr>
                <p:spPr>
                  <a:xfrm>
                    <a:off x="3512316" y="2978378"/>
                    <a:ext cx="238226" cy="145403"/>
                  </a:xfrm>
                  <a:prstGeom prst="rect">
                    <a:avLst/>
                  </a:prstGeom>
                  <a:blipFill>
                    <a:blip r:embed="rId17" cstate="print"/>
                    <a:stretch>
                      <a:fillRect/>
                    </a:stretch>
                  </a:blip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36" name="object 272">
                    <a:extLst>
                      <a:ext uri="{FF2B5EF4-FFF2-40B4-BE49-F238E27FC236}">
                        <a16:creationId xmlns:a16="http://schemas.microsoft.com/office/drawing/2014/main" id="{B0AC9D67-8A82-D54F-9F94-DC4DCFC65A6A}"/>
                      </a:ext>
                    </a:extLst>
                  </p:cNvPr>
                  <p:cNvSpPr/>
                  <p:nvPr/>
                </p:nvSpPr>
                <p:spPr>
                  <a:xfrm>
                    <a:off x="5024698" y="2361034"/>
                    <a:ext cx="50800" cy="5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800" h="50800">
                        <a:moveTo>
                          <a:pt x="25069" y="0"/>
                        </a:moveTo>
                        <a:lnTo>
                          <a:pt x="15312" y="1968"/>
                        </a:lnTo>
                        <a:lnTo>
                          <a:pt x="7343" y="7340"/>
                        </a:lnTo>
                        <a:lnTo>
                          <a:pt x="1970" y="15312"/>
                        </a:lnTo>
                        <a:lnTo>
                          <a:pt x="0" y="25082"/>
                        </a:lnTo>
                        <a:lnTo>
                          <a:pt x="1970" y="34858"/>
                        </a:lnTo>
                        <a:lnTo>
                          <a:pt x="7343" y="42843"/>
                        </a:lnTo>
                        <a:lnTo>
                          <a:pt x="15312" y="48228"/>
                        </a:lnTo>
                        <a:lnTo>
                          <a:pt x="25069" y="50203"/>
                        </a:lnTo>
                        <a:lnTo>
                          <a:pt x="34847" y="48228"/>
                        </a:lnTo>
                        <a:lnTo>
                          <a:pt x="42837" y="42843"/>
                        </a:lnTo>
                        <a:lnTo>
                          <a:pt x="48226" y="34858"/>
                        </a:lnTo>
                        <a:lnTo>
                          <a:pt x="50203" y="25082"/>
                        </a:lnTo>
                        <a:lnTo>
                          <a:pt x="48226" y="15312"/>
                        </a:lnTo>
                        <a:lnTo>
                          <a:pt x="42837" y="7340"/>
                        </a:lnTo>
                        <a:lnTo>
                          <a:pt x="34847" y="1968"/>
                        </a:lnTo>
                        <a:lnTo>
                          <a:pt x="25069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37" name="object 273">
                    <a:extLst>
                      <a:ext uri="{FF2B5EF4-FFF2-40B4-BE49-F238E27FC236}">
                        <a16:creationId xmlns:a16="http://schemas.microsoft.com/office/drawing/2014/main" id="{5F516ACF-F8AC-6B4C-9FC9-6A993CADAB69}"/>
                      </a:ext>
                    </a:extLst>
                  </p:cNvPr>
                  <p:cNvSpPr/>
                  <p:nvPr/>
                </p:nvSpPr>
                <p:spPr>
                  <a:xfrm>
                    <a:off x="4262770" y="1859892"/>
                    <a:ext cx="33020" cy="330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020" h="33019">
                        <a:moveTo>
                          <a:pt x="25628" y="0"/>
                        </a:moveTo>
                        <a:lnTo>
                          <a:pt x="7391" y="0"/>
                        </a:lnTo>
                        <a:lnTo>
                          <a:pt x="0" y="7391"/>
                        </a:lnTo>
                        <a:lnTo>
                          <a:pt x="0" y="25615"/>
                        </a:lnTo>
                        <a:lnTo>
                          <a:pt x="7391" y="33007"/>
                        </a:lnTo>
                        <a:lnTo>
                          <a:pt x="25628" y="33007"/>
                        </a:lnTo>
                        <a:lnTo>
                          <a:pt x="33020" y="25615"/>
                        </a:lnTo>
                        <a:lnTo>
                          <a:pt x="33020" y="7391"/>
                        </a:lnTo>
                        <a:lnTo>
                          <a:pt x="25628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38" name="object 274">
                    <a:extLst>
                      <a:ext uri="{FF2B5EF4-FFF2-40B4-BE49-F238E27FC236}">
                        <a16:creationId xmlns:a16="http://schemas.microsoft.com/office/drawing/2014/main" id="{821606D8-6A9A-C745-8782-15BB0E8774AC}"/>
                      </a:ext>
                    </a:extLst>
                  </p:cNvPr>
                  <p:cNvSpPr/>
                  <p:nvPr/>
                </p:nvSpPr>
                <p:spPr>
                  <a:xfrm>
                    <a:off x="4262770" y="1859892"/>
                    <a:ext cx="33020" cy="330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020" h="33019">
                        <a:moveTo>
                          <a:pt x="16510" y="33007"/>
                        </a:moveTo>
                        <a:lnTo>
                          <a:pt x="25628" y="33007"/>
                        </a:lnTo>
                        <a:lnTo>
                          <a:pt x="33020" y="25615"/>
                        </a:lnTo>
                        <a:lnTo>
                          <a:pt x="33020" y="16510"/>
                        </a:lnTo>
                        <a:lnTo>
                          <a:pt x="33020" y="7391"/>
                        </a:lnTo>
                        <a:lnTo>
                          <a:pt x="25628" y="0"/>
                        </a:lnTo>
                        <a:lnTo>
                          <a:pt x="16510" y="0"/>
                        </a:lnTo>
                        <a:lnTo>
                          <a:pt x="7391" y="0"/>
                        </a:lnTo>
                        <a:lnTo>
                          <a:pt x="0" y="7391"/>
                        </a:lnTo>
                        <a:lnTo>
                          <a:pt x="0" y="16510"/>
                        </a:lnTo>
                        <a:lnTo>
                          <a:pt x="0" y="25615"/>
                        </a:lnTo>
                        <a:lnTo>
                          <a:pt x="7391" y="33007"/>
                        </a:lnTo>
                        <a:lnTo>
                          <a:pt x="16510" y="33007"/>
                        </a:lnTo>
                        <a:close/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39" name="object 275">
                    <a:extLst>
                      <a:ext uri="{FF2B5EF4-FFF2-40B4-BE49-F238E27FC236}">
                        <a16:creationId xmlns:a16="http://schemas.microsoft.com/office/drawing/2014/main" id="{F97DBD65-355A-184F-BA10-BD6363098A4E}"/>
                      </a:ext>
                    </a:extLst>
                  </p:cNvPr>
                  <p:cNvSpPr/>
                  <p:nvPr/>
                </p:nvSpPr>
                <p:spPr>
                  <a:xfrm>
                    <a:off x="4262770" y="2426683"/>
                    <a:ext cx="33020" cy="330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020" h="33019">
                        <a:moveTo>
                          <a:pt x="25628" y="0"/>
                        </a:moveTo>
                        <a:lnTo>
                          <a:pt x="7391" y="0"/>
                        </a:lnTo>
                        <a:lnTo>
                          <a:pt x="0" y="7378"/>
                        </a:lnTo>
                        <a:lnTo>
                          <a:pt x="0" y="25603"/>
                        </a:lnTo>
                        <a:lnTo>
                          <a:pt x="7391" y="32981"/>
                        </a:lnTo>
                        <a:lnTo>
                          <a:pt x="25628" y="32981"/>
                        </a:lnTo>
                        <a:lnTo>
                          <a:pt x="33020" y="25603"/>
                        </a:lnTo>
                        <a:lnTo>
                          <a:pt x="33020" y="7378"/>
                        </a:lnTo>
                        <a:lnTo>
                          <a:pt x="25628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40" name="object 276">
                    <a:extLst>
                      <a:ext uri="{FF2B5EF4-FFF2-40B4-BE49-F238E27FC236}">
                        <a16:creationId xmlns:a16="http://schemas.microsoft.com/office/drawing/2014/main" id="{07E6F1D5-EB3F-DB49-8195-AFCE01A0DB23}"/>
                      </a:ext>
                    </a:extLst>
                  </p:cNvPr>
                  <p:cNvSpPr/>
                  <p:nvPr/>
                </p:nvSpPr>
                <p:spPr>
                  <a:xfrm>
                    <a:off x="4262770" y="2426683"/>
                    <a:ext cx="33020" cy="330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020" h="33019">
                        <a:moveTo>
                          <a:pt x="16510" y="32981"/>
                        </a:moveTo>
                        <a:lnTo>
                          <a:pt x="25628" y="32981"/>
                        </a:lnTo>
                        <a:lnTo>
                          <a:pt x="33020" y="25603"/>
                        </a:lnTo>
                        <a:lnTo>
                          <a:pt x="33020" y="16484"/>
                        </a:lnTo>
                        <a:lnTo>
                          <a:pt x="33020" y="7378"/>
                        </a:lnTo>
                        <a:lnTo>
                          <a:pt x="25628" y="0"/>
                        </a:lnTo>
                        <a:lnTo>
                          <a:pt x="16510" y="0"/>
                        </a:lnTo>
                        <a:lnTo>
                          <a:pt x="7391" y="0"/>
                        </a:lnTo>
                        <a:lnTo>
                          <a:pt x="0" y="7378"/>
                        </a:lnTo>
                        <a:lnTo>
                          <a:pt x="0" y="16484"/>
                        </a:lnTo>
                        <a:lnTo>
                          <a:pt x="0" y="25603"/>
                        </a:lnTo>
                        <a:lnTo>
                          <a:pt x="7391" y="32981"/>
                        </a:lnTo>
                        <a:lnTo>
                          <a:pt x="16510" y="32981"/>
                        </a:lnTo>
                        <a:close/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41" name="object 277">
                    <a:extLst>
                      <a:ext uri="{FF2B5EF4-FFF2-40B4-BE49-F238E27FC236}">
                        <a16:creationId xmlns:a16="http://schemas.microsoft.com/office/drawing/2014/main" id="{3D61686A-7325-8248-8EF6-3A38E656B86B}"/>
                      </a:ext>
                    </a:extLst>
                  </p:cNvPr>
                  <p:cNvSpPr/>
                  <p:nvPr/>
                </p:nvSpPr>
                <p:spPr>
                  <a:xfrm>
                    <a:off x="5033311" y="3458707"/>
                    <a:ext cx="33020" cy="330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020" h="33020">
                        <a:moveTo>
                          <a:pt x="25603" y="0"/>
                        </a:moveTo>
                        <a:lnTo>
                          <a:pt x="7378" y="0"/>
                        </a:lnTo>
                        <a:lnTo>
                          <a:pt x="0" y="7391"/>
                        </a:lnTo>
                        <a:lnTo>
                          <a:pt x="0" y="25628"/>
                        </a:lnTo>
                        <a:lnTo>
                          <a:pt x="7378" y="33007"/>
                        </a:lnTo>
                        <a:lnTo>
                          <a:pt x="25603" y="33007"/>
                        </a:lnTo>
                        <a:lnTo>
                          <a:pt x="32994" y="25628"/>
                        </a:lnTo>
                        <a:lnTo>
                          <a:pt x="32994" y="7391"/>
                        </a:lnTo>
                        <a:lnTo>
                          <a:pt x="2560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42" name="object 278">
                    <a:extLst>
                      <a:ext uri="{FF2B5EF4-FFF2-40B4-BE49-F238E27FC236}">
                        <a16:creationId xmlns:a16="http://schemas.microsoft.com/office/drawing/2014/main" id="{624B86AC-9EE6-D644-A8BF-00CC51BC64AD}"/>
                      </a:ext>
                    </a:extLst>
                  </p:cNvPr>
                  <p:cNvSpPr/>
                  <p:nvPr/>
                </p:nvSpPr>
                <p:spPr>
                  <a:xfrm>
                    <a:off x="5033311" y="3458707"/>
                    <a:ext cx="33020" cy="330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020" h="33020">
                        <a:moveTo>
                          <a:pt x="16471" y="33007"/>
                        </a:moveTo>
                        <a:lnTo>
                          <a:pt x="25603" y="33007"/>
                        </a:lnTo>
                        <a:lnTo>
                          <a:pt x="32994" y="25628"/>
                        </a:lnTo>
                        <a:lnTo>
                          <a:pt x="32994" y="16510"/>
                        </a:lnTo>
                        <a:lnTo>
                          <a:pt x="32994" y="7391"/>
                        </a:lnTo>
                        <a:lnTo>
                          <a:pt x="25603" y="0"/>
                        </a:lnTo>
                        <a:lnTo>
                          <a:pt x="16471" y="0"/>
                        </a:lnTo>
                        <a:lnTo>
                          <a:pt x="7378" y="0"/>
                        </a:lnTo>
                        <a:lnTo>
                          <a:pt x="0" y="7391"/>
                        </a:lnTo>
                        <a:lnTo>
                          <a:pt x="0" y="16510"/>
                        </a:lnTo>
                        <a:lnTo>
                          <a:pt x="0" y="25628"/>
                        </a:lnTo>
                        <a:lnTo>
                          <a:pt x="7378" y="33007"/>
                        </a:lnTo>
                        <a:lnTo>
                          <a:pt x="16471" y="33007"/>
                        </a:lnTo>
                        <a:close/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43" name="object 279">
                    <a:extLst>
                      <a:ext uri="{FF2B5EF4-FFF2-40B4-BE49-F238E27FC236}">
                        <a16:creationId xmlns:a16="http://schemas.microsoft.com/office/drawing/2014/main" id="{0C1E4439-B8A0-7C43-8468-0091058BE4AF}"/>
                      </a:ext>
                    </a:extLst>
                  </p:cNvPr>
                  <p:cNvSpPr/>
                  <p:nvPr/>
                </p:nvSpPr>
                <p:spPr>
                  <a:xfrm>
                    <a:off x="4262770" y="3515746"/>
                    <a:ext cx="33020" cy="330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020" h="33020">
                        <a:moveTo>
                          <a:pt x="25628" y="0"/>
                        </a:moveTo>
                        <a:lnTo>
                          <a:pt x="7391" y="0"/>
                        </a:lnTo>
                        <a:lnTo>
                          <a:pt x="0" y="7378"/>
                        </a:lnTo>
                        <a:lnTo>
                          <a:pt x="0" y="25615"/>
                        </a:lnTo>
                        <a:lnTo>
                          <a:pt x="7391" y="33020"/>
                        </a:lnTo>
                        <a:lnTo>
                          <a:pt x="25628" y="33020"/>
                        </a:lnTo>
                        <a:lnTo>
                          <a:pt x="33020" y="25615"/>
                        </a:lnTo>
                        <a:lnTo>
                          <a:pt x="33020" y="7378"/>
                        </a:lnTo>
                        <a:lnTo>
                          <a:pt x="25628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44" name="object 280">
                    <a:extLst>
                      <a:ext uri="{FF2B5EF4-FFF2-40B4-BE49-F238E27FC236}">
                        <a16:creationId xmlns:a16="http://schemas.microsoft.com/office/drawing/2014/main" id="{DB64D8CF-4592-A44D-9970-5E38931DE25D}"/>
                      </a:ext>
                    </a:extLst>
                  </p:cNvPr>
                  <p:cNvSpPr/>
                  <p:nvPr/>
                </p:nvSpPr>
                <p:spPr>
                  <a:xfrm>
                    <a:off x="4262770" y="3515746"/>
                    <a:ext cx="33020" cy="330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020" h="33020">
                        <a:moveTo>
                          <a:pt x="16510" y="33020"/>
                        </a:moveTo>
                        <a:lnTo>
                          <a:pt x="25628" y="33020"/>
                        </a:lnTo>
                        <a:lnTo>
                          <a:pt x="33020" y="25615"/>
                        </a:lnTo>
                        <a:lnTo>
                          <a:pt x="33020" y="16484"/>
                        </a:lnTo>
                        <a:lnTo>
                          <a:pt x="33020" y="7378"/>
                        </a:lnTo>
                        <a:lnTo>
                          <a:pt x="25628" y="0"/>
                        </a:lnTo>
                        <a:lnTo>
                          <a:pt x="16510" y="0"/>
                        </a:lnTo>
                        <a:lnTo>
                          <a:pt x="7391" y="0"/>
                        </a:lnTo>
                        <a:lnTo>
                          <a:pt x="0" y="7378"/>
                        </a:lnTo>
                        <a:lnTo>
                          <a:pt x="0" y="16484"/>
                        </a:lnTo>
                        <a:lnTo>
                          <a:pt x="0" y="25615"/>
                        </a:lnTo>
                        <a:lnTo>
                          <a:pt x="7391" y="33020"/>
                        </a:lnTo>
                        <a:lnTo>
                          <a:pt x="16510" y="33020"/>
                        </a:lnTo>
                        <a:close/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45" name="object 281">
                    <a:extLst>
                      <a:ext uri="{FF2B5EF4-FFF2-40B4-BE49-F238E27FC236}">
                        <a16:creationId xmlns:a16="http://schemas.microsoft.com/office/drawing/2014/main" id="{44684744-5FE9-604D-A16E-41CA85C1E254}"/>
                      </a:ext>
                    </a:extLst>
                  </p:cNvPr>
                  <p:cNvSpPr txBox="1"/>
                  <p:nvPr/>
                </p:nvSpPr>
                <p:spPr>
                  <a:xfrm>
                    <a:off x="6316861" y="1981152"/>
                    <a:ext cx="637741" cy="253677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1050" spc="-5" dirty="0">
                        <a:latin typeface="Arial"/>
                        <a:cs typeface="Arial"/>
                      </a:rPr>
                      <a:t>HV</a:t>
                    </a:r>
                    <a:r>
                      <a:rPr sz="900" spc="0" baseline="-32407" dirty="0">
                        <a:latin typeface="Arial"/>
                        <a:cs typeface="Arial"/>
                      </a:rPr>
                      <a:t>OU</a:t>
                    </a:r>
                    <a:r>
                      <a:rPr sz="900" baseline="-32407" dirty="0">
                        <a:latin typeface="Arial"/>
                        <a:cs typeface="Arial"/>
                      </a:rPr>
                      <a:t>T</a:t>
                    </a:r>
                    <a:r>
                      <a:rPr sz="1050" spc="-5" dirty="0">
                        <a:latin typeface="Arial"/>
                        <a:cs typeface="Arial"/>
                      </a:rPr>
                      <a:t>2</a:t>
                    </a:r>
                    <a:endParaRPr sz="105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246" name="object 283">
                    <a:extLst>
                      <a:ext uri="{FF2B5EF4-FFF2-40B4-BE49-F238E27FC236}">
                        <a16:creationId xmlns:a16="http://schemas.microsoft.com/office/drawing/2014/main" id="{3E72CC50-4B09-CC4C-B27A-E7B8F65DBCBF}"/>
                      </a:ext>
                    </a:extLst>
                  </p:cNvPr>
                  <p:cNvSpPr txBox="1"/>
                  <p:nvPr/>
                </p:nvSpPr>
                <p:spPr>
                  <a:xfrm>
                    <a:off x="6214050" y="3061908"/>
                    <a:ext cx="678138" cy="213743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>
                      <a:lnSpc>
                        <a:spcPct val="100000"/>
                      </a:lnSpc>
                      <a:spcBef>
                        <a:spcPts val="100"/>
                      </a:spcBef>
                      <a:tabLst>
                        <a:tab pos="361950" algn="l"/>
                      </a:tabLst>
                    </a:pPr>
                    <a:r>
                      <a:rPr sz="1050" spc="-5" dirty="0">
                        <a:latin typeface="Arial"/>
                        <a:cs typeface="Arial"/>
                      </a:rPr>
                      <a:t>HV</a:t>
                    </a:r>
                    <a:r>
                      <a:rPr lang="en-US" sz="1050" spc="-5" baseline="-25000" dirty="0">
                        <a:latin typeface="Arial"/>
                        <a:cs typeface="Arial"/>
                      </a:rPr>
                      <a:t>OUT</a:t>
                    </a:r>
                    <a:r>
                      <a:rPr sz="1050" spc="-5" dirty="0">
                        <a:latin typeface="Arial"/>
                        <a:cs typeface="Arial"/>
                      </a:rPr>
                      <a:t>31</a:t>
                    </a:r>
                    <a:endParaRPr sz="105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247" name="object 284">
                    <a:extLst>
                      <a:ext uri="{FF2B5EF4-FFF2-40B4-BE49-F238E27FC236}">
                        <a16:creationId xmlns:a16="http://schemas.microsoft.com/office/drawing/2014/main" id="{EE4E5B2E-68A5-3942-B1B9-D558D176CF93}"/>
                      </a:ext>
                    </a:extLst>
                  </p:cNvPr>
                  <p:cNvSpPr txBox="1"/>
                  <p:nvPr/>
                </p:nvSpPr>
                <p:spPr>
                  <a:xfrm>
                    <a:off x="6322770" y="3618861"/>
                    <a:ext cx="710551" cy="244324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2700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1050" spc="-5" dirty="0">
                        <a:latin typeface="Arial"/>
                        <a:cs typeface="Arial"/>
                      </a:rPr>
                      <a:t>HV</a:t>
                    </a:r>
                    <a:r>
                      <a:rPr sz="900" spc="0" baseline="-32407" dirty="0">
                        <a:latin typeface="Arial"/>
                        <a:cs typeface="Arial"/>
                      </a:rPr>
                      <a:t>OU</a:t>
                    </a:r>
                    <a:r>
                      <a:rPr sz="900" baseline="-32407" dirty="0">
                        <a:latin typeface="Arial"/>
                        <a:cs typeface="Arial"/>
                      </a:rPr>
                      <a:t>T</a:t>
                    </a:r>
                    <a:r>
                      <a:rPr sz="1050" spc="-5" dirty="0">
                        <a:latin typeface="Arial"/>
                        <a:cs typeface="Arial"/>
                      </a:rPr>
                      <a:t>32</a:t>
                    </a:r>
                    <a:endParaRPr sz="105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248" name="object 286">
                    <a:extLst>
                      <a:ext uri="{FF2B5EF4-FFF2-40B4-BE49-F238E27FC236}">
                        <a16:creationId xmlns:a16="http://schemas.microsoft.com/office/drawing/2014/main" id="{1BA06DD6-730B-A640-93B0-F2FDE640579D}"/>
                      </a:ext>
                    </a:extLst>
                  </p:cNvPr>
                  <p:cNvSpPr/>
                  <p:nvPr/>
                </p:nvSpPr>
                <p:spPr>
                  <a:xfrm>
                    <a:off x="1018478" y="891198"/>
                    <a:ext cx="80124" cy="80149"/>
                  </a:xfrm>
                  <a:prstGeom prst="rect">
                    <a:avLst/>
                  </a:prstGeom>
                  <a:blipFill>
                    <a:blip r:embed="rId18" cstate="print"/>
                    <a:stretch>
                      <a:fillRect/>
                    </a:stretch>
                  </a:blip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52" name="object 293">
                    <a:extLst>
                      <a:ext uri="{FF2B5EF4-FFF2-40B4-BE49-F238E27FC236}">
                        <a16:creationId xmlns:a16="http://schemas.microsoft.com/office/drawing/2014/main" id="{9096EC89-3D71-CC4E-810F-DE7E428245AF}"/>
                      </a:ext>
                    </a:extLst>
                  </p:cNvPr>
                  <p:cNvSpPr/>
                  <p:nvPr/>
                </p:nvSpPr>
                <p:spPr>
                  <a:xfrm>
                    <a:off x="1966072" y="1776030"/>
                    <a:ext cx="937260" cy="2660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7260" h="2660650">
                        <a:moveTo>
                          <a:pt x="937145" y="2660065"/>
                        </a:moveTo>
                        <a:lnTo>
                          <a:pt x="0" y="2660065"/>
                        </a:lnTo>
                        <a:lnTo>
                          <a:pt x="0" y="0"/>
                        </a:lnTo>
                        <a:lnTo>
                          <a:pt x="937145" y="0"/>
                        </a:lnTo>
                        <a:lnTo>
                          <a:pt x="937145" y="2660065"/>
                        </a:lnTo>
                        <a:close/>
                      </a:path>
                    </a:pathLst>
                  </a:custGeom>
                  <a:ln w="29641">
                    <a:solidFill>
                      <a:srgbClr val="333092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53" name="object 294">
                    <a:extLst>
                      <a:ext uri="{FF2B5EF4-FFF2-40B4-BE49-F238E27FC236}">
                        <a16:creationId xmlns:a16="http://schemas.microsoft.com/office/drawing/2014/main" id="{712FBA90-63D5-B54C-AB44-025A51D6B325}"/>
                      </a:ext>
                    </a:extLst>
                  </p:cNvPr>
                  <p:cNvSpPr txBox="1"/>
                  <p:nvPr/>
                </p:nvSpPr>
                <p:spPr>
                  <a:xfrm>
                    <a:off x="1966074" y="2718171"/>
                    <a:ext cx="937148" cy="776088"/>
                  </a:xfrm>
                  <a:prstGeom prst="rect">
                    <a:avLst/>
                  </a:prstGeom>
                  <a:ln w="29641">
                    <a:noFill/>
                  </a:ln>
                </p:spPr>
                <p:txBody>
                  <a:bodyPr vert="horz" wrap="none" lIns="0" tIns="0" rIns="0" bIns="0" rtlCol="0" anchor="ctr" anchorCtr="0">
                    <a:noAutofit/>
                  </a:bodyPr>
                  <a:lstStyle/>
                  <a:p>
                    <a:pPr marL="201295" marR="193675" algn="ctr">
                      <a:lnSpc>
                        <a:spcPct val="100000"/>
                      </a:lnSpc>
                    </a:pPr>
                    <a:r>
                      <a:rPr sz="1100" b="1" spc="-5" dirty="0">
                        <a:latin typeface="Arial"/>
                        <a:cs typeface="Arial"/>
                      </a:rPr>
                      <a:t>32-Bit </a:t>
                    </a:r>
                    <a:endParaRPr lang="en-US" sz="1100" b="1" spc="-5" dirty="0">
                      <a:latin typeface="Arial"/>
                      <a:cs typeface="Arial"/>
                    </a:endParaRPr>
                  </a:p>
                  <a:p>
                    <a:pPr marL="201295" marR="193675" algn="ctr">
                      <a:lnSpc>
                        <a:spcPct val="100000"/>
                      </a:lnSpc>
                    </a:pPr>
                    <a:r>
                      <a:rPr sz="1100" b="1" dirty="0">
                        <a:latin typeface="Arial"/>
                        <a:cs typeface="Arial"/>
                      </a:rPr>
                      <a:t>Shift</a:t>
                    </a:r>
                    <a:endParaRPr lang="en-US" sz="1100" b="1" dirty="0">
                      <a:latin typeface="Arial"/>
                      <a:cs typeface="Arial"/>
                    </a:endParaRPr>
                  </a:p>
                  <a:p>
                    <a:pPr marL="201295" marR="193675" algn="ctr">
                      <a:lnSpc>
                        <a:spcPct val="100000"/>
                      </a:lnSpc>
                    </a:pPr>
                    <a:r>
                      <a:rPr sz="1100" b="1" spc="-5" dirty="0">
                        <a:latin typeface="Arial"/>
                        <a:cs typeface="Arial"/>
                      </a:rPr>
                      <a:t>Register</a:t>
                    </a:r>
                    <a:endParaRPr sz="11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254" name="object 295">
                    <a:extLst>
                      <a:ext uri="{FF2B5EF4-FFF2-40B4-BE49-F238E27FC236}">
                        <a16:creationId xmlns:a16="http://schemas.microsoft.com/office/drawing/2014/main" id="{DBE41F33-6845-1B41-8BCE-D076D5D6C083}"/>
                      </a:ext>
                    </a:extLst>
                  </p:cNvPr>
                  <p:cNvSpPr/>
                  <p:nvPr/>
                </p:nvSpPr>
                <p:spPr>
                  <a:xfrm>
                    <a:off x="5568415" y="3531383"/>
                    <a:ext cx="40068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685">
                        <a:moveTo>
                          <a:pt x="0" y="0"/>
                        </a:moveTo>
                        <a:lnTo>
                          <a:pt x="400088" y="0"/>
                        </a:lnTo>
                      </a:path>
                    </a:pathLst>
                  </a:custGeom>
                  <a:ln w="1482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55" name="object 296">
                    <a:extLst>
                      <a:ext uri="{FF2B5EF4-FFF2-40B4-BE49-F238E27FC236}">
                        <a16:creationId xmlns:a16="http://schemas.microsoft.com/office/drawing/2014/main" id="{BC9AB03D-2468-F849-8928-B16CD429062D}"/>
                      </a:ext>
                    </a:extLst>
                  </p:cNvPr>
                  <p:cNvSpPr/>
                  <p:nvPr/>
                </p:nvSpPr>
                <p:spPr>
                  <a:xfrm>
                    <a:off x="5024713" y="1794276"/>
                    <a:ext cx="50800" cy="5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800" h="50800">
                        <a:moveTo>
                          <a:pt x="25069" y="0"/>
                        </a:moveTo>
                        <a:lnTo>
                          <a:pt x="15312" y="1968"/>
                        </a:lnTo>
                        <a:lnTo>
                          <a:pt x="7343" y="7340"/>
                        </a:lnTo>
                        <a:lnTo>
                          <a:pt x="1970" y="15312"/>
                        </a:lnTo>
                        <a:lnTo>
                          <a:pt x="0" y="25082"/>
                        </a:lnTo>
                        <a:lnTo>
                          <a:pt x="1970" y="34858"/>
                        </a:lnTo>
                        <a:lnTo>
                          <a:pt x="7343" y="42843"/>
                        </a:lnTo>
                        <a:lnTo>
                          <a:pt x="15312" y="48228"/>
                        </a:lnTo>
                        <a:lnTo>
                          <a:pt x="25069" y="50203"/>
                        </a:lnTo>
                        <a:lnTo>
                          <a:pt x="34847" y="48228"/>
                        </a:lnTo>
                        <a:lnTo>
                          <a:pt x="42837" y="42843"/>
                        </a:lnTo>
                        <a:lnTo>
                          <a:pt x="48226" y="34858"/>
                        </a:lnTo>
                        <a:lnTo>
                          <a:pt x="50203" y="25082"/>
                        </a:lnTo>
                        <a:lnTo>
                          <a:pt x="48226" y="15312"/>
                        </a:lnTo>
                        <a:lnTo>
                          <a:pt x="42837" y="7340"/>
                        </a:lnTo>
                        <a:lnTo>
                          <a:pt x="34847" y="1968"/>
                        </a:lnTo>
                        <a:lnTo>
                          <a:pt x="25069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56" name="object 297">
                    <a:extLst>
                      <a:ext uri="{FF2B5EF4-FFF2-40B4-BE49-F238E27FC236}">
                        <a16:creationId xmlns:a16="http://schemas.microsoft.com/office/drawing/2014/main" id="{6051BB4A-909A-6640-A722-7A601C9081A2}"/>
                      </a:ext>
                    </a:extLst>
                  </p:cNvPr>
                  <p:cNvSpPr/>
                  <p:nvPr/>
                </p:nvSpPr>
                <p:spPr>
                  <a:xfrm>
                    <a:off x="6171000" y="3402541"/>
                    <a:ext cx="50800" cy="5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800" h="50800">
                        <a:moveTo>
                          <a:pt x="25069" y="0"/>
                        </a:moveTo>
                        <a:lnTo>
                          <a:pt x="15307" y="1970"/>
                        </a:lnTo>
                        <a:lnTo>
                          <a:pt x="7339" y="7346"/>
                        </a:lnTo>
                        <a:lnTo>
                          <a:pt x="1968" y="15323"/>
                        </a:lnTo>
                        <a:lnTo>
                          <a:pt x="0" y="25095"/>
                        </a:lnTo>
                        <a:lnTo>
                          <a:pt x="1968" y="34865"/>
                        </a:lnTo>
                        <a:lnTo>
                          <a:pt x="7339" y="42851"/>
                        </a:lnTo>
                        <a:lnTo>
                          <a:pt x="15307" y="48239"/>
                        </a:lnTo>
                        <a:lnTo>
                          <a:pt x="25069" y="50215"/>
                        </a:lnTo>
                        <a:lnTo>
                          <a:pt x="34840" y="48239"/>
                        </a:lnTo>
                        <a:lnTo>
                          <a:pt x="42825" y="42851"/>
                        </a:lnTo>
                        <a:lnTo>
                          <a:pt x="48213" y="34865"/>
                        </a:lnTo>
                        <a:lnTo>
                          <a:pt x="50190" y="25095"/>
                        </a:lnTo>
                        <a:lnTo>
                          <a:pt x="48213" y="15323"/>
                        </a:lnTo>
                        <a:lnTo>
                          <a:pt x="42825" y="7346"/>
                        </a:lnTo>
                        <a:lnTo>
                          <a:pt x="34840" y="1970"/>
                        </a:lnTo>
                        <a:lnTo>
                          <a:pt x="25069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57" name="object 298">
                    <a:extLst>
                      <a:ext uri="{FF2B5EF4-FFF2-40B4-BE49-F238E27FC236}">
                        <a16:creationId xmlns:a16="http://schemas.microsoft.com/office/drawing/2014/main" id="{6789AD01-1ED4-C942-9335-B2980774DC40}"/>
                      </a:ext>
                    </a:extLst>
                  </p:cNvPr>
                  <p:cNvSpPr/>
                  <p:nvPr/>
                </p:nvSpPr>
                <p:spPr>
                  <a:xfrm>
                    <a:off x="6171000" y="2310636"/>
                    <a:ext cx="50800" cy="5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800" h="50800">
                        <a:moveTo>
                          <a:pt x="25069" y="0"/>
                        </a:moveTo>
                        <a:lnTo>
                          <a:pt x="15307" y="1968"/>
                        </a:lnTo>
                        <a:lnTo>
                          <a:pt x="7339" y="7340"/>
                        </a:lnTo>
                        <a:lnTo>
                          <a:pt x="1968" y="15312"/>
                        </a:lnTo>
                        <a:lnTo>
                          <a:pt x="0" y="25082"/>
                        </a:lnTo>
                        <a:lnTo>
                          <a:pt x="1968" y="34858"/>
                        </a:lnTo>
                        <a:lnTo>
                          <a:pt x="7339" y="42843"/>
                        </a:lnTo>
                        <a:lnTo>
                          <a:pt x="15307" y="48228"/>
                        </a:lnTo>
                        <a:lnTo>
                          <a:pt x="25069" y="50203"/>
                        </a:lnTo>
                        <a:lnTo>
                          <a:pt x="34840" y="48228"/>
                        </a:lnTo>
                        <a:lnTo>
                          <a:pt x="42825" y="42843"/>
                        </a:lnTo>
                        <a:lnTo>
                          <a:pt x="48213" y="34858"/>
                        </a:lnTo>
                        <a:lnTo>
                          <a:pt x="50190" y="25082"/>
                        </a:lnTo>
                        <a:lnTo>
                          <a:pt x="48213" y="15312"/>
                        </a:lnTo>
                        <a:lnTo>
                          <a:pt x="42825" y="7340"/>
                        </a:lnTo>
                        <a:lnTo>
                          <a:pt x="34840" y="1968"/>
                        </a:lnTo>
                        <a:lnTo>
                          <a:pt x="25069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58" name="object 299">
                    <a:extLst>
                      <a:ext uri="{FF2B5EF4-FFF2-40B4-BE49-F238E27FC236}">
                        <a16:creationId xmlns:a16="http://schemas.microsoft.com/office/drawing/2014/main" id="{3597DD34-0668-114C-B756-99983EA2C21B}"/>
                      </a:ext>
                    </a:extLst>
                  </p:cNvPr>
                  <p:cNvSpPr/>
                  <p:nvPr/>
                </p:nvSpPr>
                <p:spPr>
                  <a:xfrm>
                    <a:off x="6171000" y="1748170"/>
                    <a:ext cx="50800" cy="5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800" h="50800">
                        <a:moveTo>
                          <a:pt x="25069" y="0"/>
                        </a:moveTo>
                        <a:lnTo>
                          <a:pt x="15307" y="1968"/>
                        </a:lnTo>
                        <a:lnTo>
                          <a:pt x="7339" y="7340"/>
                        </a:lnTo>
                        <a:lnTo>
                          <a:pt x="1968" y="15312"/>
                        </a:lnTo>
                        <a:lnTo>
                          <a:pt x="0" y="25082"/>
                        </a:lnTo>
                        <a:lnTo>
                          <a:pt x="1968" y="34858"/>
                        </a:lnTo>
                        <a:lnTo>
                          <a:pt x="7339" y="42843"/>
                        </a:lnTo>
                        <a:lnTo>
                          <a:pt x="15307" y="48228"/>
                        </a:lnTo>
                        <a:lnTo>
                          <a:pt x="25069" y="50203"/>
                        </a:lnTo>
                        <a:lnTo>
                          <a:pt x="34840" y="48228"/>
                        </a:lnTo>
                        <a:lnTo>
                          <a:pt x="42825" y="42843"/>
                        </a:lnTo>
                        <a:lnTo>
                          <a:pt x="48213" y="34858"/>
                        </a:lnTo>
                        <a:lnTo>
                          <a:pt x="50190" y="25082"/>
                        </a:lnTo>
                        <a:lnTo>
                          <a:pt x="48213" y="15312"/>
                        </a:lnTo>
                        <a:lnTo>
                          <a:pt x="42825" y="7340"/>
                        </a:lnTo>
                        <a:lnTo>
                          <a:pt x="34840" y="1968"/>
                        </a:lnTo>
                        <a:lnTo>
                          <a:pt x="25069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59" name="object 300">
                    <a:extLst>
                      <a:ext uri="{FF2B5EF4-FFF2-40B4-BE49-F238E27FC236}">
                        <a16:creationId xmlns:a16="http://schemas.microsoft.com/office/drawing/2014/main" id="{FBCAAB24-4E90-9044-818E-E81A6BA42076}"/>
                      </a:ext>
                    </a:extLst>
                  </p:cNvPr>
                  <p:cNvSpPr/>
                  <p:nvPr/>
                </p:nvSpPr>
                <p:spPr>
                  <a:xfrm>
                    <a:off x="6171000" y="3969302"/>
                    <a:ext cx="50800" cy="5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800" h="50800">
                        <a:moveTo>
                          <a:pt x="25069" y="0"/>
                        </a:moveTo>
                        <a:lnTo>
                          <a:pt x="15307" y="1968"/>
                        </a:lnTo>
                        <a:lnTo>
                          <a:pt x="7339" y="7340"/>
                        </a:lnTo>
                        <a:lnTo>
                          <a:pt x="1968" y="15312"/>
                        </a:lnTo>
                        <a:lnTo>
                          <a:pt x="0" y="25082"/>
                        </a:lnTo>
                        <a:lnTo>
                          <a:pt x="1968" y="34852"/>
                        </a:lnTo>
                        <a:lnTo>
                          <a:pt x="7339" y="42838"/>
                        </a:lnTo>
                        <a:lnTo>
                          <a:pt x="15307" y="48226"/>
                        </a:lnTo>
                        <a:lnTo>
                          <a:pt x="25069" y="50203"/>
                        </a:lnTo>
                        <a:lnTo>
                          <a:pt x="34840" y="48226"/>
                        </a:lnTo>
                        <a:lnTo>
                          <a:pt x="42825" y="42838"/>
                        </a:lnTo>
                        <a:lnTo>
                          <a:pt x="48213" y="34852"/>
                        </a:lnTo>
                        <a:lnTo>
                          <a:pt x="50190" y="25082"/>
                        </a:lnTo>
                        <a:lnTo>
                          <a:pt x="48213" y="15312"/>
                        </a:lnTo>
                        <a:lnTo>
                          <a:pt x="42825" y="7340"/>
                        </a:lnTo>
                        <a:lnTo>
                          <a:pt x="34840" y="1968"/>
                        </a:lnTo>
                        <a:lnTo>
                          <a:pt x="25069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60" name="object 301">
                    <a:extLst>
                      <a:ext uri="{FF2B5EF4-FFF2-40B4-BE49-F238E27FC236}">
                        <a16:creationId xmlns:a16="http://schemas.microsoft.com/office/drawing/2014/main" id="{AA65736F-F72F-444D-809C-F6A325999AC9}"/>
                      </a:ext>
                    </a:extLst>
                  </p:cNvPr>
                  <p:cNvSpPr/>
                  <p:nvPr/>
                </p:nvSpPr>
                <p:spPr>
                  <a:xfrm>
                    <a:off x="6171000" y="2509798"/>
                    <a:ext cx="50800" cy="5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800" h="50800">
                        <a:moveTo>
                          <a:pt x="25069" y="0"/>
                        </a:moveTo>
                        <a:lnTo>
                          <a:pt x="15307" y="1968"/>
                        </a:lnTo>
                        <a:lnTo>
                          <a:pt x="7339" y="7340"/>
                        </a:lnTo>
                        <a:lnTo>
                          <a:pt x="1968" y="15312"/>
                        </a:lnTo>
                        <a:lnTo>
                          <a:pt x="0" y="25082"/>
                        </a:lnTo>
                        <a:lnTo>
                          <a:pt x="1968" y="34858"/>
                        </a:lnTo>
                        <a:lnTo>
                          <a:pt x="7339" y="42843"/>
                        </a:lnTo>
                        <a:lnTo>
                          <a:pt x="15307" y="48228"/>
                        </a:lnTo>
                        <a:lnTo>
                          <a:pt x="25069" y="50203"/>
                        </a:lnTo>
                        <a:lnTo>
                          <a:pt x="34840" y="48228"/>
                        </a:lnTo>
                        <a:lnTo>
                          <a:pt x="42825" y="42843"/>
                        </a:lnTo>
                        <a:lnTo>
                          <a:pt x="48213" y="34858"/>
                        </a:lnTo>
                        <a:lnTo>
                          <a:pt x="50190" y="25082"/>
                        </a:lnTo>
                        <a:lnTo>
                          <a:pt x="48213" y="15312"/>
                        </a:lnTo>
                        <a:lnTo>
                          <a:pt x="42825" y="7340"/>
                        </a:lnTo>
                        <a:lnTo>
                          <a:pt x="34840" y="1968"/>
                        </a:lnTo>
                        <a:lnTo>
                          <a:pt x="25069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61" name="object 302">
                    <a:extLst>
                      <a:ext uri="{FF2B5EF4-FFF2-40B4-BE49-F238E27FC236}">
                        <a16:creationId xmlns:a16="http://schemas.microsoft.com/office/drawing/2014/main" id="{FB284221-0FD1-CA40-83CF-1BA7DA61BB40}"/>
                      </a:ext>
                    </a:extLst>
                  </p:cNvPr>
                  <p:cNvSpPr/>
                  <p:nvPr/>
                </p:nvSpPr>
                <p:spPr>
                  <a:xfrm>
                    <a:off x="6171000" y="1944740"/>
                    <a:ext cx="50800" cy="5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800" h="50800">
                        <a:moveTo>
                          <a:pt x="25069" y="0"/>
                        </a:moveTo>
                        <a:lnTo>
                          <a:pt x="15307" y="1968"/>
                        </a:lnTo>
                        <a:lnTo>
                          <a:pt x="7339" y="7340"/>
                        </a:lnTo>
                        <a:lnTo>
                          <a:pt x="1968" y="15312"/>
                        </a:lnTo>
                        <a:lnTo>
                          <a:pt x="0" y="25082"/>
                        </a:lnTo>
                        <a:lnTo>
                          <a:pt x="1968" y="34858"/>
                        </a:lnTo>
                        <a:lnTo>
                          <a:pt x="7339" y="42843"/>
                        </a:lnTo>
                        <a:lnTo>
                          <a:pt x="15307" y="48228"/>
                        </a:lnTo>
                        <a:lnTo>
                          <a:pt x="25069" y="50203"/>
                        </a:lnTo>
                        <a:lnTo>
                          <a:pt x="34840" y="48228"/>
                        </a:lnTo>
                        <a:lnTo>
                          <a:pt x="42825" y="42843"/>
                        </a:lnTo>
                        <a:lnTo>
                          <a:pt x="48213" y="34858"/>
                        </a:lnTo>
                        <a:lnTo>
                          <a:pt x="50190" y="25082"/>
                        </a:lnTo>
                        <a:lnTo>
                          <a:pt x="48213" y="15312"/>
                        </a:lnTo>
                        <a:lnTo>
                          <a:pt x="42825" y="7340"/>
                        </a:lnTo>
                        <a:lnTo>
                          <a:pt x="34840" y="1968"/>
                        </a:lnTo>
                        <a:lnTo>
                          <a:pt x="25069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62" name="object 303">
                    <a:extLst>
                      <a:ext uri="{FF2B5EF4-FFF2-40B4-BE49-F238E27FC236}">
                        <a16:creationId xmlns:a16="http://schemas.microsoft.com/office/drawing/2014/main" id="{57BC99B3-EFB6-424C-90AB-2B8ED4BE151C}"/>
                      </a:ext>
                    </a:extLst>
                  </p:cNvPr>
                  <p:cNvSpPr/>
                  <p:nvPr/>
                </p:nvSpPr>
                <p:spPr>
                  <a:xfrm>
                    <a:off x="6171000" y="3607449"/>
                    <a:ext cx="50800" cy="5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800" h="50800">
                        <a:moveTo>
                          <a:pt x="25069" y="0"/>
                        </a:moveTo>
                        <a:lnTo>
                          <a:pt x="15307" y="1968"/>
                        </a:lnTo>
                        <a:lnTo>
                          <a:pt x="7339" y="7340"/>
                        </a:lnTo>
                        <a:lnTo>
                          <a:pt x="1968" y="15312"/>
                        </a:lnTo>
                        <a:lnTo>
                          <a:pt x="0" y="25082"/>
                        </a:lnTo>
                        <a:lnTo>
                          <a:pt x="1968" y="34852"/>
                        </a:lnTo>
                        <a:lnTo>
                          <a:pt x="7339" y="42838"/>
                        </a:lnTo>
                        <a:lnTo>
                          <a:pt x="15307" y="48226"/>
                        </a:lnTo>
                        <a:lnTo>
                          <a:pt x="25069" y="50203"/>
                        </a:lnTo>
                        <a:lnTo>
                          <a:pt x="34840" y="48226"/>
                        </a:lnTo>
                        <a:lnTo>
                          <a:pt x="42825" y="42838"/>
                        </a:lnTo>
                        <a:lnTo>
                          <a:pt x="48213" y="34852"/>
                        </a:lnTo>
                        <a:lnTo>
                          <a:pt x="50190" y="25082"/>
                        </a:lnTo>
                        <a:lnTo>
                          <a:pt x="48213" y="15312"/>
                        </a:lnTo>
                        <a:lnTo>
                          <a:pt x="42825" y="7340"/>
                        </a:lnTo>
                        <a:lnTo>
                          <a:pt x="34840" y="1968"/>
                        </a:lnTo>
                        <a:lnTo>
                          <a:pt x="25069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63" name="object 304">
                    <a:extLst>
                      <a:ext uri="{FF2B5EF4-FFF2-40B4-BE49-F238E27FC236}">
                        <a16:creationId xmlns:a16="http://schemas.microsoft.com/office/drawing/2014/main" id="{A40BED8D-A481-6D4E-959A-9F5E981D2ABE}"/>
                      </a:ext>
                    </a:extLst>
                  </p:cNvPr>
                  <p:cNvSpPr/>
                  <p:nvPr/>
                </p:nvSpPr>
                <p:spPr>
                  <a:xfrm>
                    <a:off x="6171000" y="4168526"/>
                    <a:ext cx="50800" cy="5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800" h="50800">
                        <a:moveTo>
                          <a:pt x="25069" y="0"/>
                        </a:moveTo>
                        <a:lnTo>
                          <a:pt x="15307" y="1970"/>
                        </a:lnTo>
                        <a:lnTo>
                          <a:pt x="7339" y="7345"/>
                        </a:lnTo>
                        <a:lnTo>
                          <a:pt x="1968" y="15317"/>
                        </a:lnTo>
                        <a:lnTo>
                          <a:pt x="0" y="25082"/>
                        </a:lnTo>
                        <a:lnTo>
                          <a:pt x="1968" y="34860"/>
                        </a:lnTo>
                        <a:lnTo>
                          <a:pt x="7339" y="42849"/>
                        </a:lnTo>
                        <a:lnTo>
                          <a:pt x="15307" y="48238"/>
                        </a:lnTo>
                        <a:lnTo>
                          <a:pt x="25069" y="50215"/>
                        </a:lnTo>
                        <a:lnTo>
                          <a:pt x="34840" y="48238"/>
                        </a:lnTo>
                        <a:lnTo>
                          <a:pt x="42825" y="42849"/>
                        </a:lnTo>
                        <a:lnTo>
                          <a:pt x="48213" y="34860"/>
                        </a:lnTo>
                        <a:lnTo>
                          <a:pt x="50190" y="25082"/>
                        </a:lnTo>
                        <a:lnTo>
                          <a:pt x="48213" y="15317"/>
                        </a:lnTo>
                        <a:lnTo>
                          <a:pt x="42825" y="7345"/>
                        </a:lnTo>
                        <a:lnTo>
                          <a:pt x="34840" y="1970"/>
                        </a:lnTo>
                        <a:lnTo>
                          <a:pt x="25069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64" name="TextBox 263">
                    <a:extLst>
                      <a:ext uri="{FF2B5EF4-FFF2-40B4-BE49-F238E27FC236}">
                        <a16:creationId xmlns:a16="http://schemas.microsoft.com/office/drawing/2014/main" id="{3F75626C-D401-0943-9407-A4B5D3223698}"/>
                      </a:ext>
                    </a:extLst>
                  </p:cNvPr>
                  <p:cNvSpPr txBox="1"/>
                  <p:nvPr/>
                </p:nvSpPr>
                <p:spPr>
                  <a:xfrm>
                    <a:off x="5563070" y="785254"/>
                    <a:ext cx="1129472" cy="4526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12700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lang="en-US" b="1" spc="-5" dirty="0">
                        <a:solidFill>
                          <a:srgbClr val="FF0000"/>
                        </a:solidFill>
                        <a:latin typeface="Arial"/>
                        <a:cs typeface="Arial"/>
                      </a:rPr>
                      <a:t>HV5523</a:t>
                    </a:r>
                    <a:endParaRPr lang="en-US" dirty="0">
                      <a:solidFill>
                        <a:srgbClr val="FF0000"/>
                      </a:solidFill>
                      <a:latin typeface="Arial"/>
                      <a:cs typeface="Arial"/>
                    </a:endParaRPr>
                  </a:p>
                </p:txBody>
              </p:sp>
              <p:grpSp>
                <p:nvGrpSpPr>
                  <p:cNvPr id="267" name="Group 266">
                    <a:extLst>
                      <a:ext uri="{FF2B5EF4-FFF2-40B4-BE49-F238E27FC236}">
                        <a16:creationId xmlns:a16="http://schemas.microsoft.com/office/drawing/2014/main" id="{F4FF66F0-CEB2-E040-8A4B-1203F73DA8A2}"/>
                      </a:ext>
                    </a:extLst>
                  </p:cNvPr>
                  <p:cNvGrpSpPr/>
                  <p:nvPr/>
                </p:nvGrpSpPr>
                <p:grpSpPr>
                  <a:xfrm>
                    <a:off x="6198174" y="2188384"/>
                    <a:ext cx="856087" cy="137213"/>
                    <a:chOff x="6198174" y="1639109"/>
                    <a:chExt cx="856087" cy="137213"/>
                  </a:xfrm>
                </p:grpSpPr>
                <p:sp>
                  <p:nvSpPr>
                    <p:cNvPr id="284" name="object 207">
                      <a:extLst>
                        <a:ext uri="{FF2B5EF4-FFF2-40B4-BE49-F238E27FC236}">
                          <a16:creationId xmlns:a16="http://schemas.microsoft.com/office/drawing/2014/main" id="{4431054B-4404-0949-82D4-40B46A93E7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8174" y="1675992"/>
                      <a:ext cx="774126" cy="10033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3215" h="100330">
                          <a:moveTo>
                            <a:pt x="0" y="100025"/>
                          </a:moveTo>
                          <a:lnTo>
                            <a:pt x="0" y="0"/>
                          </a:lnTo>
                          <a:lnTo>
                            <a:pt x="322999" y="0"/>
                          </a:lnTo>
                        </a:path>
                      </a:pathLst>
                    </a:custGeom>
                    <a:ln w="1482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sp>
                  <p:nvSpPr>
                    <p:cNvPr id="285" name="object 220">
                      <a:extLst>
                        <a:ext uri="{FF2B5EF4-FFF2-40B4-BE49-F238E27FC236}">
                          <a16:creationId xmlns:a16="http://schemas.microsoft.com/office/drawing/2014/main" id="{F911831E-41DA-5B41-A7FD-4C98680123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74137" y="1639109"/>
                      <a:ext cx="80124" cy="80136"/>
                    </a:xfrm>
                    <a:prstGeom prst="rect">
                      <a:avLst/>
                    </a:prstGeom>
                    <a:blipFill>
                      <a:blip r:embed="rId12" cstate="print"/>
                      <a:stretch>
                        <a:fillRect/>
                      </a:stretch>
                    </a:blip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</p:grpSp>
              <p:grpSp>
                <p:nvGrpSpPr>
                  <p:cNvPr id="268" name="Group 267">
                    <a:extLst>
                      <a:ext uri="{FF2B5EF4-FFF2-40B4-BE49-F238E27FC236}">
                        <a16:creationId xmlns:a16="http://schemas.microsoft.com/office/drawing/2014/main" id="{9E808DFF-16C2-D747-900B-CE589A261677}"/>
                      </a:ext>
                    </a:extLst>
                  </p:cNvPr>
                  <p:cNvGrpSpPr/>
                  <p:nvPr/>
                </p:nvGrpSpPr>
                <p:grpSpPr>
                  <a:xfrm>
                    <a:off x="6198174" y="3277409"/>
                    <a:ext cx="856087" cy="137213"/>
                    <a:chOff x="6198174" y="1639109"/>
                    <a:chExt cx="856087" cy="137213"/>
                  </a:xfrm>
                </p:grpSpPr>
                <p:sp>
                  <p:nvSpPr>
                    <p:cNvPr id="282" name="object 207">
                      <a:extLst>
                        <a:ext uri="{FF2B5EF4-FFF2-40B4-BE49-F238E27FC236}">
                          <a16:creationId xmlns:a16="http://schemas.microsoft.com/office/drawing/2014/main" id="{52363CF6-198B-1D4F-8ACD-C98554D15A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8174" y="1675992"/>
                      <a:ext cx="774126" cy="10033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3215" h="100330">
                          <a:moveTo>
                            <a:pt x="0" y="100025"/>
                          </a:moveTo>
                          <a:lnTo>
                            <a:pt x="0" y="0"/>
                          </a:lnTo>
                          <a:lnTo>
                            <a:pt x="322999" y="0"/>
                          </a:lnTo>
                        </a:path>
                      </a:pathLst>
                    </a:custGeom>
                    <a:ln w="1482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sp>
                  <p:nvSpPr>
                    <p:cNvPr id="283" name="object 220">
                      <a:extLst>
                        <a:ext uri="{FF2B5EF4-FFF2-40B4-BE49-F238E27FC236}">
                          <a16:creationId xmlns:a16="http://schemas.microsoft.com/office/drawing/2014/main" id="{ECCC9BF2-F9BD-2441-8821-DAC9EFD0A4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74137" y="1639109"/>
                      <a:ext cx="80124" cy="80136"/>
                    </a:xfrm>
                    <a:prstGeom prst="rect">
                      <a:avLst/>
                    </a:prstGeom>
                    <a:blipFill>
                      <a:blip r:embed="rId12" cstate="print"/>
                      <a:stretch>
                        <a:fillRect/>
                      </a:stretch>
                    </a:blip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</p:grpSp>
              <p:grpSp>
                <p:nvGrpSpPr>
                  <p:cNvPr id="269" name="Group 268">
                    <a:extLst>
                      <a:ext uri="{FF2B5EF4-FFF2-40B4-BE49-F238E27FC236}">
                        <a16:creationId xmlns:a16="http://schemas.microsoft.com/office/drawing/2014/main" id="{AFA710BD-036D-3B48-B5EC-1F2B6FC913BD}"/>
                      </a:ext>
                    </a:extLst>
                  </p:cNvPr>
                  <p:cNvGrpSpPr/>
                  <p:nvPr/>
                </p:nvGrpSpPr>
                <p:grpSpPr>
                  <a:xfrm>
                    <a:off x="6194999" y="3836209"/>
                    <a:ext cx="856087" cy="137213"/>
                    <a:chOff x="6198174" y="1639109"/>
                    <a:chExt cx="856087" cy="137213"/>
                  </a:xfrm>
                </p:grpSpPr>
                <p:sp>
                  <p:nvSpPr>
                    <p:cNvPr id="280" name="object 207">
                      <a:extLst>
                        <a:ext uri="{FF2B5EF4-FFF2-40B4-BE49-F238E27FC236}">
                          <a16:creationId xmlns:a16="http://schemas.microsoft.com/office/drawing/2014/main" id="{3112758B-7102-4341-BF5A-1D1D447DA9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8174" y="1675992"/>
                      <a:ext cx="774126" cy="10033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3215" h="100330">
                          <a:moveTo>
                            <a:pt x="0" y="100025"/>
                          </a:moveTo>
                          <a:lnTo>
                            <a:pt x="0" y="0"/>
                          </a:lnTo>
                          <a:lnTo>
                            <a:pt x="322999" y="0"/>
                          </a:lnTo>
                        </a:path>
                      </a:pathLst>
                    </a:custGeom>
                    <a:ln w="1482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sp>
                  <p:nvSpPr>
                    <p:cNvPr id="281" name="object 220">
                      <a:extLst>
                        <a:ext uri="{FF2B5EF4-FFF2-40B4-BE49-F238E27FC236}">
                          <a16:creationId xmlns:a16="http://schemas.microsoft.com/office/drawing/2014/main" id="{51C8050C-2954-7A46-825D-BEDF4D428A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74137" y="1639109"/>
                      <a:ext cx="80124" cy="80136"/>
                    </a:xfrm>
                    <a:prstGeom prst="rect">
                      <a:avLst/>
                    </a:prstGeom>
                    <a:blipFill>
                      <a:blip r:embed="rId12" cstate="print"/>
                      <a:stretch>
                        <a:fillRect/>
                      </a:stretch>
                    </a:blip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</p:grpSp>
              <p:sp>
                <p:nvSpPr>
                  <p:cNvPr id="270" name="object 159">
                    <a:extLst>
                      <a:ext uri="{FF2B5EF4-FFF2-40B4-BE49-F238E27FC236}">
                        <a16:creationId xmlns:a16="http://schemas.microsoft.com/office/drawing/2014/main" id="{90BFBFCF-2C9C-D54E-A9B0-949F299E4C24}"/>
                      </a:ext>
                    </a:extLst>
                  </p:cNvPr>
                  <p:cNvSpPr txBox="1"/>
                  <p:nvPr/>
                </p:nvSpPr>
                <p:spPr>
                  <a:xfrm>
                    <a:off x="1048955" y="2048767"/>
                    <a:ext cx="582142" cy="213743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53035">
                      <a:lnSpc>
                        <a:spcPct val="100000"/>
                      </a:lnSpc>
                      <a:spcBef>
                        <a:spcPts val="745"/>
                      </a:spcBef>
                    </a:pPr>
                    <a:r>
                      <a:rPr sz="1050" spc="-5" dirty="0">
                        <a:latin typeface="Arial"/>
                        <a:cs typeface="Arial"/>
                      </a:rPr>
                      <a:t>CLK</a:t>
                    </a:r>
                    <a:endParaRPr sz="1050" dirty="0">
                      <a:latin typeface="Arial"/>
                      <a:cs typeface="Arial"/>
                    </a:endParaRPr>
                  </a:p>
                </p:txBody>
              </p:sp>
              <p:grpSp>
                <p:nvGrpSpPr>
                  <p:cNvPr id="271" name="Group 270">
                    <a:extLst>
                      <a:ext uri="{FF2B5EF4-FFF2-40B4-BE49-F238E27FC236}">
                        <a16:creationId xmlns:a16="http://schemas.microsoft.com/office/drawing/2014/main" id="{32037E61-500A-FE45-97FB-CC48E3C133BA}"/>
                      </a:ext>
                    </a:extLst>
                  </p:cNvPr>
                  <p:cNvGrpSpPr/>
                  <p:nvPr/>
                </p:nvGrpSpPr>
                <p:grpSpPr>
                  <a:xfrm>
                    <a:off x="1015307" y="2220477"/>
                    <a:ext cx="935031" cy="90876"/>
                    <a:chOff x="1031182" y="4217552"/>
                    <a:chExt cx="935031" cy="90876"/>
                  </a:xfrm>
                </p:grpSpPr>
                <p:sp>
                  <p:nvSpPr>
                    <p:cNvPr id="278" name="object 204">
                      <a:extLst>
                        <a:ext uri="{FF2B5EF4-FFF2-40B4-BE49-F238E27FC236}">
                          <a16:creationId xmlns:a16="http://schemas.microsoft.com/office/drawing/2014/main" id="{A0546E4A-FCCF-5E4F-BAD3-F3FCC4D25F20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104900" y="4217552"/>
                      <a:ext cx="861313" cy="4571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95605">
                          <a:moveTo>
                            <a:pt x="0" y="0"/>
                          </a:moveTo>
                          <a:lnTo>
                            <a:pt x="395465" y="0"/>
                          </a:lnTo>
                        </a:path>
                      </a:pathLst>
                    </a:custGeom>
                    <a:ln w="1482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sp>
                  <p:nvSpPr>
                    <p:cNvPr id="279" name="object 205">
                      <a:extLst>
                        <a:ext uri="{FF2B5EF4-FFF2-40B4-BE49-F238E27FC236}">
                          <a16:creationId xmlns:a16="http://schemas.microsoft.com/office/drawing/2014/main" id="{E3943BF6-DB63-BD42-A8FE-02B65D3500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1182" y="4228266"/>
                      <a:ext cx="80111" cy="80162"/>
                    </a:xfrm>
                    <a:prstGeom prst="rect">
                      <a:avLst/>
                    </a:prstGeom>
                    <a:blipFill>
                      <a:blip r:embed="rId10" cstate="print"/>
                      <a:stretch>
                        <a:fillRect/>
                      </a:stretch>
                    </a:blip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</p:grpSp>
              <p:grpSp>
                <p:nvGrpSpPr>
                  <p:cNvPr id="272" name="Group 271">
                    <a:extLst>
                      <a:ext uri="{FF2B5EF4-FFF2-40B4-BE49-F238E27FC236}">
                        <a16:creationId xmlns:a16="http://schemas.microsoft.com/office/drawing/2014/main" id="{9CD716FA-D48F-E84B-81C1-2BD3F55225E9}"/>
                      </a:ext>
                    </a:extLst>
                  </p:cNvPr>
                  <p:cNvGrpSpPr/>
                  <p:nvPr/>
                </p:nvGrpSpPr>
                <p:grpSpPr>
                  <a:xfrm>
                    <a:off x="1018482" y="1877577"/>
                    <a:ext cx="935031" cy="90876"/>
                    <a:chOff x="1031182" y="4217552"/>
                    <a:chExt cx="935031" cy="90876"/>
                  </a:xfrm>
                </p:grpSpPr>
                <p:sp>
                  <p:nvSpPr>
                    <p:cNvPr id="276" name="object 204">
                      <a:extLst>
                        <a:ext uri="{FF2B5EF4-FFF2-40B4-BE49-F238E27FC236}">
                          <a16:creationId xmlns:a16="http://schemas.microsoft.com/office/drawing/2014/main" id="{C8BE234E-32B4-F34B-8A20-E173B5F1393E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104900" y="4217552"/>
                      <a:ext cx="861313" cy="4571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95605">
                          <a:moveTo>
                            <a:pt x="0" y="0"/>
                          </a:moveTo>
                          <a:lnTo>
                            <a:pt x="395465" y="0"/>
                          </a:lnTo>
                        </a:path>
                      </a:pathLst>
                    </a:custGeom>
                    <a:ln w="1482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  <p:sp>
                  <p:nvSpPr>
                    <p:cNvPr id="277" name="object 205">
                      <a:extLst>
                        <a:ext uri="{FF2B5EF4-FFF2-40B4-BE49-F238E27FC236}">
                          <a16:creationId xmlns:a16="http://schemas.microsoft.com/office/drawing/2014/main" id="{DAEC9471-D202-324F-808B-0F56981967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1182" y="4228266"/>
                      <a:ext cx="80111" cy="80162"/>
                    </a:xfrm>
                    <a:prstGeom prst="rect">
                      <a:avLst/>
                    </a:prstGeom>
                    <a:blipFill>
                      <a:blip r:embed="rId10" cstate="print"/>
                      <a:stretch>
                        <a:fillRect/>
                      </a:stretch>
                    </a:blipFill>
                  </p:spPr>
                  <p:txBody>
                    <a:bodyPr wrap="square" lIns="0" tIns="0" rIns="0" bIns="0" rtlCol="0"/>
                    <a:lstStyle/>
                    <a:p>
                      <a:endParaRPr/>
                    </a:p>
                  </p:txBody>
                </p:sp>
              </p:grpSp>
              <p:sp>
                <p:nvSpPr>
                  <p:cNvPr id="273" name="object 286">
                    <a:extLst>
                      <a:ext uri="{FF2B5EF4-FFF2-40B4-BE49-F238E27FC236}">
                        <a16:creationId xmlns:a16="http://schemas.microsoft.com/office/drawing/2014/main" id="{67163128-2EF7-7A48-9126-2D3EF3C5F0B4}"/>
                      </a:ext>
                    </a:extLst>
                  </p:cNvPr>
                  <p:cNvSpPr/>
                  <p:nvPr/>
                </p:nvSpPr>
                <p:spPr>
                  <a:xfrm>
                    <a:off x="1008293" y="1165980"/>
                    <a:ext cx="80124" cy="80149"/>
                  </a:xfrm>
                  <a:prstGeom prst="rect">
                    <a:avLst/>
                  </a:prstGeom>
                  <a:blipFill>
                    <a:blip r:embed="rId18" cstate="print"/>
                    <a:stretch>
                      <a:fillRect/>
                    </a:stretch>
                  </a:blip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74" name="object 286">
                    <a:extLst>
                      <a:ext uri="{FF2B5EF4-FFF2-40B4-BE49-F238E27FC236}">
                        <a16:creationId xmlns:a16="http://schemas.microsoft.com/office/drawing/2014/main" id="{06CBA1E7-73B6-DE43-A349-67B63BCFD0E2}"/>
                      </a:ext>
                    </a:extLst>
                  </p:cNvPr>
                  <p:cNvSpPr/>
                  <p:nvPr/>
                </p:nvSpPr>
                <p:spPr>
                  <a:xfrm>
                    <a:off x="1012415" y="1460444"/>
                    <a:ext cx="80124" cy="80149"/>
                  </a:xfrm>
                  <a:prstGeom prst="rect">
                    <a:avLst/>
                  </a:prstGeom>
                  <a:blipFill>
                    <a:blip r:embed="rId18" cstate="print"/>
                    <a:stretch>
                      <a:fillRect/>
                    </a:stretch>
                  </a:blip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75" name="Rectangle 274">
                    <a:extLst>
                      <a:ext uri="{FF2B5EF4-FFF2-40B4-BE49-F238E27FC236}">
                        <a16:creationId xmlns:a16="http://schemas.microsoft.com/office/drawing/2014/main" id="{4F828580-D8B0-8549-8AF0-2D931520311B}"/>
                      </a:ext>
                    </a:extLst>
                  </p:cNvPr>
                  <p:cNvSpPr/>
                  <p:nvPr/>
                </p:nvSpPr>
                <p:spPr>
                  <a:xfrm>
                    <a:off x="1052186" y="626301"/>
                    <a:ext cx="5962389" cy="3970751"/>
                  </a:xfrm>
                  <a:prstGeom prst="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3" name="object 269">
                    <a:extLst>
                      <a:ext uri="{FF2B5EF4-FFF2-40B4-BE49-F238E27FC236}">
                        <a16:creationId xmlns:a16="http://schemas.microsoft.com/office/drawing/2014/main" id="{DC8B890B-0DEB-D54E-85E6-3433CB17EDC0}"/>
                      </a:ext>
                    </a:extLst>
                  </p:cNvPr>
                  <p:cNvSpPr/>
                  <p:nvPr/>
                </p:nvSpPr>
                <p:spPr>
                  <a:xfrm>
                    <a:off x="4934834" y="2978378"/>
                    <a:ext cx="238226" cy="145403"/>
                  </a:xfrm>
                  <a:prstGeom prst="rect">
                    <a:avLst/>
                  </a:prstGeom>
                  <a:blipFill>
                    <a:blip r:embed="rId19" cstate="print"/>
                    <a:stretch>
                      <a:fillRect/>
                    </a:stretch>
                  </a:blip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</p:grpSp>
            <p:cxnSp>
              <p:nvCxnSpPr>
                <p:cNvPr id="302" name="Straight Connector 301">
                  <a:extLst>
                    <a:ext uri="{FF2B5EF4-FFF2-40B4-BE49-F238E27FC236}">
                      <a16:creationId xmlns:a16="http://schemas.microsoft.com/office/drawing/2014/main" id="{E0DCF9C7-BFCD-F945-9EA2-7902F02468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05075" y="1259747"/>
                  <a:ext cx="174332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>
                  <a:extLst>
                    <a:ext uri="{FF2B5EF4-FFF2-40B4-BE49-F238E27FC236}">
                      <a16:creationId xmlns:a16="http://schemas.microsoft.com/office/drawing/2014/main" id="{86B75BE3-C81B-5148-A84D-F677B67A74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14600" y="1542671"/>
                  <a:ext cx="1727971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7" name="Straight Connector 336">
                  <a:extLst>
                    <a:ext uri="{FF2B5EF4-FFF2-40B4-BE49-F238E27FC236}">
                      <a16:creationId xmlns:a16="http://schemas.microsoft.com/office/drawing/2014/main" id="{15E765B1-17D8-F645-9777-EACB038A0C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04073" y="663477"/>
                  <a:ext cx="23350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43" name="Group 330">
                  <a:extLst>
                    <a:ext uri="{FF2B5EF4-FFF2-40B4-BE49-F238E27FC236}">
                      <a16:creationId xmlns:a16="http://schemas.microsoft.com/office/drawing/2014/main" id="{BC7346C9-EB92-204E-8251-F0118B75E50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42265" y="198194"/>
                  <a:ext cx="357426" cy="239857"/>
                  <a:chOff x="2705" y="1664"/>
                  <a:chExt cx="348" cy="496"/>
                </a:xfrm>
              </p:grpSpPr>
              <p:grpSp>
                <p:nvGrpSpPr>
                  <p:cNvPr id="344" name="Group 152">
                    <a:extLst>
                      <a:ext uri="{FF2B5EF4-FFF2-40B4-BE49-F238E27FC236}">
                        <a16:creationId xmlns:a16="http://schemas.microsoft.com/office/drawing/2014/main" id="{173FCBE3-5A84-A049-9A0C-AF337EDFEED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705" y="1664"/>
                    <a:ext cx="346" cy="496"/>
                    <a:chOff x="1555" y="1318"/>
                    <a:chExt cx="346" cy="496"/>
                  </a:xfrm>
                </p:grpSpPr>
                <p:grpSp>
                  <p:nvGrpSpPr>
                    <p:cNvPr id="346" name="Group 153">
                      <a:extLst>
                        <a:ext uri="{FF2B5EF4-FFF2-40B4-BE49-F238E27FC236}">
                          <a16:creationId xmlns:a16="http://schemas.microsoft.com/office/drawing/2014/main" id="{99264A00-7E44-C949-99B9-F9A893DA490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55" y="1584"/>
                      <a:ext cx="346" cy="230"/>
                      <a:chOff x="1555" y="1584"/>
                      <a:chExt cx="346" cy="230"/>
                    </a:xfrm>
                  </p:grpSpPr>
                  <p:sp>
                    <p:nvSpPr>
                      <p:cNvPr id="348" name="Line 154">
                        <a:extLst>
                          <a:ext uri="{FF2B5EF4-FFF2-40B4-BE49-F238E27FC236}">
                            <a16:creationId xmlns:a16="http://schemas.microsoft.com/office/drawing/2014/main" id="{361D22F8-45DE-E743-85FB-A613EB7948D6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728" y="1584"/>
                        <a:ext cx="0" cy="23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en-US">
                          <a:cs typeface="+mn-cs"/>
                        </a:endParaRPr>
                      </a:p>
                    </p:txBody>
                  </p:sp>
                  <p:sp>
                    <p:nvSpPr>
                      <p:cNvPr id="349" name="Line 155">
                        <a:extLst>
                          <a:ext uri="{FF2B5EF4-FFF2-40B4-BE49-F238E27FC236}">
                            <a16:creationId xmlns:a16="http://schemas.microsoft.com/office/drawing/2014/main" id="{B798085C-3E6F-8D48-851B-5C263E2C3207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555" y="1584"/>
                        <a:ext cx="346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en-US"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347" name="Text Box 156">
                      <a:extLst>
                        <a:ext uri="{FF2B5EF4-FFF2-40B4-BE49-F238E27FC236}">
                          <a16:creationId xmlns:a16="http://schemas.microsoft.com/office/drawing/2014/main" id="{7DF5303C-B0E0-2E4D-9839-379ED2B8DF2A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587" y="1318"/>
                      <a:ext cx="272" cy="2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1905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9pPr>
                    </a:lstStyle>
                    <a:p>
                      <a:pPr algn="l" eaLnBrk="1" hangingPunct="1">
                        <a:defRPr/>
                      </a:pPr>
                      <a:r>
                        <a:rPr lang="en-US" sz="800" dirty="0">
                          <a:cs typeface="+mn-cs"/>
                        </a:rPr>
                        <a:t>VDDF</a:t>
                      </a:r>
                    </a:p>
                  </p:txBody>
                </p:sp>
              </p:grpSp>
              <p:sp>
                <p:nvSpPr>
                  <p:cNvPr id="345" name="Freeform 329">
                    <a:extLst>
                      <a:ext uri="{FF2B5EF4-FFF2-40B4-BE49-F238E27FC236}">
                        <a16:creationId xmlns:a16="http://schemas.microsoft.com/office/drawing/2014/main" id="{0D67A25E-7358-7046-A958-76532589660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07" y="1930"/>
                    <a:ext cx="346" cy="230"/>
                  </a:xfrm>
                  <a:custGeom>
                    <a:avLst/>
                    <a:gdLst>
                      <a:gd name="T0" fmla="*/ 0 w 346"/>
                      <a:gd name="T1" fmla="*/ 0 h 230"/>
                      <a:gd name="T2" fmla="*/ 173 w 346"/>
                      <a:gd name="T3" fmla="*/ 230 h 230"/>
                      <a:gd name="T4" fmla="*/ 346 w 346"/>
                      <a:gd name="T5" fmla="*/ 0 h 230"/>
                      <a:gd name="T6" fmla="*/ 0 w 346"/>
                      <a:gd name="T7" fmla="*/ 0 h 23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346" h="230">
                        <a:moveTo>
                          <a:pt x="0" y="0"/>
                        </a:moveTo>
                        <a:lnTo>
                          <a:pt x="173" y="230"/>
                        </a:lnTo>
                        <a:lnTo>
                          <a:pt x="34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cxnSp>
              <p:nvCxnSpPr>
                <p:cNvPr id="350" name="Straight Connector 349">
                  <a:extLst>
                    <a:ext uri="{FF2B5EF4-FFF2-40B4-BE49-F238E27FC236}">
                      <a16:creationId xmlns:a16="http://schemas.microsoft.com/office/drawing/2014/main" id="{61886E5C-0880-E642-9040-8DFF399941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10423" y="441227"/>
                  <a:ext cx="23350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70" name="Group 369">
                  <a:extLst>
                    <a:ext uri="{FF2B5EF4-FFF2-40B4-BE49-F238E27FC236}">
                      <a16:creationId xmlns:a16="http://schemas.microsoft.com/office/drawing/2014/main" id="{9DE72308-D63D-6640-B0AD-A902143D3536}"/>
                    </a:ext>
                  </a:extLst>
                </p:cNvPr>
                <p:cNvGrpSpPr/>
                <p:nvPr/>
              </p:nvGrpSpPr>
              <p:grpSpPr>
                <a:xfrm>
                  <a:off x="3654398" y="398752"/>
                  <a:ext cx="538943" cy="271709"/>
                  <a:chOff x="1750442" y="263332"/>
                  <a:chExt cx="538943" cy="271709"/>
                </a:xfrm>
              </p:grpSpPr>
              <p:grpSp>
                <p:nvGrpSpPr>
                  <p:cNvPr id="329" name="Group 330">
                    <a:extLst>
                      <a:ext uri="{FF2B5EF4-FFF2-40B4-BE49-F238E27FC236}">
                        <a16:creationId xmlns:a16="http://schemas.microsoft.com/office/drawing/2014/main" id="{88C70CA2-8250-0B4B-8526-CF4ACE85BCC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931959" y="423817"/>
                    <a:ext cx="357426" cy="111224"/>
                    <a:chOff x="2705" y="1930"/>
                    <a:chExt cx="348" cy="230"/>
                  </a:xfrm>
                </p:grpSpPr>
                <p:grpSp>
                  <p:nvGrpSpPr>
                    <p:cNvPr id="332" name="Group 153">
                      <a:extLst>
                        <a:ext uri="{FF2B5EF4-FFF2-40B4-BE49-F238E27FC236}">
                          <a16:creationId xmlns:a16="http://schemas.microsoft.com/office/drawing/2014/main" id="{5880FA6A-FC10-1E47-AFCC-E8AE67B50AD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705" y="1930"/>
                      <a:ext cx="346" cy="230"/>
                      <a:chOff x="1555" y="1584"/>
                      <a:chExt cx="346" cy="230"/>
                    </a:xfrm>
                  </p:grpSpPr>
                  <p:sp>
                    <p:nvSpPr>
                      <p:cNvPr id="334" name="Line 154">
                        <a:extLst>
                          <a:ext uri="{FF2B5EF4-FFF2-40B4-BE49-F238E27FC236}">
                            <a16:creationId xmlns:a16="http://schemas.microsoft.com/office/drawing/2014/main" id="{F8ABB855-70B5-6C46-A9CA-75D56305E1FF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728" y="1584"/>
                        <a:ext cx="0" cy="23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en-US">
                          <a:cs typeface="+mn-cs"/>
                        </a:endParaRPr>
                      </a:p>
                    </p:txBody>
                  </p:sp>
                  <p:sp>
                    <p:nvSpPr>
                      <p:cNvPr id="335" name="Line 155">
                        <a:extLst>
                          <a:ext uri="{FF2B5EF4-FFF2-40B4-BE49-F238E27FC236}">
                            <a16:creationId xmlns:a16="http://schemas.microsoft.com/office/drawing/2014/main" id="{B4D3357C-7891-154A-B664-BD97CD3CE0DD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555" y="1584"/>
                        <a:ext cx="346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en-US"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331" name="Freeform 329">
                      <a:extLst>
                        <a:ext uri="{FF2B5EF4-FFF2-40B4-BE49-F238E27FC236}">
                          <a16:creationId xmlns:a16="http://schemas.microsoft.com/office/drawing/2014/main" id="{7D834BAE-24FE-F849-A4C5-09EC9426338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07" y="1930"/>
                      <a:ext cx="346" cy="230"/>
                    </a:xfrm>
                    <a:custGeom>
                      <a:avLst/>
                      <a:gdLst>
                        <a:gd name="T0" fmla="*/ 0 w 346"/>
                        <a:gd name="T1" fmla="*/ 0 h 230"/>
                        <a:gd name="T2" fmla="*/ 173 w 346"/>
                        <a:gd name="T3" fmla="*/ 230 h 230"/>
                        <a:gd name="T4" fmla="*/ 346 w 346"/>
                        <a:gd name="T5" fmla="*/ 0 h 230"/>
                        <a:gd name="T6" fmla="*/ 0 w 346"/>
                        <a:gd name="T7" fmla="*/ 0 h 23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0" t="0" r="r" b="b"/>
                      <a:pathLst>
                        <a:path w="346" h="230">
                          <a:moveTo>
                            <a:pt x="0" y="0"/>
                          </a:moveTo>
                          <a:lnTo>
                            <a:pt x="173" y="230"/>
                          </a:lnTo>
                          <a:lnTo>
                            <a:pt x="346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1905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51" name="Text Box 156">
                    <a:extLst>
                      <a:ext uri="{FF2B5EF4-FFF2-40B4-BE49-F238E27FC236}">
                        <a16:creationId xmlns:a16="http://schemas.microsoft.com/office/drawing/2014/main" id="{E7B2691C-C187-7F44-AFF1-A40C0EB7CC1D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750442" y="263332"/>
                    <a:ext cx="278923" cy="12311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algn="l" eaLnBrk="1" hangingPunct="1">
                      <a:defRPr/>
                    </a:pPr>
                    <a:r>
                      <a:rPr lang="en-US" sz="800" dirty="0">
                        <a:cs typeface="+mn-cs"/>
                      </a:rPr>
                      <a:t>VDDF</a:t>
                    </a:r>
                  </a:p>
                </p:txBody>
              </p:sp>
            </p:grpSp>
            <p:sp>
              <p:nvSpPr>
                <p:cNvPr id="371" name="object 159">
                  <a:extLst>
                    <a:ext uri="{FF2B5EF4-FFF2-40B4-BE49-F238E27FC236}">
                      <a16:creationId xmlns:a16="http://schemas.microsoft.com/office/drawing/2014/main" id="{2D830660-AC52-904B-B657-A2D3877684D0}"/>
                    </a:ext>
                  </a:extLst>
                </p:cNvPr>
                <p:cNvSpPr txBox="1"/>
                <p:nvPr/>
              </p:nvSpPr>
              <p:spPr>
                <a:xfrm>
                  <a:off x="4355268" y="2847211"/>
                  <a:ext cx="870294" cy="135935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12700" marR="5080" indent="43815">
                    <a:lnSpc>
                      <a:spcPct val="100000"/>
                    </a:lnSpc>
                    <a:spcBef>
                      <a:spcPts val="100"/>
                    </a:spcBef>
                  </a:pPr>
                  <a:r>
                    <a:rPr sz="800" dirty="0">
                      <a:latin typeface="Arial"/>
                      <a:cs typeface="Arial"/>
                    </a:rPr>
                    <a:t>DATA  </a:t>
                  </a:r>
                  <a:r>
                    <a:rPr lang="en-US" sz="800" dirty="0">
                      <a:latin typeface="Arial"/>
                      <a:cs typeface="Arial"/>
                    </a:rPr>
                    <a:t>OUT</a:t>
                  </a:r>
                  <a:r>
                    <a:rPr sz="800" dirty="0">
                      <a:latin typeface="Arial"/>
                      <a:cs typeface="Arial"/>
                    </a:rPr>
                    <a:t>PUT</a:t>
                  </a:r>
                </a:p>
              </p:txBody>
            </p:sp>
            <p:cxnSp>
              <p:nvCxnSpPr>
                <p:cNvPr id="386" name="Straight Connector 385">
                  <a:extLst>
                    <a:ext uri="{FF2B5EF4-FFF2-40B4-BE49-F238E27FC236}">
                      <a16:creationId xmlns:a16="http://schemas.microsoft.com/office/drawing/2014/main" id="{AEFA396F-F7DE-684A-BA31-36183EF950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76500" y="886054"/>
                  <a:ext cx="75521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0" name="object 159">
                  <a:extLst>
                    <a:ext uri="{FF2B5EF4-FFF2-40B4-BE49-F238E27FC236}">
                      <a16:creationId xmlns:a16="http://schemas.microsoft.com/office/drawing/2014/main" id="{66212505-7BE7-E545-90FC-F22B8E2644B2}"/>
                    </a:ext>
                  </a:extLst>
                </p:cNvPr>
                <p:cNvSpPr txBox="1"/>
                <p:nvPr/>
              </p:nvSpPr>
              <p:spPr>
                <a:xfrm>
                  <a:off x="2348117" y="1059664"/>
                  <a:ext cx="870294" cy="135935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12700" marR="5080" indent="43815">
                    <a:lnSpc>
                      <a:spcPct val="100000"/>
                    </a:lnSpc>
                    <a:spcBef>
                      <a:spcPts val="100"/>
                    </a:spcBef>
                  </a:pPr>
                  <a:r>
                    <a:rPr sz="800" dirty="0">
                      <a:latin typeface="Arial"/>
                      <a:cs typeface="Arial"/>
                    </a:rPr>
                    <a:t>DATA  INPUT</a:t>
                  </a:r>
                </a:p>
              </p:txBody>
            </p:sp>
            <p:sp>
              <p:nvSpPr>
                <p:cNvPr id="391" name="object 159">
                  <a:extLst>
                    <a:ext uri="{FF2B5EF4-FFF2-40B4-BE49-F238E27FC236}">
                      <a16:creationId xmlns:a16="http://schemas.microsoft.com/office/drawing/2014/main" id="{3B93EB44-263F-A24F-BAAD-5D690828E23C}"/>
                    </a:ext>
                  </a:extLst>
                </p:cNvPr>
                <p:cNvSpPr txBox="1"/>
                <p:nvPr/>
              </p:nvSpPr>
              <p:spPr>
                <a:xfrm>
                  <a:off x="2342783" y="1332786"/>
                  <a:ext cx="529432" cy="174407"/>
                </a:xfrm>
                <a:prstGeom prst="rect">
                  <a:avLst/>
                </a:prstGeom>
              </p:spPr>
              <p:txBody>
                <a:bodyPr vert="horz" wrap="square" lIns="0" tIns="12700" rIns="0" bIns="0" rtlCol="0">
                  <a:spAutoFit/>
                </a:bodyPr>
                <a:lstStyle/>
                <a:p>
                  <a:pPr marL="153035">
                    <a:lnSpc>
                      <a:spcPct val="100000"/>
                    </a:lnSpc>
                    <a:spcBef>
                      <a:spcPts val="745"/>
                    </a:spcBef>
                  </a:pPr>
                  <a:r>
                    <a:rPr sz="1050" spc="-5" dirty="0">
                      <a:latin typeface="Arial"/>
                      <a:cs typeface="Arial"/>
                    </a:rPr>
                    <a:t>CLK</a:t>
                  </a:r>
                  <a:endParaRPr sz="1050" dirty="0">
                    <a:latin typeface="Arial"/>
                    <a:cs typeface="Arial"/>
                  </a:endParaRPr>
                </a:p>
              </p:txBody>
            </p:sp>
            <p:grpSp>
              <p:nvGrpSpPr>
                <p:cNvPr id="807" name="Group 806">
                  <a:extLst>
                    <a:ext uri="{FF2B5EF4-FFF2-40B4-BE49-F238E27FC236}">
                      <a16:creationId xmlns:a16="http://schemas.microsoft.com/office/drawing/2014/main" id="{3CC2ADA2-C4A2-5548-A198-084EB7F78158}"/>
                    </a:ext>
                  </a:extLst>
                </p:cNvPr>
                <p:cNvGrpSpPr/>
                <p:nvPr/>
              </p:nvGrpSpPr>
              <p:grpSpPr>
                <a:xfrm>
                  <a:off x="2355483" y="694611"/>
                  <a:ext cx="529432" cy="174407"/>
                  <a:chOff x="2355483" y="694611"/>
                  <a:chExt cx="529432" cy="174407"/>
                </a:xfrm>
              </p:grpSpPr>
              <p:sp>
                <p:nvSpPr>
                  <p:cNvPr id="800" name="object 159">
                    <a:extLst>
                      <a:ext uri="{FF2B5EF4-FFF2-40B4-BE49-F238E27FC236}">
                        <a16:creationId xmlns:a16="http://schemas.microsoft.com/office/drawing/2014/main" id="{A35FB8E4-901F-7742-9985-88A478304F28}"/>
                      </a:ext>
                    </a:extLst>
                  </p:cNvPr>
                  <p:cNvSpPr txBox="1"/>
                  <p:nvPr/>
                </p:nvSpPr>
                <p:spPr>
                  <a:xfrm>
                    <a:off x="2355483" y="694611"/>
                    <a:ext cx="529432" cy="174407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L="153035">
                      <a:lnSpc>
                        <a:spcPct val="100000"/>
                      </a:lnSpc>
                      <a:spcBef>
                        <a:spcPts val="745"/>
                      </a:spcBef>
                    </a:pPr>
                    <a:r>
                      <a:rPr sz="1050" spc="-5" dirty="0">
                        <a:latin typeface="Arial"/>
                        <a:cs typeface="Arial"/>
                      </a:rPr>
                      <a:t>L</a:t>
                    </a:r>
                    <a:r>
                      <a:rPr lang="en-US" sz="1050" spc="-5" dirty="0">
                        <a:latin typeface="Arial"/>
                        <a:cs typeface="Arial"/>
                      </a:rPr>
                      <a:t>E</a:t>
                    </a:r>
                    <a:endParaRPr sz="1050" dirty="0">
                      <a:latin typeface="Arial"/>
                      <a:cs typeface="Arial"/>
                    </a:endParaRPr>
                  </a:p>
                </p:txBody>
              </p:sp>
              <p:cxnSp>
                <p:nvCxnSpPr>
                  <p:cNvPr id="805" name="Straight Connector 804">
                    <a:extLst>
                      <a:ext uri="{FF2B5EF4-FFF2-40B4-BE49-F238E27FC236}">
                        <a16:creationId xmlns:a16="http://schemas.microsoft.com/office/drawing/2014/main" id="{99DE92A6-E44E-B34B-9686-2306C01C41B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501900" y="704850"/>
                    <a:ext cx="17780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886" name="Group 885">
                <a:extLst>
                  <a:ext uri="{FF2B5EF4-FFF2-40B4-BE49-F238E27FC236}">
                    <a16:creationId xmlns:a16="http://schemas.microsoft.com/office/drawing/2014/main" id="{1F73BE4D-C35F-8541-B0B4-4EF1EB9CC31D}"/>
                  </a:ext>
                </a:extLst>
              </p:cNvPr>
              <p:cNvGrpSpPr/>
              <p:nvPr/>
            </p:nvGrpSpPr>
            <p:grpSpPr>
              <a:xfrm>
                <a:off x="4254033" y="3717047"/>
                <a:ext cx="5569801" cy="2848645"/>
                <a:chOff x="3854532" y="3491159"/>
                <a:chExt cx="6366707" cy="3256218"/>
              </a:xfrm>
            </p:grpSpPr>
            <p:grpSp>
              <p:nvGrpSpPr>
                <p:cNvPr id="2" name="Group 1">
                  <a:extLst>
                    <a:ext uri="{FF2B5EF4-FFF2-40B4-BE49-F238E27FC236}">
                      <a16:creationId xmlns:a16="http://schemas.microsoft.com/office/drawing/2014/main" id="{E774E9F2-31C8-8E44-BB52-CBE9DBFBE4A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260563" y="3507377"/>
                  <a:ext cx="5488861" cy="3240000"/>
                  <a:chOff x="603178" y="368300"/>
                  <a:chExt cx="5445059" cy="3214144"/>
                </a:xfrm>
              </p:grpSpPr>
              <p:sp>
                <p:nvSpPr>
                  <p:cNvPr id="3" name="object 110">
                    <a:extLst>
                      <a:ext uri="{FF2B5EF4-FFF2-40B4-BE49-F238E27FC236}">
                        <a16:creationId xmlns:a16="http://schemas.microsoft.com/office/drawing/2014/main" id="{29BDF9A7-4029-9B4C-BF1F-E3992C7D95BB}"/>
                      </a:ext>
                    </a:extLst>
                  </p:cNvPr>
                  <p:cNvSpPr/>
                  <p:nvPr/>
                </p:nvSpPr>
                <p:spPr>
                  <a:xfrm>
                    <a:off x="5194000" y="860514"/>
                    <a:ext cx="0" cy="2548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h="2548890">
                        <a:moveTo>
                          <a:pt x="0" y="0"/>
                        </a:moveTo>
                        <a:lnTo>
                          <a:pt x="0" y="2548491"/>
                        </a:lnTo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4" name="object 112">
                    <a:extLst>
                      <a:ext uri="{FF2B5EF4-FFF2-40B4-BE49-F238E27FC236}">
                        <a16:creationId xmlns:a16="http://schemas.microsoft.com/office/drawing/2014/main" id="{DD3449B4-D74E-3847-AA2C-E457DCBAD783}"/>
                      </a:ext>
                    </a:extLst>
                  </p:cNvPr>
                  <p:cNvSpPr/>
                  <p:nvPr/>
                </p:nvSpPr>
                <p:spPr>
                  <a:xfrm>
                    <a:off x="3710140" y="1138569"/>
                    <a:ext cx="418108" cy="211100"/>
                  </a:xfrm>
                  <a:prstGeom prst="rect">
                    <a:avLst/>
                  </a:prstGeom>
                  <a:blipFill>
                    <a:blip r:embed="rId20" cstate="print"/>
                    <a:stretch>
                      <a:fillRect/>
                    </a:stretch>
                  </a:blip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5" name="object 113">
                    <a:extLst>
                      <a:ext uri="{FF2B5EF4-FFF2-40B4-BE49-F238E27FC236}">
                        <a16:creationId xmlns:a16="http://schemas.microsoft.com/office/drawing/2014/main" id="{A8419368-16C7-154F-9B42-12F70F81E0F3}"/>
                      </a:ext>
                    </a:extLst>
                  </p:cNvPr>
                  <p:cNvSpPr/>
                  <p:nvPr/>
                </p:nvSpPr>
                <p:spPr>
                  <a:xfrm>
                    <a:off x="4450348" y="1136937"/>
                    <a:ext cx="14541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414">
                        <a:moveTo>
                          <a:pt x="144844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6" name="object 114">
                    <a:extLst>
                      <a:ext uri="{FF2B5EF4-FFF2-40B4-BE49-F238E27FC236}">
                        <a16:creationId xmlns:a16="http://schemas.microsoft.com/office/drawing/2014/main" id="{2B91FD69-3BE2-CE41-9BD0-366B973221AD}"/>
                      </a:ext>
                    </a:extLst>
                  </p:cNvPr>
                  <p:cNvSpPr/>
                  <p:nvPr/>
                </p:nvSpPr>
                <p:spPr>
                  <a:xfrm>
                    <a:off x="4176451" y="1243312"/>
                    <a:ext cx="413384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3385">
                        <a:moveTo>
                          <a:pt x="413196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7" name="object 115">
                    <a:extLst>
                      <a:ext uri="{FF2B5EF4-FFF2-40B4-BE49-F238E27FC236}">
                        <a16:creationId xmlns:a16="http://schemas.microsoft.com/office/drawing/2014/main" id="{4A3AAAFA-B7D8-C04D-BC52-E49107FF0B38}"/>
                      </a:ext>
                    </a:extLst>
                  </p:cNvPr>
                  <p:cNvSpPr/>
                  <p:nvPr/>
                </p:nvSpPr>
                <p:spPr>
                  <a:xfrm>
                    <a:off x="660401" y="860511"/>
                    <a:ext cx="2349652" cy="1593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56435" h="159385">
                        <a:moveTo>
                          <a:pt x="0" y="0"/>
                        </a:moveTo>
                        <a:lnTo>
                          <a:pt x="1955934" y="0"/>
                        </a:lnTo>
                        <a:lnTo>
                          <a:pt x="1955934" y="159200"/>
                        </a:lnTo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8" name="object 116">
                    <a:extLst>
                      <a:ext uri="{FF2B5EF4-FFF2-40B4-BE49-F238E27FC236}">
                        <a16:creationId xmlns:a16="http://schemas.microsoft.com/office/drawing/2014/main" id="{FCB897F3-64CE-4941-A962-C4E8D673B524}"/>
                      </a:ext>
                    </a:extLst>
                  </p:cNvPr>
                  <p:cNvSpPr/>
                  <p:nvPr/>
                </p:nvSpPr>
                <p:spPr>
                  <a:xfrm>
                    <a:off x="3454059" y="1190734"/>
                    <a:ext cx="25463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635">
                        <a:moveTo>
                          <a:pt x="0" y="0"/>
                        </a:moveTo>
                        <a:lnTo>
                          <a:pt x="254010" y="0"/>
                        </a:lnTo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9" name="object 117">
                    <a:extLst>
                      <a:ext uri="{FF2B5EF4-FFF2-40B4-BE49-F238E27FC236}">
                        <a16:creationId xmlns:a16="http://schemas.microsoft.com/office/drawing/2014/main" id="{9F1B0FE7-AB4F-F24D-82A9-C7859FD4B7DA}"/>
                      </a:ext>
                    </a:extLst>
                  </p:cNvPr>
                  <p:cNvSpPr/>
                  <p:nvPr/>
                </p:nvSpPr>
                <p:spPr>
                  <a:xfrm>
                    <a:off x="2158598" y="1190734"/>
                    <a:ext cx="431800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800">
                        <a:moveTo>
                          <a:pt x="0" y="0"/>
                        </a:moveTo>
                        <a:lnTo>
                          <a:pt x="431796" y="0"/>
                        </a:lnTo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0" name="object 119">
                    <a:extLst>
                      <a:ext uri="{FF2B5EF4-FFF2-40B4-BE49-F238E27FC236}">
                        <a16:creationId xmlns:a16="http://schemas.microsoft.com/office/drawing/2014/main" id="{13D62740-CFA4-DE4B-BB24-E6DDF7196C39}"/>
                      </a:ext>
                    </a:extLst>
                  </p:cNvPr>
                  <p:cNvSpPr/>
                  <p:nvPr/>
                </p:nvSpPr>
                <p:spPr>
                  <a:xfrm>
                    <a:off x="3689110" y="1280345"/>
                    <a:ext cx="35560" cy="35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0" h="35559">
                        <a:moveTo>
                          <a:pt x="27432" y="0"/>
                        </a:moveTo>
                        <a:lnTo>
                          <a:pt x="7924" y="0"/>
                        </a:lnTo>
                        <a:lnTo>
                          <a:pt x="0" y="7924"/>
                        </a:lnTo>
                        <a:lnTo>
                          <a:pt x="0" y="27432"/>
                        </a:lnTo>
                        <a:lnTo>
                          <a:pt x="7924" y="35357"/>
                        </a:lnTo>
                        <a:lnTo>
                          <a:pt x="27432" y="35357"/>
                        </a:lnTo>
                        <a:lnTo>
                          <a:pt x="35357" y="27432"/>
                        </a:lnTo>
                        <a:lnTo>
                          <a:pt x="35357" y="7924"/>
                        </a:lnTo>
                        <a:lnTo>
                          <a:pt x="27432" y="0"/>
                        </a:lnTo>
                        <a:close/>
                      </a:path>
                    </a:pathLst>
                  </a:custGeom>
                  <a:solidFill>
                    <a:srgbClr val="231F20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1" name="object 120">
                    <a:extLst>
                      <a:ext uri="{FF2B5EF4-FFF2-40B4-BE49-F238E27FC236}">
                        <a16:creationId xmlns:a16="http://schemas.microsoft.com/office/drawing/2014/main" id="{F61142F2-D255-134C-83E6-7E68415C2A52}"/>
                      </a:ext>
                    </a:extLst>
                  </p:cNvPr>
                  <p:cNvSpPr/>
                  <p:nvPr/>
                </p:nvSpPr>
                <p:spPr>
                  <a:xfrm>
                    <a:off x="3689111" y="1280345"/>
                    <a:ext cx="35560" cy="35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0" h="35559">
                        <a:moveTo>
                          <a:pt x="17709" y="35357"/>
                        </a:moveTo>
                        <a:lnTo>
                          <a:pt x="27432" y="35357"/>
                        </a:lnTo>
                        <a:lnTo>
                          <a:pt x="35357" y="27432"/>
                        </a:lnTo>
                        <a:lnTo>
                          <a:pt x="35357" y="17678"/>
                        </a:lnTo>
                        <a:lnTo>
                          <a:pt x="35357" y="7924"/>
                        </a:lnTo>
                        <a:lnTo>
                          <a:pt x="27432" y="0"/>
                        </a:lnTo>
                        <a:lnTo>
                          <a:pt x="17709" y="0"/>
                        </a:lnTo>
                        <a:lnTo>
                          <a:pt x="7924" y="0"/>
                        </a:lnTo>
                        <a:lnTo>
                          <a:pt x="0" y="7924"/>
                        </a:lnTo>
                        <a:lnTo>
                          <a:pt x="0" y="17678"/>
                        </a:lnTo>
                        <a:lnTo>
                          <a:pt x="0" y="27432"/>
                        </a:lnTo>
                        <a:lnTo>
                          <a:pt x="7924" y="35357"/>
                        </a:lnTo>
                        <a:lnTo>
                          <a:pt x="17709" y="35357"/>
                        </a:lnTo>
                        <a:close/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2" name="object 121">
                    <a:extLst>
                      <a:ext uri="{FF2B5EF4-FFF2-40B4-BE49-F238E27FC236}">
                        <a16:creationId xmlns:a16="http://schemas.microsoft.com/office/drawing/2014/main" id="{120FE3ED-655C-6646-9041-C91E5C50E154}"/>
                      </a:ext>
                    </a:extLst>
                  </p:cNvPr>
                  <p:cNvSpPr/>
                  <p:nvPr/>
                </p:nvSpPr>
                <p:spPr>
                  <a:xfrm>
                    <a:off x="4121591" y="1218531"/>
                    <a:ext cx="50165" cy="501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164" h="50165">
                        <a:moveTo>
                          <a:pt x="24994" y="49988"/>
                        </a:moveTo>
                        <a:lnTo>
                          <a:pt x="34742" y="48024"/>
                        </a:lnTo>
                        <a:lnTo>
                          <a:pt x="42695" y="42669"/>
                        </a:lnTo>
                        <a:lnTo>
                          <a:pt x="48054" y="34724"/>
                        </a:lnTo>
                        <a:lnTo>
                          <a:pt x="50018" y="24994"/>
                        </a:lnTo>
                        <a:lnTo>
                          <a:pt x="48054" y="15263"/>
                        </a:lnTo>
                        <a:lnTo>
                          <a:pt x="42695" y="7319"/>
                        </a:lnTo>
                        <a:lnTo>
                          <a:pt x="34742" y="1963"/>
                        </a:lnTo>
                        <a:lnTo>
                          <a:pt x="24994" y="0"/>
                        </a:lnTo>
                        <a:lnTo>
                          <a:pt x="15263" y="1963"/>
                        </a:lnTo>
                        <a:lnTo>
                          <a:pt x="7319" y="7319"/>
                        </a:lnTo>
                        <a:lnTo>
                          <a:pt x="1963" y="15263"/>
                        </a:lnTo>
                        <a:lnTo>
                          <a:pt x="0" y="24994"/>
                        </a:lnTo>
                        <a:lnTo>
                          <a:pt x="1963" y="34724"/>
                        </a:lnTo>
                        <a:lnTo>
                          <a:pt x="7319" y="42669"/>
                        </a:lnTo>
                        <a:lnTo>
                          <a:pt x="15263" y="48024"/>
                        </a:lnTo>
                        <a:lnTo>
                          <a:pt x="24994" y="49988"/>
                        </a:lnTo>
                        <a:close/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3" name="object 122">
                    <a:extLst>
                      <a:ext uri="{FF2B5EF4-FFF2-40B4-BE49-F238E27FC236}">
                        <a16:creationId xmlns:a16="http://schemas.microsoft.com/office/drawing/2014/main" id="{E94C951A-73C9-4040-9D15-2A425E519ABE}"/>
                      </a:ext>
                    </a:extLst>
                  </p:cNvPr>
                  <p:cNvSpPr/>
                  <p:nvPr/>
                </p:nvSpPr>
                <p:spPr>
                  <a:xfrm>
                    <a:off x="4413041" y="1118435"/>
                    <a:ext cx="35560" cy="35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0" h="35560">
                        <a:moveTo>
                          <a:pt x="27463" y="0"/>
                        </a:moveTo>
                        <a:lnTo>
                          <a:pt x="7924" y="0"/>
                        </a:lnTo>
                        <a:lnTo>
                          <a:pt x="0" y="7894"/>
                        </a:lnTo>
                        <a:lnTo>
                          <a:pt x="0" y="27432"/>
                        </a:lnTo>
                        <a:lnTo>
                          <a:pt x="7924" y="35357"/>
                        </a:lnTo>
                        <a:lnTo>
                          <a:pt x="27463" y="35357"/>
                        </a:lnTo>
                        <a:lnTo>
                          <a:pt x="35388" y="27432"/>
                        </a:lnTo>
                        <a:lnTo>
                          <a:pt x="35388" y="7894"/>
                        </a:lnTo>
                        <a:lnTo>
                          <a:pt x="27463" y="0"/>
                        </a:lnTo>
                        <a:close/>
                      </a:path>
                    </a:pathLst>
                  </a:custGeom>
                  <a:solidFill>
                    <a:srgbClr val="231F20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4" name="object 123">
                    <a:extLst>
                      <a:ext uri="{FF2B5EF4-FFF2-40B4-BE49-F238E27FC236}">
                        <a16:creationId xmlns:a16="http://schemas.microsoft.com/office/drawing/2014/main" id="{4EDF250C-B694-7E47-8012-0F48EA907389}"/>
                      </a:ext>
                    </a:extLst>
                  </p:cNvPr>
                  <p:cNvSpPr/>
                  <p:nvPr/>
                </p:nvSpPr>
                <p:spPr>
                  <a:xfrm>
                    <a:off x="4413041" y="1118435"/>
                    <a:ext cx="35560" cy="35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0" h="35560">
                        <a:moveTo>
                          <a:pt x="17709" y="35357"/>
                        </a:moveTo>
                        <a:lnTo>
                          <a:pt x="27463" y="35357"/>
                        </a:lnTo>
                        <a:lnTo>
                          <a:pt x="35388" y="27432"/>
                        </a:lnTo>
                        <a:lnTo>
                          <a:pt x="35388" y="17648"/>
                        </a:lnTo>
                        <a:lnTo>
                          <a:pt x="35388" y="7894"/>
                        </a:lnTo>
                        <a:lnTo>
                          <a:pt x="27463" y="0"/>
                        </a:lnTo>
                        <a:lnTo>
                          <a:pt x="17709" y="0"/>
                        </a:lnTo>
                        <a:lnTo>
                          <a:pt x="7924" y="0"/>
                        </a:lnTo>
                        <a:lnTo>
                          <a:pt x="0" y="7894"/>
                        </a:lnTo>
                        <a:lnTo>
                          <a:pt x="0" y="17648"/>
                        </a:lnTo>
                        <a:lnTo>
                          <a:pt x="0" y="27432"/>
                        </a:lnTo>
                        <a:lnTo>
                          <a:pt x="7924" y="35357"/>
                        </a:lnTo>
                        <a:lnTo>
                          <a:pt x="17709" y="35357"/>
                        </a:lnTo>
                        <a:close/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5" name="object 111">
                    <a:extLst>
                      <a:ext uri="{FF2B5EF4-FFF2-40B4-BE49-F238E27FC236}">
                        <a16:creationId xmlns:a16="http://schemas.microsoft.com/office/drawing/2014/main" id="{A69A37E4-A073-0F4A-8057-30BB39E18AEC}"/>
                      </a:ext>
                    </a:extLst>
                  </p:cNvPr>
                  <p:cNvSpPr/>
                  <p:nvPr/>
                </p:nvSpPr>
                <p:spPr>
                  <a:xfrm>
                    <a:off x="4901903" y="1187449"/>
                    <a:ext cx="1092497" cy="60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860">
                        <a:moveTo>
                          <a:pt x="0" y="0"/>
                        </a:moveTo>
                        <a:lnTo>
                          <a:pt x="530516" y="0"/>
                        </a:lnTo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6" name="object 125">
                    <a:extLst>
                      <a:ext uri="{FF2B5EF4-FFF2-40B4-BE49-F238E27FC236}">
                        <a16:creationId xmlns:a16="http://schemas.microsoft.com/office/drawing/2014/main" id="{F30DBB97-4631-DD49-A26E-FC9C52A2326F}"/>
                      </a:ext>
                    </a:extLst>
                  </p:cNvPr>
                  <p:cNvSpPr txBox="1"/>
                  <p:nvPr/>
                </p:nvSpPr>
                <p:spPr>
                  <a:xfrm>
                    <a:off x="5341478" y="1371735"/>
                    <a:ext cx="516613" cy="171593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  <a:spcBef>
                        <a:spcPts val="100"/>
                      </a:spcBef>
                      <a:tabLst>
                        <a:tab pos="299085" algn="l"/>
                      </a:tabLst>
                    </a:pPr>
                    <a:r>
                      <a:rPr sz="900" b="1" spc="-5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  <a:t>HV</a:t>
                    </a:r>
                    <a:r>
                      <a:rPr lang="en-US" sz="900" b="1" spc="-5" baseline="-25000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  <a:t>OUT</a:t>
                    </a:r>
                    <a:r>
                      <a:rPr lang="en-US" sz="900" b="1" spc="-5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  <a:t>2</a:t>
                    </a:r>
                    <a:endParaRPr sz="9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7" name="object 127">
                    <a:extLst>
                      <a:ext uri="{FF2B5EF4-FFF2-40B4-BE49-F238E27FC236}">
                        <a16:creationId xmlns:a16="http://schemas.microsoft.com/office/drawing/2014/main" id="{36B17526-1C38-C04D-9AC8-36DBF5F3B831}"/>
                      </a:ext>
                    </a:extLst>
                  </p:cNvPr>
                  <p:cNvSpPr/>
                  <p:nvPr/>
                </p:nvSpPr>
                <p:spPr>
                  <a:xfrm>
                    <a:off x="3710140" y="1532280"/>
                    <a:ext cx="418108" cy="211099"/>
                  </a:xfrm>
                  <a:prstGeom prst="rect">
                    <a:avLst/>
                  </a:prstGeom>
                  <a:blipFill>
                    <a:blip r:embed="rId21" cstate="print"/>
                    <a:stretch>
                      <a:fillRect/>
                    </a:stretch>
                  </a:blip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8" name="object 129">
                    <a:extLst>
                      <a:ext uri="{FF2B5EF4-FFF2-40B4-BE49-F238E27FC236}">
                        <a16:creationId xmlns:a16="http://schemas.microsoft.com/office/drawing/2014/main" id="{DE4D7055-0DF7-EF40-B187-87BA5E779895}"/>
                      </a:ext>
                    </a:extLst>
                  </p:cNvPr>
                  <p:cNvSpPr/>
                  <p:nvPr/>
                </p:nvSpPr>
                <p:spPr>
                  <a:xfrm>
                    <a:off x="4447909" y="1530646"/>
                    <a:ext cx="142240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239">
                        <a:moveTo>
                          <a:pt x="141735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9" name="object 130">
                    <a:extLst>
                      <a:ext uri="{FF2B5EF4-FFF2-40B4-BE49-F238E27FC236}">
                        <a16:creationId xmlns:a16="http://schemas.microsoft.com/office/drawing/2014/main" id="{0AE88A8C-0D0E-5742-B6F6-EED7E92E2F21}"/>
                      </a:ext>
                    </a:extLst>
                  </p:cNvPr>
                  <p:cNvSpPr/>
                  <p:nvPr/>
                </p:nvSpPr>
                <p:spPr>
                  <a:xfrm>
                    <a:off x="4175659" y="1637021"/>
                    <a:ext cx="414020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020">
                        <a:moveTo>
                          <a:pt x="413988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0" name="object 131">
                    <a:extLst>
                      <a:ext uri="{FF2B5EF4-FFF2-40B4-BE49-F238E27FC236}">
                        <a16:creationId xmlns:a16="http://schemas.microsoft.com/office/drawing/2014/main" id="{3023F90E-FAB7-6C42-9FB0-B05C702976C5}"/>
                      </a:ext>
                    </a:extLst>
                  </p:cNvPr>
                  <p:cNvSpPr/>
                  <p:nvPr/>
                </p:nvSpPr>
                <p:spPr>
                  <a:xfrm>
                    <a:off x="3454059" y="1584474"/>
                    <a:ext cx="25463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635">
                        <a:moveTo>
                          <a:pt x="0" y="0"/>
                        </a:moveTo>
                        <a:lnTo>
                          <a:pt x="254010" y="0"/>
                        </a:lnTo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1" name="object 132">
                    <a:extLst>
                      <a:ext uri="{FF2B5EF4-FFF2-40B4-BE49-F238E27FC236}">
                        <a16:creationId xmlns:a16="http://schemas.microsoft.com/office/drawing/2014/main" id="{1CFB6D0B-60A8-BE48-8512-7F1EF60A54CE}"/>
                      </a:ext>
                    </a:extLst>
                  </p:cNvPr>
                  <p:cNvSpPr/>
                  <p:nvPr/>
                </p:nvSpPr>
                <p:spPr>
                  <a:xfrm>
                    <a:off x="2158598" y="1584474"/>
                    <a:ext cx="431800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800">
                        <a:moveTo>
                          <a:pt x="0" y="0"/>
                        </a:moveTo>
                        <a:lnTo>
                          <a:pt x="431796" y="0"/>
                        </a:lnTo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2" name="object 133">
                    <a:extLst>
                      <a:ext uri="{FF2B5EF4-FFF2-40B4-BE49-F238E27FC236}">
                        <a16:creationId xmlns:a16="http://schemas.microsoft.com/office/drawing/2014/main" id="{5C3CC02D-0323-2848-89F7-D759E872A585}"/>
                      </a:ext>
                    </a:extLst>
                  </p:cNvPr>
                  <p:cNvSpPr/>
                  <p:nvPr/>
                </p:nvSpPr>
                <p:spPr>
                  <a:xfrm>
                    <a:off x="657225" y="1538755"/>
                    <a:ext cx="638319" cy="457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935">
                        <a:moveTo>
                          <a:pt x="0" y="0"/>
                        </a:moveTo>
                        <a:lnTo>
                          <a:pt x="241336" y="0"/>
                        </a:lnTo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3" name="object 134">
                    <a:extLst>
                      <a:ext uri="{FF2B5EF4-FFF2-40B4-BE49-F238E27FC236}">
                        <a16:creationId xmlns:a16="http://schemas.microsoft.com/office/drawing/2014/main" id="{23817DC8-5847-924C-B4DA-E1424115FDD9}"/>
                      </a:ext>
                    </a:extLst>
                  </p:cNvPr>
                  <p:cNvSpPr/>
                  <p:nvPr/>
                </p:nvSpPr>
                <p:spPr>
                  <a:xfrm>
                    <a:off x="3689659" y="1660674"/>
                    <a:ext cx="35560" cy="35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0" h="35559">
                        <a:moveTo>
                          <a:pt x="27463" y="0"/>
                        </a:moveTo>
                        <a:lnTo>
                          <a:pt x="7924" y="0"/>
                        </a:lnTo>
                        <a:lnTo>
                          <a:pt x="0" y="7894"/>
                        </a:lnTo>
                        <a:lnTo>
                          <a:pt x="0" y="27432"/>
                        </a:lnTo>
                        <a:lnTo>
                          <a:pt x="7924" y="35357"/>
                        </a:lnTo>
                        <a:lnTo>
                          <a:pt x="27463" y="35357"/>
                        </a:lnTo>
                        <a:lnTo>
                          <a:pt x="35388" y="27432"/>
                        </a:lnTo>
                        <a:lnTo>
                          <a:pt x="35388" y="7894"/>
                        </a:lnTo>
                        <a:lnTo>
                          <a:pt x="27463" y="0"/>
                        </a:lnTo>
                        <a:close/>
                      </a:path>
                    </a:pathLst>
                  </a:custGeom>
                  <a:solidFill>
                    <a:srgbClr val="231F20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4" name="object 135">
                    <a:extLst>
                      <a:ext uri="{FF2B5EF4-FFF2-40B4-BE49-F238E27FC236}">
                        <a16:creationId xmlns:a16="http://schemas.microsoft.com/office/drawing/2014/main" id="{64C45A8D-FF99-964C-A6DB-835F0DCE44BB}"/>
                      </a:ext>
                    </a:extLst>
                  </p:cNvPr>
                  <p:cNvSpPr/>
                  <p:nvPr/>
                </p:nvSpPr>
                <p:spPr>
                  <a:xfrm>
                    <a:off x="3689659" y="1660674"/>
                    <a:ext cx="35560" cy="35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0" h="35559">
                        <a:moveTo>
                          <a:pt x="17678" y="35357"/>
                        </a:moveTo>
                        <a:lnTo>
                          <a:pt x="27463" y="35357"/>
                        </a:lnTo>
                        <a:lnTo>
                          <a:pt x="35388" y="27432"/>
                        </a:lnTo>
                        <a:lnTo>
                          <a:pt x="35388" y="17648"/>
                        </a:lnTo>
                        <a:lnTo>
                          <a:pt x="35388" y="7894"/>
                        </a:lnTo>
                        <a:lnTo>
                          <a:pt x="27463" y="0"/>
                        </a:lnTo>
                        <a:lnTo>
                          <a:pt x="17678" y="0"/>
                        </a:lnTo>
                        <a:lnTo>
                          <a:pt x="7924" y="0"/>
                        </a:lnTo>
                        <a:lnTo>
                          <a:pt x="0" y="7894"/>
                        </a:lnTo>
                        <a:lnTo>
                          <a:pt x="0" y="17648"/>
                        </a:lnTo>
                        <a:lnTo>
                          <a:pt x="0" y="27432"/>
                        </a:lnTo>
                        <a:lnTo>
                          <a:pt x="7924" y="35357"/>
                        </a:lnTo>
                        <a:lnTo>
                          <a:pt x="17678" y="35357"/>
                        </a:lnTo>
                        <a:close/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5" name="object 136">
                    <a:extLst>
                      <a:ext uri="{FF2B5EF4-FFF2-40B4-BE49-F238E27FC236}">
                        <a16:creationId xmlns:a16="http://schemas.microsoft.com/office/drawing/2014/main" id="{25CE203E-4161-204F-B42C-27F6E60C3B0F}"/>
                      </a:ext>
                    </a:extLst>
                  </p:cNvPr>
                  <p:cNvSpPr/>
                  <p:nvPr/>
                </p:nvSpPr>
                <p:spPr>
                  <a:xfrm>
                    <a:off x="4121591" y="1612241"/>
                    <a:ext cx="50165" cy="501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164" h="50165">
                        <a:moveTo>
                          <a:pt x="24994" y="50018"/>
                        </a:moveTo>
                        <a:lnTo>
                          <a:pt x="34742" y="48055"/>
                        </a:lnTo>
                        <a:lnTo>
                          <a:pt x="42695" y="42699"/>
                        </a:lnTo>
                        <a:lnTo>
                          <a:pt x="48054" y="34755"/>
                        </a:lnTo>
                        <a:lnTo>
                          <a:pt x="50018" y="25024"/>
                        </a:lnTo>
                        <a:lnTo>
                          <a:pt x="48054" y="15289"/>
                        </a:lnTo>
                        <a:lnTo>
                          <a:pt x="42695" y="7334"/>
                        </a:lnTo>
                        <a:lnTo>
                          <a:pt x="34742" y="1968"/>
                        </a:lnTo>
                        <a:lnTo>
                          <a:pt x="24994" y="0"/>
                        </a:lnTo>
                        <a:lnTo>
                          <a:pt x="15263" y="1968"/>
                        </a:lnTo>
                        <a:lnTo>
                          <a:pt x="7319" y="7334"/>
                        </a:lnTo>
                        <a:lnTo>
                          <a:pt x="1963" y="15289"/>
                        </a:lnTo>
                        <a:lnTo>
                          <a:pt x="0" y="25024"/>
                        </a:lnTo>
                        <a:lnTo>
                          <a:pt x="1963" y="34755"/>
                        </a:lnTo>
                        <a:lnTo>
                          <a:pt x="7319" y="42699"/>
                        </a:lnTo>
                        <a:lnTo>
                          <a:pt x="15263" y="48055"/>
                        </a:lnTo>
                        <a:lnTo>
                          <a:pt x="24994" y="50018"/>
                        </a:lnTo>
                        <a:close/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6" name="object 137">
                    <a:extLst>
                      <a:ext uri="{FF2B5EF4-FFF2-40B4-BE49-F238E27FC236}">
                        <a16:creationId xmlns:a16="http://schemas.microsoft.com/office/drawing/2014/main" id="{95B4C085-0C34-6644-AB42-BB4D7D210A39}"/>
                      </a:ext>
                    </a:extLst>
                  </p:cNvPr>
                  <p:cNvSpPr/>
                  <p:nvPr/>
                </p:nvSpPr>
                <p:spPr>
                  <a:xfrm>
                    <a:off x="4413041" y="1512145"/>
                    <a:ext cx="35560" cy="35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0" h="35559">
                        <a:moveTo>
                          <a:pt x="27463" y="0"/>
                        </a:moveTo>
                        <a:lnTo>
                          <a:pt x="7924" y="0"/>
                        </a:lnTo>
                        <a:lnTo>
                          <a:pt x="0" y="7894"/>
                        </a:lnTo>
                        <a:lnTo>
                          <a:pt x="0" y="27432"/>
                        </a:lnTo>
                        <a:lnTo>
                          <a:pt x="7924" y="35357"/>
                        </a:lnTo>
                        <a:lnTo>
                          <a:pt x="27463" y="35357"/>
                        </a:lnTo>
                        <a:lnTo>
                          <a:pt x="35388" y="27432"/>
                        </a:lnTo>
                        <a:lnTo>
                          <a:pt x="35388" y="7894"/>
                        </a:lnTo>
                        <a:lnTo>
                          <a:pt x="27463" y="0"/>
                        </a:lnTo>
                        <a:close/>
                      </a:path>
                    </a:pathLst>
                  </a:custGeom>
                  <a:solidFill>
                    <a:srgbClr val="231F20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7" name="object 138">
                    <a:extLst>
                      <a:ext uri="{FF2B5EF4-FFF2-40B4-BE49-F238E27FC236}">
                        <a16:creationId xmlns:a16="http://schemas.microsoft.com/office/drawing/2014/main" id="{E99AFAE4-3F93-B145-A328-2E15AACA902E}"/>
                      </a:ext>
                    </a:extLst>
                  </p:cNvPr>
                  <p:cNvSpPr/>
                  <p:nvPr/>
                </p:nvSpPr>
                <p:spPr>
                  <a:xfrm>
                    <a:off x="4413041" y="1512145"/>
                    <a:ext cx="35560" cy="35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0" h="35559">
                        <a:moveTo>
                          <a:pt x="17709" y="35357"/>
                        </a:moveTo>
                        <a:lnTo>
                          <a:pt x="27463" y="35357"/>
                        </a:lnTo>
                        <a:lnTo>
                          <a:pt x="35388" y="27432"/>
                        </a:lnTo>
                        <a:lnTo>
                          <a:pt x="35388" y="17678"/>
                        </a:lnTo>
                        <a:lnTo>
                          <a:pt x="35388" y="7894"/>
                        </a:lnTo>
                        <a:lnTo>
                          <a:pt x="27463" y="0"/>
                        </a:lnTo>
                        <a:lnTo>
                          <a:pt x="17709" y="0"/>
                        </a:lnTo>
                        <a:lnTo>
                          <a:pt x="7924" y="0"/>
                        </a:lnTo>
                        <a:lnTo>
                          <a:pt x="0" y="7894"/>
                        </a:lnTo>
                        <a:lnTo>
                          <a:pt x="0" y="17678"/>
                        </a:lnTo>
                        <a:lnTo>
                          <a:pt x="0" y="27432"/>
                        </a:lnTo>
                        <a:lnTo>
                          <a:pt x="7924" y="35357"/>
                        </a:lnTo>
                        <a:lnTo>
                          <a:pt x="17709" y="35357"/>
                        </a:lnTo>
                        <a:close/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8" name="object 140">
                    <a:extLst>
                      <a:ext uri="{FF2B5EF4-FFF2-40B4-BE49-F238E27FC236}">
                        <a16:creationId xmlns:a16="http://schemas.microsoft.com/office/drawing/2014/main" id="{0A55CF70-C570-6D4B-B5C2-C216ECA57014}"/>
                      </a:ext>
                    </a:extLst>
                  </p:cNvPr>
                  <p:cNvSpPr/>
                  <p:nvPr/>
                </p:nvSpPr>
                <p:spPr>
                  <a:xfrm>
                    <a:off x="3710140" y="2662661"/>
                    <a:ext cx="418108" cy="211069"/>
                  </a:xfrm>
                  <a:prstGeom prst="rect">
                    <a:avLst/>
                  </a:prstGeom>
                  <a:blipFill>
                    <a:blip r:embed="rId22" cstate="print"/>
                    <a:stretch>
                      <a:fillRect/>
                    </a:stretch>
                  </a:blip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29" name="object 142">
                    <a:extLst>
                      <a:ext uri="{FF2B5EF4-FFF2-40B4-BE49-F238E27FC236}">
                        <a16:creationId xmlns:a16="http://schemas.microsoft.com/office/drawing/2014/main" id="{B5917C82-9C11-334A-9878-40F64518B510}"/>
                      </a:ext>
                    </a:extLst>
                  </p:cNvPr>
                  <p:cNvSpPr/>
                  <p:nvPr/>
                </p:nvSpPr>
                <p:spPr>
                  <a:xfrm>
                    <a:off x="4450348" y="2661029"/>
                    <a:ext cx="142240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239">
                        <a:moveTo>
                          <a:pt x="141857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0" name="object 143">
                    <a:extLst>
                      <a:ext uri="{FF2B5EF4-FFF2-40B4-BE49-F238E27FC236}">
                        <a16:creationId xmlns:a16="http://schemas.microsoft.com/office/drawing/2014/main" id="{7B397A64-9520-FB4D-9340-5D4233E0E79E}"/>
                      </a:ext>
                    </a:extLst>
                  </p:cNvPr>
                  <p:cNvSpPr/>
                  <p:nvPr/>
                </p:nvSpPr>
                <p:spPr>
                  <a:xfrm>
                    <a:off x="4176451" y="2767372"/>
                    <a:ext cx="415290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289">
                        <a:moveTo>
                          <a:pt x="415147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1" name="object 144">
                    <a:extLst>
                      <a:ext uri="{FF2B5EF4-FFF2-40B4-BE49-F238E27FC236}">
                        <a16:creationId xmlns:a16="http://schemas.microsoft.com/office/drawing/2014/main" id="{8E87F135-1258-124E-AC53-8F4727A08C0D}"/>
                      </a:ext>
                    </a:extLst>
                  </p:cNvPr>
                  <p:cNvSpPr/>
                  <p:nvPr/>
                </p:nvSpPr>
                <p:spPr>
                  <a:xfrm>
                    <a:off x="3454059" y="2714825"/>
                    <a:ext cx="25463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635">
                        <a:moveTo>
                          <a:pt x="0" y="0"/>
                        </a:moveTo>
                        <a:lnTo>
                          <a:pt x="254028" y="0"/>
                        </a:lnTo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2" name="object 145">
                    <a:extLst>
                      <a:ext uri="{FF2B5EF4-FFF2-40B4-BE49-F238E27FC236}">
                        <a16:creationId xmlns:a16="http://schemas.microsoft.com/office/drawing/2014/main" id="{A61181DA-57CB-F245-B16C-BBCE2FADBA16}"/>
                      </a:ext>
                    </a:extLst>
                  </p:cNvPr>
                  <p:cNvSpPr/>
                  <p:nvPr/>
                </p:nvSpPr>
                <p:spPr>
                  <a:xfrm>
                    <a:off x="2164929" y="2714825"/>
                    <a:ext cx="426084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6085">
                        <a:moveTo>
                          <a:pt x="0" y="0"/>
                        </a:moveTo>
                        <a:lnTo>
                          <a:pt x="425465" y="0"/>
                        </a:lnTo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3" name="object 146">
                    <a:extLst>
                      <a:ext uri="{FF2B5EF4-FFF2-40B4-BE49-F238E27FC236}">
                        <a16:creationId xmlns:a16="http://schemas.microsoft.com/office/drawing/2014/main" id="{606828F9-7011-714E-ACBC-11D6CDE18A95}"/>
                      </a:ext>
                    </a:extLst>
                  </p:cNvPr>
                  <p:cNvSpPr/>
                  <p:nvPr/>
                </p:nvSpPr>
                <p:spPr>
                  <a:xfrm>
                    <a:off x="3689110" y="2804405"/>
                    <a:ext cx="35560" cy="35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0" h="35559">
                        <a:moveTo>
                          <a:pt x="27432" y="0"/>
                        </a:moveTo>
                        <a:lnTo>
                          <a:pt x="7924" y="0"/>
                        </a:lnTo>
                        <a:lnTo>
                          <a:pt x="0" y="7924"/>
                        </a:lnTo>
                        <a:lnTo>
                          <a:pt x="0" y="27432"/>
                        </a:lnTo>
                        <a:lnTo>
                          <a:pt x="7924" y="35357"/>
                        </a:lnTo>
                        <a:lnTo>
                          <a:pt x="27432" y="35357"/>
                        </a:lnTo>
                        <a:lnTo>
                          <a:pt x="35357" y="27432"/>
                        </a:lnTo>
                        <a:lnTo>
                          <a:pt x="35357" y="7924"/>
                        </a:lnTo>
                        <a:lnTo>
                          <a:pt x="27432" y="0"/>
                        </a:lnTo>
                        <a:close/>
                      </a:path>
                    </a:pathLst>
                  </a:custGeom>
                  <a:solidFill>
                    <a:srgbClr val="231F20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4" name="object 147">
                    <a:extLst>
                      <a:ext uri="{FF2B5EF4-FFF2-40B4-BE49-F238E27FC236}">
                        <a16:creationId xmlns:a16="http://schemas.microsoft.com/office/drawing/2014/main" id="{F3AAF4B2-52EB-5247-AF99-B6B8517FC9DC}"/>
                      </a:ext>
                    </a:extLst>
                  </p:cNvPr>
                  <p:cNvSpPr/>
                  <p:nvPr/>
                </p:nvSpPr>
                <p:spPr>
                  <a:xfrm>
                    <a:off x="3689111" y="2804405"/>
                    <a:ext cx="35560" cy="35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0" h="35559">
                        <a:moveTo>
                          <a:pt x="17709" y="35357"/>
                        </a:moveTo>
                        <a:lnTo>
                          <a:pt x="27432" y="35357"/>
                        </a:lnTo>
                        <a:lnTo>
                          <a:pt x="35357" y="27432"/>
                        </a:lnTo>
                        <a:lnTo>
                          <a:pt x="35357" y="17678"/>
                        </a:lnTo>
                        <a:lnTo>
                          <a:pt x="35357" y="7924"/>
                        </a:lnTo>
                        <a:lnTo>
                          <a:pt x="27432" y="0"/>
                        </a:lnTo>
                        <a:lnTo>
                          <a:pt x="17709" y="0"/>
                        </a:lnTo>
                        <a:lnTo>
                          <a:pt x="7924" y="0"/>
                        </a:lnTo>
                        <a:lnTo>
                          <a:pt x="0" y="7924"/>
                        </a:lnTo>
                        <a:lnTo>
                          <a:pt x="0" y="17678"/>
                        </a:lnTo>
                        <a:lnTo>
                          <a:pt x="0" y="27432"/>
                        </a:lnTo>
                        <a:lnTo>
                          <a:pt x="7924" y="35357"/>
                        </a:lnTo>
                        <a:lnTo>
                          <a:pt x="17709" y="35357"/>
                        </a:lnTo>
                        <a:close/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5" name="object 148">
                    <a:extLst>
                      <a:ext uri="{FF2B5EF4-FFF2-40B4-BE49-F238E27FC236}">
                        <a16:creationId xmlns:a16="http://schemas.microsoft.com/office/drawing/2014/main" id="{C079334A-2F64-434E-B5E3-F9CA69F1E4AB}"/>
                      </a:ext>
                    </a:extLst>
                  </p:cNvPr>
                  <p:cNvSpPr/>
                  <p:nvPr/>
                </p:nvSpPr>
                <p:spPr>
                  <a:xfrm>
                    <a:off x="4121591" y="2742592"/>
                    <a:ext cx="50165" cy="501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164" h="50165">
                        <a:moveTo>
                          <a:pt x="24994" y="50018"/>
                        </a:moveTo>
                        <a:lnTo>
                          <a:pt x="34742" y="48055"/>
                        </a:lnTo>
                        <a:lnTo>
                          <a:pt x="42695" y="42699"/>
                        </a:lnTo>
                        <a:lnTo>
                          <a:pt x="48054" y="34755"/>
                        </a:lnTo>
                        <a:lnTo>
                          <a:pt x="50018" y="25024"/>
                        </a:lnTo>
                        <a:lnTo>
                          <a:pt x="48054" y="15289"/>
                        </a:lnTo>
                        <a:lnTo>
                          <a:pt x="42695" y="7334"/>
                        </a:lnTo>
                        <a:lnTo>
                          <a:pt x="34742" y="1968"/>
                        </a:lnTo>
                        <a:lnTo>
                          <a:pt x="24994" y="0"/>
                        </a:lnTo>
                        <a:lnTo>
                          <a:pt x="15263" y="1968"/>
                        </a:lnTo>
                        <a:lnTo>
                          <a:pt x="7319" y="7334"/>
                        </a:lnTo>
                        <a:lnTo>
                          <a:pt x="1963" y="15289"/>
                        </a:lnTo>
                        <a:lnTo>
                          <a:pt x="0" y="25024"/>
                        </a:lnTo>
                        <a:lnTo>
                          <a:pt x="1963" y="34755"/>
                        </a:lnTo>
                        <a:lnTo>
                          <a:pt x="7319" y="42699"/>
                        </a:lnTo>
                        <a:lnTo>
                          <a:pt x="15263" y="48055"/>
                        </a:lnTo>
                        <a:lnTo>
                          <a:pt x="24994" y="50018"/>
                        </a:lnTo>
                        <a:close/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6" name="object 149">
                    <a:extLst>
                      <a:ext uri="{FF2B5EF4-FFF2-40B4-BE49-F238E27FC236}">
                        <a16:creationId xmlns:a16="http://schemas.microsoft.com/office/drawing/2014/main" id="{35281E86-D266-3340-93FB-B31E324E3134}"/>
                      </a:ext>
                    </a:extLst>
                  </p:cNvPr>
                  <p:cNvSpPr/>
                  <p:nvPr/>
                </p:nvSpPr>
                <p:spPr>
                  <a:xfrm>
                    <a:off x="4413041" y="2642465"/>
                    <a:ext cx="35560" cy="35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0" h="35559">
                        <a:moveTo>
                          <a:pt x="27463" y="0"/>
                        </a:moveTo>
                        <a:lnTo>
                          <a:pt x="7924" y="0"/>
                        </a:lnTo>
                        <a:lnTo>
                          <a:pt x="0" y="7924"/>
                        </a:lnTo>
                        <a:lnTo>
                          <a:pt x="0" y="27432"/>
                        </a:lnTo>
                        <a:lnTo>
                          <a:pt x="7924" y="35357"/>
                        </a:lnTo>
                        <a:lnTo>
                          <a:pt x="27463" y="35357"/>
                        </a:lnTo>
                        <a:lnTo>
                          <a:pt x="35388" y="27432"/>
                        </a:lnTo>
                        <a:lnTo>
                          <a:pt x="35388" y="7924"/>
                        </a:lnTo>
                        <a:lnTo>
                          <a:pt x="27463" y="0"/>
                        </a:lnTo>
                        <a:close/>
                      </a:path>
                    </a:pathLst>
                  </a:custGeom>
                  <a:solidFill>
                    <a:srgbClr val="231F20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7" name="object 150">
                    <a:extLst>
                      <a:ext uri="{FF2B5EF4-FFF2-40B4-BE49-F238E27FC236}">
                        <a16:creationId xmlns:a16="http://schemas.microsoft.com/office/drawing/2014/main" id="{DECF1ABD-396D-104C-B798-4BE64CB2FC8C}"/>
                      </a:ext>
                    </a:extLst>
                  </p:cNvPr>
                  <p:cNvSpPr/>
                  <p:nvPr/>
                </p:nvSpPr>
                <p:spPr>
                  <a:xfrm>
                    <a:off x="4413041" y="2642465"/>
                    <a:ext cx="35560" cy="35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0" h="35559">
                        <a:moveTo>
                          <a:pt x="17709" y="35357"/>
                        </a:moveTo>
                        <a:lnTo>
                          <a:pt x="27463" y="35357"/>
                        </a:lnTo>
                        <a:lnTo>
                          <a:pt x="35388" y="27432"/>
                        </a:lnTo>
                        <a:lnTo>
                          <a:pt x="35388" y="17678"/>
                        </a:lnTo>
                        <a:lnTo>
                          <a:pt x="35388" y="7924"/>
                        </a:lnTo>
                        <a:lnTo>
                          <a:pt x="27463" y="0"/>
                        </a:lnTo>
                        <a:lnTo>
                          <a:pt x="17709" y="0"/>
                        </a:lnTo>
                        <a:lnTo>
                          <a:pt x="7924" y="0"/>
                        </a:lnTo>
                        <a:lnTo>
                          <a:pt x="0" y="7924"/>
                        </a:lnTo>
                        <a:lnTo>
                          <a:pt x="0" y="17678"/>
                        </a:lnTo>
                        <a:lnTo>
                          <a:pt x="0" y="27432"/>
                        </a:lnTo>
                        <a:lnTo>
                          <a:pt x="7924" y="35357"/>
                        </a:lnTo>
                        <a:lnTo>
                          <a:pt x="17709" y="35357"/>
                        </a:lnTo>
                        <a:close/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8" name="object 151">
                    <a:extLst>
                      <a:ext uri="{FF2B5EF4-FFF2-40B4-BE49-F238E27FC236}">
                        <a16:creationId xmlns:a16="http://schemas.microsoft.com/office/drawing/2014/main" id="{FDB4CA0A-4771-0F4E-A254-E649D912DBCF}"/>
                      </a:ext>
                    </a:extLst>
                  </p:cNvPr>
                  <p:cNvSpPr/>
                  <p:nvPr/>
                </p:nvSpPr>
                <p:spPr>
                  <a:xfrm>
                    <a:off x="3862377" y="3069051"/>
                    <a:ext cx="265901" cy="211069"/>
                  </a:xfrm>
                  <a:prstGeom prst="rect">
                    <a:avLst/>
                  </a:prstGeom>
                  <a:blipFill>
                    <a:blip r:embed="rId23" cstate="print"/>
                    <a:stretch>
                      <a:fillRect/>
                    </a:stretch>
                  </a:blip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9" name="object 152">
                    <a:extLst>
                      <a:ext uri="{FF2B5EF4-FFF2-40B4-BE49-F238E27FC236}">
                        <a16:creationId xmlns:a16="http://schemas.microsoft.com/office/drawing/2014/main" id="{354AD32F-575B-7A4F-AF5A-B703C7FAFC22}"/>
                      </a:ext>
                    </a:extLst>
                  </p:cNvPr>
                  <p:cNvSpPr/>
                  <p:nvPr/>
                </p:nvSpPr>
                <p:spPr>
                  <a:xfrm>
                    <a:off x="3710140" y="3121398"/>
                    <a:ext cx="158750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750">
                        <a:moveTo>
                          <a:pt x="158743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40" name="object 154">
                    <a:extLst>
                      <a:ext uri="{FF2B5EF4-FFF2-40B4-BE49-F238E27FC236}">
                        <a16:creationId xmlns:a16="http://schemas.microsoft.com/office/drawing/2014/main" id="{20EE1A3E-8C5D-664E-86F7-EDF48EDB1965}"/>
                      </a:ext>
                    </a:extLst>
                  </p:cNvPr>
                  <p:cNvSpPr/>
                  <p:nvPr/>
                </p:nvSpPr>
                <p:spPr>
                  <a:xfrm>
                    <a:off x="663576" y="555685"/>
                    <a:ext cx="3928244" cy="25120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8220" h="2512059">
                        <a:moveTo>
                          <a:pt x="3538034" y="2511761"/>
                        </a:moveTo>
                        <a:lnTo>
                          <a:pt x="3377340" y="2511761"/>
                        </a:lnTo>
                        <a:lnTo>
                          <a:pt x="3378407" y="2511761"/>
                        </a:lnTo>
                        <a:lnTo>
                          <a:pt x="3378407" y="0"/>
                        </a:lnTo>
                        <a:lnTo>
                          <a:pt x="0" y="0"/>
                        </a:lnTo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41" name="object 155">
                    <a:extLst>
                      <a:ext uri="{FF2B5EF4-FFF2-40B4-BE49-F238E27FC236}">
                        <a16:creationId xmlns:a16="http://schemas.microsoft.com/office/drawing/2014/main" id="{EAD0A739-F7B5-6A4F-976B-5E68E5502BB2}"/>
                      </a:ext>
                    </a:extLst>
                  </p:cNvPr>
                  <p:cNvSpPr/>
                  <p:nvPr/>
                </p:nvSpPr>
                <p:spPr>
                  <a:xfrm>
                    <a:off x="3454059" y="3121245"/>
                    <a:ext cx="25463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635">
                        <a:moveTo>
                          <a:pt x="0" y="0"/>
                        </a:moveTo>
                        <a:lnTo>
                          <a:pt x="254028" y="0"/>
                        </a:lnTo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42" name="object 156">
                    <a:extLst>
                      <a:ext uri="{FF2B5EF4-FFF2-40B4-BE49-F238E27FC236}">
                        <a16:creationId xmlns:a16="http://schemas.microsoft.com/office/drawing/2014/main" id="{811FA87A-B3ED-C846-9505-959691CA1C6F}"/>
                      </a:ext>
                    </a:extLst>
                  </p:cNvPr>
                  <p:cNvSpPr/>
                  <p:nvPr/>
                </p:nvSpPr>
                <p:spPr>
                  <a:xfrm>
                    <a:off x="2164929" y="3121245"/>
                    <a:ext cx="426084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6085">
                        <a:moveTo>
                          <a:pt x="0" y="0"/>
                        </a:moveTo>
                        <a:lnTo>
                          <a:pt x="425465" y="0"/>
                        </a:lnTo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43" name="object 157">
                    <a:extLst>
                      <a:ext uri="{FF2B5EF4-FFF2-40B4-BE49-F238E27FC236}">
                        <a16:creationId xmlns:a16="http://schemas.microsoft.com/office/drawing/2014/main" id="{96BFA87B-29EA-3441-9291-69D5FE9F725C}"/>
                      </a:ext>
                    </a:extLst>
                  </p:cNvPr>
                  <p:cNvSpPr/>
                  <p:nvPr/>
                </p:nvSpPr>
                <p:spPr>
                  <a:xfrm>
                    <a:off x="4121591" y="3149012"/>
                    <a:ext cx="50165" cy="501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164" h="50165">
                        <a:moveTo>
                          <a:pt x="25024" y="50018"/>
                        </a:moveTo>
                        <a:lnTo>
                          <a:pt x="34759" y="48055"/>
                        </a:lnTo>
                        <a:lnTo>
                          <a:pt x="42714" y="42699"/>
                        </a:lnTo>
                        <a:lnTo>
                          <a:pt x="48080" y="34755"/>
                        </a:lnTo>
                        <a:lnTo>
                          <a:pt x="50049" y="25024"/>
                        </a:lnTo>
                        <a:lnTo>
                          <a:pt x="48080" y="15276"/>
                        </a:lnTo>
                        <a:lnTo>
                          <a:pt x="42714" y="7322"/>
                        </a:lnTo>
                        <a:lnTo>
                          <a:pt x="34759" y="1964"/>
                        </a:lnTo>
                        <a:lnTo>
                          <a:pt x="25024" y="0"/>
                        </a:lnTo>
                        <a:lnTo>
                          <a:pt x="15289" y="1964"/>
                        </a:lnTo>
                        <a:lnTo>
                          <a:pt x="7334" y="7322"/>
                        </a:lnTo>
                        <a:lnTo>
                          <a:pt x="1968" y="15276"/>
                        </a:lnTo>
                        <a:lnTo>
                          <a:pt x="0" y="25024"/>
                        </a:lnTo>
                        <a:lnTo>
                          <a:pt x="1968" y="34755"/>
                        </a:lnTo>
                        <a:lnTo>
                          <a:pt x="7334" y="42699"/>
                        </a:lnTo>
                        <a:lnTo>
                          <a:pt x="15289" y="48055"/>
                        </a:lnTo>
                        <a:lnTo>
                          <a:pt x="25024" y="50018"/>
                        </a:lnTo>
                        <a:close/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44" name="object 158">
                    <a:extLst>
                      <a:ext uri="{FF2B5EF4-FFF2-40B4-BE49-F238E27FC236}">
                        <a16:creationId xmlns:a16="http://schemas.microsoft.com/office/drawing/2014/main" id="{B4D91469-74FC-5442-AD64-BA20FE2D93AC}"/>
                      </a:ext>
                    </a:extLst>
                  </p:cNvPr>
                  <p:cNvSpPr/>
                  <p:nvPr/>
                </p:nvSpPr>
                <p:spPr>
                  <a:xfrm>
                    <a:off x="5135264" y="3409068"/>
                    <a:ext cx="11620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204">
                        <a:moveTo>
                          <a:pt x="115582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45" name="object 159">
                    <a:extLst>
                      <a:ext uri="{FF2B5EF4-FFF2-40B4-BE49-F238E27FC236}">
                        <a16:creationId xmlns:a16="http://schemas.microsoft.com/office/drawing/2014/main" id="{875CFF20-DBB9-2245-B99E-7A769D220D99}"/>
                      </a:ext>
                    </a:extLst>
                  </p:cNvPr>
                  <p:cNvSpPr/>
                  <p:nvPr/>
                </p:nvSpPr>
                <p:spPr>
                  <a:xfrm>
                    <a:off x="5155259" y="3437933"/>
                    <a:ext cx="8064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645">
                        <a:moveTo>
                          <a:pt x="0" y="0"/>
                        </a:moveTo>
                        <a:lnTo>
                          <a:pt x="80011" y="0"/>
                        </a:lnTo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46" name="object 160">
                    <a:extLst>
                      <a:ext uri="{FF2B5EF4-FFF2-40B4-BE49-F238E27FC236}">
                        <a16:creationId xmlns:a16="http://schemas.microsoft.com/office/drawing/2014/main" id="{F702FBB3-57E2-4243-A4C1-EA0058BB5C66}"/>
                      </a:ext>
                    </a:extLst>
                  </p:cNvPr>
                  <p:cNvSpPr/>
                  <p:nvPr/>
                </p:nvSpPr>
                <p:spPr>
                  <a:xfrm>
                    <a:off x="5171932" y="3464603"/>
                    <a:ext cx="44450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50">
                        <a:moveTo>
                          <a:pt x="0" y="0"/>
                        </a:moveTo>
                        <a:lnTo>
                          <a:pt x="44440" y="0"/>
                        </a:lnTo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47" name="object 161">
                    <a:extLst>
                      <a:ext uri="{FF2B5EF4-FFF2-40B4-BE49-F238E27FC236}">
                        <a16:creationId xmlns:a16="http://schemas.microsoft.com/office/drawing/2014/main" id="{73EF5230-FF8C-7244-9FAB-B4F3B4E94C3F}"/>
                      </a:ext>
                    </a:extLst>
                  </p:cNvPr>
                  <p:cNvSpPr/>
                  <p:nvPr/>
                </p:nvSpPr>
                <p:spPr>
                  <a:xfrm>
                    <a:off x="3725594" y="1678292"/>
                    <a:ext cx="143510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510">
                        <a:moveTo>
                          <a:pt x="143289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48" name="object 162">
                    <a:extLst>
                      <a:ext uri="{FF2B5EF4-FFF2-40B4-BE49-F238E27FC236}">
                        <a16:creationId xmlns:a16="http://schemas.microsoft.com/office/drawing/2014/main" id="{C7A520B3-D7C3-EC40-87BA-1F6E9A42A9F7}"/>
                      </a:ext>
                    </a:extLst>
                  </p:cNvPr>
                  <p:cNvSpPr/>
                  <p:nvPr/>
                </p:nvSpPr>
                <p:spPr>
                  <a:xfrm>
                    <a:off x="3724771" y="2821353"/>
                    <a:ext cx="14414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145">
                        <a:moveTo>
                          <a:pt x="144112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49" name="object 163">
                    <a:extLst>
                      <a:ext uri="{FF2B5EF4-FFF2-40B4-BE49-F238E27FC236}">
                        <a16:creationId xmlns:a16="http://schemas.microsoft.com/office/drawing/2014/main" id="{E10E689D-81F4-5842-B571-44EA0C5FF59A}"/>
                      </a:ext>
                    </a:extLst>
                  </p:cNvPr>
                  <p:cNvSpPr/>
                  <p:nvPr/>
                </p:nvSpPr>
                <p:spPr>
                  <a:xfrm>
                    <a:off x="660400" y="708085"/>
                    <a:ext cx="3208797" cy="25203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15590" h="2520315">
                        <a:moveTo>
                          <a:pt x="2815306" y="2519717"/>
                        </a:moveTo>
                        <a:lnTo>
                          <a:pt x="2654490" y="2519717"/>
                        </a:lnTo>
                        <a:lnTo>
                          <a:pt x="2654490" y="0"/>
                        </a:lnTo>
                        <a:lnTo>
                          <a:pt x="0" y="0"/>
                        </a:lnTo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50" name="object 166">
                    <a:extLst>
                      <a:ext uri="{FF2B5EF4-FFF2-40B4-BE49-F238E27FC236}">
                        <a16:creationId xmlns:a16="http://schemas.microsoft.com/office/drawing/2014/main" id="{CCABA50C-E65C-6740-9FD6-B5E334590CE1}"/>
                      </a:ext>
                    </a:extLst>
                  </p:cNvPr>
                  <p:cNvSpPr txBox="1"/>
                  <p:nvPr/>
                </p:nvSpPr>
                <p:spPr>
                  <a:xfrm>
                    <a:off x="924919" y="1387573"/>
                    <a:ext cx="431449" cy="171593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900" b="1" spc="-5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  <a:t>CLK</a:t>
                    </a:r>
                    <a:endParaRPr sz="9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51" name="object 164">
                    <a:extLst>
                      <a:ext uri="{FF2B5EF4-FFF2-40B4-BE49-F238E27FC236}">
                        <a16:creationId xmlns:a16="http://schemas.microsoft.com/office/drawing/2014/main" id="{73A1DF37-C8AD-D041-8495-FC4591DAF2B7}"/>
                      </a:ext>
                    </a:extLst>
                  </p:cNvPr>
                  <p:cNvSpPr/>
                  <p:nvPr/>
                </p:nvSpPr>
                <p:spPr>
                  <a:xfrm>
                    <a:off x="1013949" y="746997"/>
                    <a:ext cx="127000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000">
                        <a:moveTo>
                          <a:pt x="0" y="0"/>
                        </a:moveTo>
                        <a:lnTo>
                          <a:pt x="126994" y="0"/>
                        </a:lnTo>
                      </a:path>
                    </a:pathLst>
                  </a:custGeom>
                  <a:ln w="6349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52" name="object 165">
                    <a:extLst>
                      <a:ext uri="{FF2B5EF4-FFF2-40B4-BE49-F238E27FC236}">
                        <a16:creationId xmlns:a16="http://schemas.microsoft.com/office/drawing/2014/main" id="{BBC6F6EC-0911-B941-8A11-2873F76ABB50}"/>
                      </a:ext>
                    </a:extLst>
                  </p:cNvPr>
                  <p:cNvSpPr txBox="1"/>
                  <p:nvPr/>
                </p:nvSpPr>
                <p:spPr>
                  <a:xfrm>
                    <a:off x="909044" y="404953"/>
                    <a:ext cx="399056" cy="466281"/>
                  </a:xfrm>
                  <a:prstGeom prst="rect">
                    <a:avLst/>
                  </a:prstGeom>
                </p:spPr>
                <p:txBody>
                  <a:bodyPr vert="horz" wrap="square" lIns="0" tIns="9525" rIns="0" bIns="0" rtlCol="0">
                    <a:spAutoFit/>
                  </a:bodyPr>
                  <a:lstStyle/>
                  <a:p>
                    <a:pPr marL="88900" marR="5080" indent="-89535">
                      <a:lnSpc>
                        <a:spcPct val="113399"/>
                      </a:lnSpc>
                      <a:spcBef>
                        <a:spcPts val="75"/>
                      </a:spcBef>
                    </a:pPr>
                    <a:r>
                      <a:rPr lang="en-US" sz="900" b="1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  <a:t>   </a:t>
                    </a:r>
                    <a:r>
                      <a:rPr sz="900" b="1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  <a:t>POL  BL  </a:t>
                    </a:r>
                    <a:r>
                      <a:rPr sz="900" b="1" spc="-5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  <a:t>LE</a:t>
                    </a:r>
                    <a:endParaRPr sz="9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53" name="object 167">
                    <a:extLst>
                      <a:ext uri="{FF2B5EF4-FFF2-40B4-BE49-F238E27FC236}">
                        <a16:creationId xmlns:a16="http://schemas.microsoft.com/office/drawing/2014/main" id="{BDB8BC1B-3B98-604A-8D76-1720D7091A36}"/>
                      </a:ext>
                    </a:extLst>
                  </p:cNvPr>
                  <p:cNvSpPr/>
                  <p:nvPr/>
                </p:nvSpPr>
                <p:spPr>
                  <a:xfrm>
                    <a:off x="991694" y="436021"/>
                    <a:ext cx="23558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4">
                        <a:moveTo>
                          <a:pt x="0" y="0"/>
                        </a:moveTo>
                        <a:lnTo>
                          <a:pt x="234963" y="0"/>
                        </a:lnTo>
                      </a:path>
                    </a:pathLst>
                  </a:custGeom>
                  <a:ln w="6349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54" name="object 168">
                    <a:extLst>
                      <a:ext uri="{FF2B5EF4-FFF2-40B4-BE49-F238E27FC236}">
                        <a16:creationId xmlns:a16="http://schemas.microsoft.com/office/drawing/2014/main" id="{9669BE05-47C4-8540-803C-8E2CD2CE251E}"/>
                      </a:ext>
                    </a:extLst>
                  </p:cNvPr>
                  <p:cNvSpPr/>
                  <p:nvPr/>
                </p:nvSpPr>
                <p:spPr>
                  <a:xfrm>
                    <a:off x="1001216" y="588421"/>
                    <a:ext cx="120650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650">
                        <a:moveTo>
                          <a:pt x="0" y="0"/>
                        </a:moveTo>
                        <a:lnTo>
                          <a:pt x="120648" y="0"/>
                        </a:lnTo>
                      </a:path>
                    </a:pathLst>
                  </a:custGeom>
                  <a:ln w="6349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55" name="object 171">
                    <a:extLst>
                      <a:ext uri="{FF2B5EF4-FFF2-40B4-BE49-F238E27FC236}">
                        <a16:creationId xmlns:a16="http://schemas.microsoft.com/office/drawing/2014/main" id="{9599B754-A100-584D-AD2E-BA10892986CB}"/>
                      </a:ext>
                    </a:extLst>
                  </p:cNvPr>
                  <p:cNvSpPr/>
                  <p:nvPr/>
                </p:nvSpPr>
                <p:spPr>
                  <a:xfrm>
                    <a:off x="3671523" y="2114674"/>
                    <a:ext cx="71120" cy="273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120" h="27304">
                        <a:moveTo>
                          <a:pt x="0" y="27036"/>
                        </a:moveTo>
                        <a:lnTo>
                          <a:pt x="17628" y="14556"/>
                        </a:lnTo>
                        <a:lnTo>
                          <a:pt x="37449" y="15324"/>
                        </a:lnTo>
                        <a:lnTo>
                          <a:pt x="56292" y="15188"/>
                        </a:lnTo>
                        <a:lnTo>
                          <a:pt x="70989" y="0"/>
                        </a:lnTo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56" name="object 172">
                    <a:extLst>
                      <a:ext uri="{FF2B5EF4-FFF2-40B4-BE49-F238E27FC236}">
                        <a16:creationId xmlns:a16="http://schemas.microsoft.com/office/drawing/2014/main" id="{7512127F-4F41-354F-8C03-093ACAF2A78E}"/>
                      </a:ext>
                    </a:extLst>
                  </p:cNvPr>
                  <p:cNvSpPr/>
                  <p:nvPr/>
                </p:nvSpPr>
                <p:spPr>
                  <a:xfrm>
                    <a:off x="3671523" y="2133724"/>
                    <a:ext cx="71120" cy="273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120" h="27304">
                        <a:moveTo>
                          <a:pt x="17628" y="14556"/>
                        </a:moveTo>
                        <a:lnTo>
                          <a:pt x="0" y="27036"/>
                        </a:lnTo>
                        <a:lnTo>
                          <a:pt x="31370" y="15088"/>
                        </a:lnTo>
                        <a:lnTo>
                          <a:pt x="17628" y="14556"/>
                        </a:lnTo>
                        <a:close/>
                      </a:path>
                      <a:path w="71120" h="27304">
                        <a:moveTo>
                          <a:pt x="70989" y="0"/>
                        </a:moveTo>
                        <a:lnTo>
                          <a:pt x="31370" y="15088"/>
                        </a:lnTo>
                        <a:lnTo>
                          <a:pt x="37449" y="15324"/>
                        </a:lnTo>
                        <a:lnTo>
                          <a:pt x="56292" y="15188"/>
                        </a:lnTo>
                        <a:lnTo>
                          <a:pt x="70989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57" name="object 173">
                    <a:extLst>
                      <a:ext uri="{FF2B5EF4-FFF2-40B4-BE49-F238E27FC236}">
                        <a16:creationId xmlns:a16="http://schemas.microsoft.com/office/drawing/2014/main" id="{87FA5326-0E6F-B441-8D6F-E5A31E87567B}"/>
                      </a:ext>
                    </a:extLst>
                  </p:cNvPr>
                  <p:cNvSpPr/>
                  <p:nvPr/>
                </p:nvSpPr>
                <p:spPr>
                  <a:xfrm>
                    <a:off x="3671523" y="2133724"/>
                    <a:ext cx="71120" cy="273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120" h="27304">
                        <a:moveTo>
                          <a:pt x="0" y="27036"/>
                        </a:moveTo>
                        <a:lnTo>
                          <a:pt x="17628" y="14556"/>
                        </a:lnTo>
                        <a:lnTo>
                          <a:pt x="37449" y="15324"/>
                        </a:lnTo>
                        <a:lnTo>
                          <a:pt x="56292" y="15188"/>
                        </a:lnTo>
                        <a:lnTo>
                          <a:pt x="70989" y="0"/>
                        </a:lnTo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58" name="object 174">
                    <a:extLst>
                      <a:ext uri="{FF2B5EF4-FFF2-40B4-BE49-F238E27FC236}">
                        <a16:creationId xmlns:a16="http://schemas.microsoft.com/office/drawing/2014/main" id="{76A79A0B-50F5-3B4B-AAB3-9311821ABE65}"/>
                      </a:ext>
                    </a:extLst>
                  </p:cNvPr>
                  <p:cNvSpPr/>
                  <p:nvPr/>
                </p:nvSpPr>
                <p:spPr>
                  <a:xfrm>
                    <a:off x="4393869" y="2114674"/>
                    <a:ext cx="71120" cy="273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120" h="27304">
                        <a:moveTo>
                          <a:pt x="0" y="27036"/>
                        </a:moveTo>
                        <a:lnTo>
                          <a:pt x="17628" y="14556"/>
                        </a:lnTo>
                        <a:lnTo>
                          <a:pt x="37449" y="15324"/>
                        </a:lnTo>
                        <a:lnTo>
                          <a:pt x="56292" y="15188"/>
                        </a:lnTo>
                        <a:lnTo>
                          <a:pt x="70989" y="0"/>
                        </a:lnTo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59" name="object 175">
                    <a:extLst>
                      <a:ext uri="{FF2B5EF4-FFF2-40B4-BE49-F238E27FC236}">
                        <a16:creationId xmlns:a16="http://schemas.microsoft.com/office/drawing/2014/main" id="{976612C9-3B4A-4B4F-8989-E76C36BFF6F5}"/>
                      </a:ext>
                    </a:extLst>
                  </p:cNvPr>
                  <p:cNvSpPr/>
                  <p:nvPr/>
                </p:nvSpPr>
                <p:spPr>
                  <a:xfrm>
                    <a:off x="4393869" y="2133724"/>
                    <a:ext cx="71120" cy="273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120" h="27304">
                        <a:moveTo>
                          <a:pt x="17628" y="14556"/>
                        </a:moveTo>
                        <a:lnTo>
                          <a:pt x="0" y="27036"/>
                        </a:lnTo>
                        <a:lnTo>
                          <a:pt x="31370" y="15088"/>
                        </a:lnTo>
                        <a:lnTo>
                          <a:pt x="17628" y="14556"/>
                        </a:lnTo>
                        <a:close/>
                      </a:path>
                      <a:path w="71120" h="27304">
                        <a:moveTo>
                          <a:pt x="70989" y="0"/>
                        </a:moveTo>
                        <a:lnTo>
                          <a:pt x="31370" y="15088"/>
                        </a:lnTo>
                        <a:lnTo>
                          <a:pt x="37449" y="15324"/>
                        </a:lnTo>
                        <a:lnTo>
                          <a:pt x="56292" y="15188"/>
                        </a:lnTo>
                        <a:lnTo>
                          <a:pt x="70989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60" name="object 176">
                    <a:extLst>
                      <a:ext uri="{FF2B5EF4-FFF2-40B4-BE49-F238E27FC236}">
                        <a16:creationId xmlns:a16="http://schemas.microsoft.com/office/drawing/2014/main" id="{97662A5B-CC92-B143-A72C-1C769FF66F61}"/>
                      </a:ext>
                    </a:extLst>
                  </p:cNvPr>
                  <p:cNvSpPr/>
                  <p:nvPr/>
                </p:nvSpPr>
                <p:spPr>
                  <a:xfrm>
                    <a:off x="4393869" y="2133724"/>
                    <a:ext cx="71120" cy="273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120" h="27304">
                        <a:moveTo>
                          <a:pt x="0" y="27036"/>
                        </a:moveTo>
                        <a:lnTo>
                          <a:pt x="17628" y="14556"/>
                        </a:lnTo>
                        <a:lnTo>
                          <a:pt x="37449" y="15324"/>
                        </a:lnTo>
                        <a:lnTo>
                          <a:pt x="56292" y="15188"/>
                        </a:lnTo>
                        <a:lnTo>
                          <a:pt x="70989" y="0"/>
                        </a:lnTo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61" name="object 177">
                    <a:extLst>
                      <a:ext uri="{FF2B5EF4-FFF2-40B4-BE49-F238E27FC236}">
                        <a16:creationId xmlns:a16="http://schemas.microsoft.com/office/drawing/2014/main" id="{34F13ADD-3942-1041-B1C2-F25F0D3305A9}"/>
                      </a:ext>
                    </a:extLst>
                  </p:cNvPr>
                  <p:cNvSpPr/>
                  <p:nvPr/>
                </p:nvSpPr>
                <p:spPr>
                  <a:xfrm>
                    <a:off x="1294946" y="1019605"/>
                    <a:ext cx="864235" cy="2286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4235" h="2286000">
                        <a:moveTo>
                          <a:pt x="0" y="2285491"/>
                        </a:moveTo>
                        <a:lnTo>
                          <a:pt x="863652" y="2285491"/>
                        </a:lnTo>
                        <a:lnTo>
                          <a:pt x="863652" y="0"/>
                        </a:lnTo>
                        <a:lnTo>
                          <a:pt x="0" y="0"/>
                        </a:lnTo>
                        <a:lnTo>
                          <a:pt x="0" y="228549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62" name="object 178">
                    <a:extLst>
                      <a:ext uri="{FF2B5EF4-FFF2-40B4-BE49-F238E27FC236}">
                        <a16:creationId xmlns:a16="http://schemas.microsoft.com/office/drawing/2014/main" id="{BAD8630E-06BA-0845-B36E-58E2F7CD721D}"/>
                      </a:ext>
                    </a:extLst>
                  </p:cNvPr>
                  <p:cNvSpPr/>
                  <p:nvPr/>
                </p:nvSpPr>
                <p:spPr>
                  <a:xfrm>
                    <a:off x="1294946" y="1019605"/>
                    <a:ext cx="864235" cy="2286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4235" h="2286000">
                        <a:moveTo>
                          <a:pt x="0" y="2285491"/>
                        </a:moveTo>
                        <a:lnTo>
                          <a:pt x="863652" y="2285491"/>
                        </a:lnTo>
                        <a:lnTo>
                          <a:pt x="863652" y="0"/>
                        </a:lnTo>
                        <a:lnTo>
                          <a:pt x="0" y="0"/>
                        </a:lnTo>
                        <a:lnTo>
                          <a:pt x="0" y="2285491"/>
                        </a:lnTo>
                        <a:close/>
                      </a:path>
                    </a:pathLst>
                  </a:custGeom>
                  <a:ln w="25399">
                    <a:solidFill>
                      <a:srgbClr val="98002E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63" name="object 179">
                    <a:extLst>
                      <a:ext uri="{FF2B5EF4-FFF2-40B4-BE49-F238E27FC236}">
                        <a16:creationId xmlns:a16="http://schemas.microsoft.com/office/drawing/2014/main" id="{89169CF0-A2DC-C048-BA88-0EBD5A43F960}"/>
                      </a:ext>
                    </a:extLst>
                  </p:cNvPr>
                  <p:cNvSpPr/>
                  <p:nvPr/>
                </p:nvSpPr>
                <p:spPr>
                  <a:xfrm>
                    <a:off x="2590394" y="1019605"/>
                    <a:ext cx="864235" cy="2286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4235" h="2286000">
                        <a:moveTo>
                          <a:pt x="0" y="2285491"/>
                        </a:moveTo>
                        <a:lnTo>
                          <a:pt x="863664" y="2285491"/>
                        </a:lnTo>
                        <a:lnTo>
                          <a:pt x="863664" y="0"/>
                        </a:lnTo>
                        <a:lnTo>
                          <a:pt x="0" y="0"/>
                        </a:lnTo>
                        <a:lnTo>
                          <a:pt x="0" y="228549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64" name="object 180">
                    <a:extLst>
                      <a:ext uri="{FF2B5EF4-FFF2-40B4-BE49-F238E27FC236}">
                        <a16:creationId xmlns:a16="http://schemas.microsoft.com/office/drawing/2014/main" id="{A62BA0E8-5565-C84E-83A5-1FD0C8958A74}"/>
                      </a:ext>
                    </a:extLst>
                  </p:cNvPr>
                  <p:cNvSpPr/>
                  <p:nvPr/>
                </p:nvSpPr>
                <p:spPr>
                  <a:xfrm>
                    <a:off x="2590394" y="1019605"/>
                    <a:ext cx="864235" cy="2286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4235" h="2286000">
                        <a:moveTo>
                          <a:pt x="0" y="2285491"/>
                        </a:moveTo>
                        <a:lnTo>
                          <a:pt x="863664" y="2285491"/>
                        </a:lnTo>
                        <a:lnTo>
                          <a:pt x="863664" y="0"/>
                        </a:lnTo>
                        <a:lnTo>
                          <a:pt x="0" y="0"/>
                        </a:lnTo>
                        <a:lnTo>
                          <a:pt x="0" y="2285491"/>
                        </a:lnTo>
                        <a:close/>
                      </a:path>
                    </a:pathLst>
                  </a:custGeom>
                  <a:ln w="25399">
                    <a:solidFill>
                      <a:srgbClr val="98002E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65" name="object 181">
                    <a:extLst>
                      <a:ext uri="{FF2B5EF4-FFF2-40B4-BE49-F238E27FC236}">
                        <a16:creationId xmlns:a16="http://schemas.microsoft.com/office/drawing/2014/main" id="{EEBA722B-547E-F448-8333-B696A193EDAC}"/>
                      </a:ext>
                    </a:extLst>
                  </p:cNvPr>
                  <p:cNvSpPr txBox="1"/>
                  <p:nvPr/>
                </p:nvSpPr>
                <p:spPr>
                  <a:xfrm>
                    <a:off x="1396143" y="1764025"/>
                    <a:ext cx="610235" cy="712551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marR="5080" indent="-635" algn="ctr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1000" b="1" spc="-5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  <a:t>64 </a:t>
                    </a:r>
                    <a:r>
                      <a:rPr sz="1000" b="1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  <a:t>bit  </a:t>
                    </a:r>
                    <a:r>
                      <a:rPr sz="1000" b="1" spc="-5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  <a:t>Static</a:t>
                    </a:r>
                    <a:r>
                      <a:rPr sz="1000" b="1" spc="-70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  <a:t> </a:t>
                    </a:r>
                    <a:r>
                      <a:rPr sz="1000" b="1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  <a:t>Shift  </a:t>
                    </a:r>
                    <a:r>
                      <a:rPr sz="1000" b="1" spc="-5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  <a:t>Register</a:t>
                    </a:r>
                    <a:endParaRPr sz="10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66" name="object 182">
                    <a:extLst>
                      <a:ext uri="{FF2B5EF4-FFF2-40B4-BE49-F238E27FC236}">
                        <a16:creationId xmlns:a16="http://schemas.microsoft.com/office/drawing/2014/main" id="{171C3A55-755D-E846-9E8E-D28856A77DFB}"/>
                      </a:ext>
                    </a:extLst>
                  </p:cNvPr>
                  <p:cNvSpPr txBox="1"/>
                  <p:nvPr/>
                </p:nvSpPr>
                <p:spPr>
                  <a:xfrm>
                    <a:off x="2604667" y="2022636"/>
                    <a:ext cx="826504" cy="363547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 algn="ctr"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1000" b="1" spc="-5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  <a:t>64</a:t>
                    </a:r>
                    <a:r>
                      <a:rPr sz="1000" b="1" spc="-65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  <a:t> </a:t>
                    </a:r>
                    <a:br>
                      <a:rPr lang="en-US" sz="1000" b="1" spc="-65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</a:br>
                    <a:r>
                      <a:rPr sz="1000" b="1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  <a:t>Latches</a:t>
                    </a:r>
                    <a:endParaRPr sz="10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67" name="object 183">
                    <a:extLst>
                      <a:ext uri="{FF2B5EF4-FFF2-40B4-BE49-F238E27FC236}">
                        <a16:creationId xmlns:a16="http://schemas.microsoft.com/office/drawing/2014/main" id="{186A3A1D-0667-8749-BFFC-677815EB1F0D}"/>
                      </a:ext>
                    </a:extLst>
                  </p:cNvPr>
                  <p:cNvSpPr/>
                  <p:nvPr/>
                </p:nvSpPr>
                <p:spPr>
                  <a:xfrm>
                    <a:off x="5147567" y="1117326"/>
                    <a:ext cx="143372" cy="143676"/>
                  </a:xfrm>
                  <a:prstGeom prst="rect">
                    <a:avLst/>
                  </a:prstGeom>
                  <a:blipFill>
                    <a:blip r:embed="rId24" cstate="print"/>
                    <a:stretch>
                      <a:fillRect/>
                    </a:stretch>
                  </a:blip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68" name="object 190">
                    <a:extLst>
                      <a:ext uri="{FF2B5EF4-FFF2-40B4-BE49-F238E27FC236}">
                        <a16:creationId xmlns:a16="http://schemas.microsoft.com/office/drawing/2014/main" id="{BB6C341D-87F4-F845-83C9-FECC6501034C}"/>
                      </a:ext>
                    </a:extLst>
                  </p:cNvPr>
                  <p:cNvSpPr/>
                  <p:nvPr/>
                </p:nvSpPr>
                <p:spPr>
                  <a:xfrm>
                    <a:off x="5191486" y="865934"/>
                    <a:ext cx="808852" cy="462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4310">
                        <a:moveTo>
                          <a:pt x="0" y="0"/>
                        </a:moveTo>
                        <a:lnTo>
                          <a:pt x="193704" y="0"/>
                        </a:lnTo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69" name="object 191">
                    <a:extLst>
                      <a:ext uri="{FF2B5EF4-FFF2-40B4-BE49-F238E27FC236}">
                        <a16:creationId xmlns:a16="http://schemas.microsoft.com/office/drawing/2014/main" id="{F1641B79-160D-C549-B5E7-08FAC5A75E7B}"/>
                      </a:ext>
                    </a:extLst>
                  </p:cNvPr>
                  <p:cNvSpPr txBox="1"/>
                  <p:nvPr/>
                </p:nvSpPr>
                <p:spPr>
                  <a:xfrm>
                    <a:off x="5721418" y="689182"/>
                    <a:ext cx="271920" cy="171593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900" b="1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  <a:t>VPP</a:t>
                    </a:r>
                    <a:endParaRPr sz="9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70" name="object 192">
                    <a:extLst>
                      <a:ext uri="{FF2B5EF4-FFF2-40B4-BE49-F238E27FC236}">
                        <a16:creationId xmlns:a16="http://schemas.microsoft.com/office/drawing/2014/main" id="{E9997A2E-27B8-444C-A555-00CC15AFCBA8}"/>
                      </a:ext>
                    </a:extLst>
                  </p:cNvPr>
                  <p:cNvSpPr/>
                  <p:nvPr/>
                </p:nvSpPr>
                <p:spPr>
                  <a:xfrm>
                    <a:off x="5155899" y="2114674"/>
                    <a:ext cx="71120" cy="463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120" h="46354">
                        <a:moveTo>
                          <a:pt x="17628" y="14556"/>
                        </a:moveTo>
                        <a:lnTo>
                          <a:pt x="0" y="27036"/>
                        </a:lnTo>
                        <a:lnTo>
                          <a:pt x="0" y="46086"/>
                        </a:lnTo>
                        <a:lnTo>
                          <a:pt x="17628" y="33606"/>
                        </a:lnTo>
                        <a:lnTo>
                          <a:pt x="56904" y="33606"/>
                        </a:lnTo>
                        <a:lnTo>
                          <a:pt x="70989" y="19050"/>
                        </a:lnTo>
                        <a:lnTo>
                          <a:pt x="70989" y="15324"/>
                        </a:lnTo>
                        <a:lnTo>
                          <a:pt x="37449" y="15324"/>
                        </a:lnTo>
                        <a:lnTo>
                          <a:pt x="17628" y="14556"/>
                        </a:lnTo>
                        <a:close/>
                      </a:path>
                      <a:path w="71120" h="46354">
                        <a:moveTo>
                          <a:pt x="56904" y="33606"/>
                        </a:moveTo>
                        <a:lnTo>
                          <a:pt x="17628" y="33606"/>
                        </a:lnTo>
                        <a:lnTo>
                          <a:pt x="37449" y="34374"/>
                        </a:lnTo>
                        <a:lnTo>
                          <a:pt x="56292" y="34239"/>
                        </a:lnTo>
                        <a:lnTo>
                          <a:pt x="56904" y="33606"/>
                        </a:lnTo>
                        <a:close/>
                      </a:path>
                      <a:path w="71120" h="46354">
                        <a:moveTo>
                          <a:pt x="70989" y="0"/>
                        </a:moveTo>
                        <a:lnTo>
                          <a:pt x="56292" y="15188"/>
                        </a:lnTo>
                        <a:lnTo>
                          <a:pt x="37449" y="15324"/>
                        </a:lnTo>
                        <a:lnTo>
                          <a:pt x="70989" y="15324"/>
                        </a:lnTo>
                        <a:lnTo>
                          <a:pt x="70989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71" name="object 193">
                    <a:extLst>
                      <a:ext uri="{FF2B5EF4-FFF2-40B4-BE49-F238E27FC236}">
                        <a16:creationId xmlns:a16="http://schemas.microsoft.com/office/drawing/2014/main" id="{1EA4B9A5-6005-8047-B7D4-2D3E3AE93165}"/>
                      </a:ext>
                    </a:extLst>
                  </p:cNvPr>
                  <p:cNvSpPr/>
                  <p:nvPr/>
                </p:nvSpPr>
                <p:spPr>
                  <a:xfrm>
                    <a:off x="5155899" y="2114674"/>
                    <a:ext cx="71120" cy="273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120" h="27304">
                        <a:moveTo>
                          <a:pt x="17628" y="14556"/>
                        </a:moveTo>
                        <a:lnTo>
                          <a:pt x="0" y="27036"/>
                        </a:lnTo>
                        <a:lnTo>
                          <a:pt x="31370" y="15088"/>
                        </a:lnTo>
                        <a:lnTo>
                          <a:pt x="17628" y="14556"/>
                        </a:lnTo>
                        <a:close/>
                      </a:path>
                      <a:path w="71120" h="27304">
                        <a:moveTo>
                          <a:pt x="70989" y="0"/>
                        </a:moveTo>
                        <a:lnTo>
                          <a:pt x="31370" y="15088"/>
                        </a:lnTo>
                        <a:lnTo>
                          <a:pt x="37449" y="15324"/>
                        </a:lnTo>
                        <a:lnTo>
                          <a:pt x="56292" y="15188"/>
                        </a:lnTo>
                        <a:lnTo>
                          <a:pt x="70989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72" name="object 194">
                    <a:extLst>
                      <a:ext uri="{FF2B5EF4-FFF2-40B4-BE49-F238E27FC236}">
                        <a16:creationId xmlns:a16="http://schemas.microsoft.com/office/drawing/2014/main" id="{AC5CAC8F-2970-C043-AE96-B28E59459F31}"/>
                      </a:ext>
                    </a:extLst>
                  </p:cNvPr>
                  <p:cNvSpPr/>
                  <p:nvPr/>
                </p:nvSpPr>
                <p:spPr>
                  <a:xfrm>
                    <a:off x="5155899" y="2114674"/>
                    <a:ext cx="71120" cy="273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120" h="27304">
                        <a:moveTo>
                          <a:pt x="0" y="27036"/>
                        </a:moveTo>
                        <a:lnTo>
                          <a:pt x="17628" y="14556"/>
                        </a:lnTo>
                        <a:lnTo>
                          <a:pt x="37449" y="15324"/>
                        </a:lnTo>
                        <a:lnTo>
                          <a:pt x="56292" y="15188"/>
                        </a:lnTo>
                        <a:lnTo>
                          <a:pt x="70989" y="0"/>
                        </a:lnTo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73" name="object 195">
                    <a:extLst>
                      <a:ext uri="{FF2B5EF4-FFF2-40B4-BE49-F238E27FC236}">
                        <a16:creationId xmlns:a16="http://schemas.microsoft.com/office/drawing/2014/main" id="{6CC34F30-1E5A-A545-BC13-AD023C39A905}"/>
                      </a:ext>
                    </a:extLst>
                  </p:cNvPr>
                  <p:cNvSpPr/>
                  <p:nvPr/>
                </p:nvSpPr>
                <p:spPr>
                  <a:xfrm>
                    <a:off x="5155899" y="2133724"/>
                    <a:ext cx="71120" cy="273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120" h="27304">
                        <a:moveTo>
                          <a:pt x="17628" y="14556"/>
                        </a:moveTo>
                        <a:lnTo>
                          <a:pt x="0" y="27036"/>
                        </a:lnTo>
                        <a:lnTo>
                          <a:pt x="31370" y="15088"/>
                        </a:lnTo>
                        <a:lnTo>
                          <a:pt x="17628" y="14556"/>
                        </a:lnTo>
                        <a:close/>
                      </a:path>
                      <a:path w="71120" h="27304">
                        <a:moveTo>
                          <a:pt x="70989" y="0"/>
                        </a:moveTo>
                        <a:lnTo>
                          <a:pt x="31370" y="15088"/>
                        </a:lnTo>
                        <a:lnTo>
                          <a:pt x="37449" y="15324"/>
                        </a:lnTo>
                        <a:lnTo>
                          <a:pt x="56292" y="15188"/>
                        </a:lnTo>
                        <a:lnTo>
                          <a:pt x="70989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74" name="object 196">
                    <a:extLst>
                      <a:ext uri="{FF2B5EF4-FFF2-40B4-BE49-F238E27FC236}">
                        <a16:creationId xmlns:a16="http://schemas.microsoft.com/office/drawing/2014/main" id="{E31DE7FF-AA67-FD4B-8EF4-F9379401098C}"/>
                      </a:ext>
                    </a:extLst>
                  </p:cNvPr>
                  <p:cNvSpPr/>
                  <p:nvPr/>
                </p:nvSpPr>
                <p:spPr>
                  <a:xfrm>
                    <a:off x="5155899" y="2133724"/>
                    <a:ext cx="71120" cy="273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120" h="27304">
                        <a:moveTo>
                          <a:pt x="0" y="27036"/>
                        </a:moveTo>
                        <a:lnTo>
                          <a:pt x="17628" y="14556"/>
                        </a:lnTo>
                        <a:lnTo>
                          <a:pt x="37449" y="15324"/>
                        </a:lnTo>
                        <a:lnTo>
                          <a:pt x="56292" y="15188"/>
                        </a:lnTo>
                        <a:lnTo>
                          <a:pt x="70989" y="0"/>
                        </a:lnTo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75" name="object 197">
                    <a:extLst>
                      <a:ext uri="{FF2B5EF4-FFF2-40B4-BE49-F238E27FC236}">
                        <a16:creationId xmlns:a16="http://schemas.microsoft.com/office/drawing/2014/main" id="{83412C6D-86B0-9648-8D9A-9AC97943EE2C}"/>
                      </a:ext>
                    </a:extLst>
                  </p:cNvPr>
                  <p:cNvSpPr txBox="1"/>
                  <p:nvPr/>
                </p:nvSpPr>
                <p:spPr>
                  <a:xfrm>
                    <a:off x="5300205" y="981196"/>
                    <a:ext cx="472231" cy="171593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900" b="1" spc="-5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  <a:t>HV</a:t>
                    </a:r>
                    <a:r>
                      <a:rPr sz="750" b="1" spc="7" baseline="-33333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  <a:t>OU</a:t>
                    </a:r>
                    <a:r>
                      <a:rPr sz="750" b="1" spc="15" baseline="-33333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  <a:t>T</a:t>
                    </a:r>
                    <a:r>
                      <a:rPr sz="900" b="1" spc="-5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  <a:t>1</a:t>
                    </a:r>
                    <a:endParaRPr sz="9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76" name="object 199">
                    <a:extLst>
                      <a:ext uri="{FF2B5EF4-FFF2-40B4-BE49-F238E27FC236}">
                        <a16:creationId xmlns:a16="http://schemas.microsoft.com/office/drawing/2014/main" id="{F17ACE4E-0AA5-B743-956B-C843D759FDF0}"/>
                      </a:ext>
                    </a:extLst>
                  </p:cNvPr>
                  <p:cNvSpPr txBox="1"/>
                  <p:nvPr/>
                </p:nvSpPr>
                <p:spPr>
                  <a:xfrm>
                    <a:off x="912219" y="2184561"/>
                    <a:ext cx="458353" cy="174015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900" b="1" spc="-5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  <a:t>DIR</a:t>
                    </a:r>
                    <a:endParaRPr sz="9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77" name="object 200">
                    <a:extLst>
                      <a:ext uri="{FF2B5EF4-FFF2-40B4-BE49-F238E27FC236}">
                        <a16:creationId xmlns:a16="http://schemas.microsoft.com/office/drawing/2014/main" id="{17CF187A-CCE5-1247-B0D3-F9A50FE83DDF}"/>
                      </a:ext>
                    </a:extLst>
                  </p:cNvPr>
                  <p:cNvSpPr/>
                  <p:nvPr/>
                </p:nvSpPr>
                <p:spPr>
                  <a:xfrm flipV="1">
                    <a:off x="657225" y="2296089"/>
                    <a:ext cx="637941" cy="457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935">
                        <a:moveTo>
                          <a:pt x="0" y="0"/>
                        </a:moveTo>
                        <a:lnTo>
                          <a:pt x="241727" y="0"/>
                        </a:lnTo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78" name="object 204">
                    <a:extLst>
                      <a:ext uri="{FF2B5EF4-FFF2-40B4-BE49-F238E27FC236}">
                        <a16:creationId xmlns:a16="http://schemas.microsoft.com/office/drawing/2014/main" id="{3339B9F4-103D-8F47-9A67-A367B1CA9EF7}"/>
                      </a:ext>
                    </a:extLst>
                  </p:cNvPr>
                  <p:cNvSpPr/>
                  <p:nvPr/>
                </p:nvSpPr>
                <p:spPr>
                  <a:xfrm>
                    <a:off x="4603934" y="3022610"/>
                    <a:ext cx="300355" cy="1993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54" h="199390">
                        <a:moveTo>
                          <a:pt x="300112" y="99428"/>
                        </a:moveTo>
                        <a:lnTo>
                          <a:pt x="277105" y="126498"/>
                        </a:lnTo>
                        <a:lnTo>
                          <a:pt x="241189" y="159394"/>
                        </a:lnTo>
                        <a:lnTo>
                          <a:pt x="195461" y="187165"/>
                        </a:lnTo>
                        <a:lnTo>
                          <a:pt x="143015" y="198856"/>
                        </a:lnTo>
                        <a:lnTo>
                          <a:pt x="89846" y="198856"/>
                        </a:lnTo>
                        <a:lnTo>
                          <a:pt x="44109" y="198856"/>
                        </a:lnTo>
                        <a:lnTo>
                          <a:pt x="12071" y="198856"/>
                        </a:lnTo>
                        <a:lnTo>
                          <a:pt x="0" y="198856"/>
                        </a:lnTo>
                        <a:lnTo>
                          <a:pt x="8988" y="178318"/>
                        </a:lnTo>
                        <a:lnTo>
                          <a:pt x="16223" y="154617"/>
                        </a:lnTo>
                        <a:lnTo>
                          <a:pt x="21045" y="128178"/>
                        </a:lnTo>
                        <a:lnTo>
                          <a:pt x="22799" y="99428"/>
                        </a:lnTo>
                        <a:lnTo>
                          <a:pt x="20990" y="70964"/>
                        </a:lnTo>
                        <a:lnTo>
                          <a:pt x="16074" y="44478"/>
                        </a:lnTo>
                        <a:lnTo>
                          <a:pt x="8821" y="20610"/>
                        </a:lnTo>
                        <a:lnTo>
                          <a:pt x="0" y="0"/>
                        </a:lnTo>
                        <a:lnTo>
                          <a:pt x="41583" y="0"/>
                        </a:lnTo>
                        <a:lnTo>
                          <a:pt x="70341" y="0"/>
                        </a:lnTo>
                        <a:lnTo>
                          <a:pt x="99683" y="0"/>
                        </a:lnTo>
                        <a:lnTo>
                          <a:pt x="143015" y="0"/>
                        </a:lnTo>
                        <a:lnTo>
                          <a:pt x="195461" y="11690"/>
                        </a:lnTo>
                        <a:lnTo>
                          <a:pt x="241189" y="39461"/>
                        </a:lnTo>
                        <a:lnTo>
                          <a:pt x="277105" y="72357"/>
                        </a:lnTo>
                        <a:lnTo>
                          <a:pt x="300112" y="99428"/>
                        </a:lnTo>
                        <a:close/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79" name="object 205">
                    <a:extLst>
                      <a:ext uri="{FF2B5EF4-FFF2-40B4-BE49-F238E27FC236}">
                        <a16:creationId xmlns:a16="http://schemas.microsoft.com/office/drawing/2014/main" id="{A05C0CE4-B520-1E43-BB04-42064B0F9AD3}"/>
                      </a:ext>
                    </a:extLst>
                  </p:cNvPr>
                  <p:cNvSpPr/>
                  <p:nvPr/>
                </p:nvSpPr>
                <p:spPr>
                  <a:xfrm>
                    <a:off x="4579066" y="3123591"/>
                    <a:ext cx="22860" cy="996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860" h="99695">
                        <a:moveTo>
                          <a:pt x="22799" y="0"/>
                        </a:moveTo>
                        <a:lnTo>
                          <a:pt x="0" y="99458"/>
                        </a:lnTo>
                        <a:lnTo>
                          <a:pt x="8988" y="78915"/>
                        </a:lnTo>
                        <a:lnTo>
                          <a:pt x="16223" y="55204"/>
                        </a:lnTo>
                        <a:lnTo>
                          <a:pt x="21045" y="28755"/>
                        </a:lnTo>
                        <a:lnTo>
                          <a:pt x="22799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80" name="object 206">
                    <a:extLst>
                      <a:ext uri="{FF2B5EF4-FFF2-40B4-BE49-F238E27FC236}">
                        <a16:creationId xmlns:a16="http://schemas.microsoft.com/office/drawing/2014/main" id="{806EBCCC-5917-9848-9008-E478587AB054}"/>
                      </a:ext>
                    </a:extLst>
                  </p:cNvPr>
                  <p:cNvSpPr/>
                  <p:nvPr/>
                </p:nvSpPr>
                <p:spPr>
                  <a:xfrm>
                    <a:off x="4579066" y="3123591"/>
                    <a:ext cx="22860" cy="996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860" h="99695">
                        <a:moveTo>
                          <a:pt x="0" y="99458"/>
                        </a:moveTo>
                        <a:lnTo>
                          <a:pt x="8988" y="78915"/>
                        </a:lnTo>
                        <a:lnTo>
                          <a:pt x="16223" y="55204"/>
                        </a:lnTo>
                        <a:lnTo>
                          <a:pt x="21045" y="28755"/>
                        </a:lnTo>
                        <a:lnTo>
                          <a:pt x="22799" y="0"/>
                        </a:lnTo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81" name="object 207">
                    <a:extLst>
                      <a:ext uri="{FF2B5EF4-FFF2-40B4-BE49-F238E27FC236}">
                        <a16:creationId xmlns:a16="http://schemas.microsoft.com/office/drawing/2014/main" id="{4C86D8BB-E237-324D-B803-6F2877D82F54}"/>
                      </a:ext>
                    </a:extLst>
                  </p:cNvPr>
                  <p:cNvSpPr/>
                  <p:nvPr/>
                </p:nvSpPr>
                <p:spPr>
                  <a:xfrm>
                    <a:off x="4579065" y="3024165"/>
                    <a:ext cx="22860" cy="996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860" h="99695">
                        <a:moveTo>
                          <a:pt x="0" y="0"/>
                        </a:moveTo>
                        <a:lnTo>
                          <a:pt x="22799" y="99428"/>
                        </a:lnTo>
                        <a:lnTo>
                          <a:pt x="20990" y="70977"/>
                        </a:lnTo>
                        <a:lnTo>
                          <a:pt x="16074" y="44490"/>
                        </a:lnTo>
                        <a:lnTo>
                          <a:pt x="8821" y="2061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82" name="object 208">
                    <a:extLst>
                      <a:ext uri="{FF2B5EF4-FFF2-40B4-BE49-F238E27FC236}">
                        <a16:creationId xmlns:a16="http://schemas.microsoft.com/office/drawing/2014/main" id="{CDAA32C1-0FC7-3249-B81E-E8164D0D5698}"/>
                      </a:ext>
                    </a:extLst>
                  </p:cNvPr>
                  <p:cNvSpPr/>
                  <p:nvPr/>
                </p:nvSpPr>
                <p:spPr>
                  <a:xfrm>
                    <a:off x="4579066" y="3024165"/>
                    <a:ext cx="22860" cy="996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860" h="99695">
                        <a:moveTo>
                          <a:pt x="22799" y="99428"/>
                        </a:moveTo>
                        <a:lnTo>
                          <a:pt x="20990" y="70977"/>
                        </a:lnTo>
                        <a:lnTo>
                          <a:pt x="16074" y="44490"/>
                        </a:lnTo>
                        <a:lnTo>
                          <a:pt x="8821" y="20614"/>
                        </a:lnTo>
                        <a:lnTo>
                          <a:pt x="0" y="0"/>
                        </a:lnTo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83" name="object 209">
                    <a:extLst>
                      <a:ext uri="{FF2B5EF4-FFF2-40B4-BE49-F238E27FC236}">
                        <a16:creationId xmlns:a16="http://schemas.microsoft.com/office/drawing/2014/main" id="{C0D085FF-E14B-B04C-AF0F-80C6D7FA6680}"/>
                      </a:ext>
                    </a:extLst>
                  </p:cNvPr>
                  <p:cNvSpPr/>
                  <p:nvPr/>
                </p:nvSpPr>
                <p:spPr>
                  <a:xfrm>
                    <a:off x="4603934" y="2616159"/>
                    <a:ext cx="300355" cy="1993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54" h="199390">
                        <a:moveTo>
                          <a:pt x="300112" y="99458"/>
                        </a:moveTo>
                        <a:lnTo>
                          <a:pt x="277105" y="126528"/>
                        </a:lnTo>
                        <a:lnTo>
                          <a:pt x="241189" y="159425"/>
                        </a:lnTo>
                        <a:lnTo>
                          <a:pt x="195461" y="187195"/>
                        </a:lnTo>
                        <a:lnTo>
                          <a:pt x="143015" y="198886"/>
                        </a:lnTo>
                        <a:lnTo>
                          <a:pt x="89846" y="198886"/>
                        </a:lnTo>
                        <a:lnTo>
                          <a:pt x="44109" y="198886"/>
                        </a:lnTo>
                        <a:lnTo>
                          <a:pt x="12071" y="198886"/>
                        </a:lnTo>
                        <a:lnTo>
                          <a:pt x="0" y="198886"/>
                        </a:lnTo>
                        <a:lnTo>
                          <a:pt x="8988" y="178348"/>
                        </a:lnTo>
                        <a:lnTo>
                          <a:pt x="16223" y="154647"/>
                        </a:lnTo>
                        <a:lnTo>
                          <a:pt x="21045" y="128208"/>
                        </a:lnTo>
                        <a:lnTo>
                          <a:pt x="22799" y="99458"/>
                        </a:lnTo>
                        <a:lnTo>
                          <a:pt x="20990" y="70990"/>
                        </a:lnTo>
                        <a:lnTo>
                          <a:pt x="16074" y="44494"/>
                        </a:lnTo>
                        <a:lnTo>
                          <a:pt x="8821" y="20615"/>
                        </a:lnTo>
                        <a:lnTo>
                          <a:pt x="0" y="0"/>
                        </a:lnTo>
                        <a:lnTo>
                          <a:pt x="41583" y="0"/>
                        </a:lnTo>
                        <a:lnTo>
                          <a:pt x="70341" y="0"/>
                        </a:lnTo>
                        <a:lnTo>
                          <a:pt x="99683" y="0"/>
                        </a:lnTo>
                        <a:lnTo>
                          <a:pt x="143015" y="0"/>
                        </a:lnTo>
                        <a:lnTo>
                          <a:pt x="195461" y="11691"/>
                        </a:lnTo>
                        <a:lnTo>
                          <a:pt x="241189" y="39464"/>
                        </a:lnTo>
                        <a:lnTo>
                          <a:pt x="277105" y="72370"/>
                        </a:lnTo>
                        <a:lnTo>
                          <a:pt x="300112" y="99458"/>
                        </a:lnTo>
                        <a:close/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84" name="object 210">
                    <a:extLst>
                      <a:ext uri="{FF2B5EF4-FFF2-40B4-BE49-F238E27FC236}">
                        <a16:creationId xmlns:a16="http://schemas.microsoft.com/office/drawing/2014/main" id="{8AEA8CA2-94E2-9A47-B95E-616D17837AB7}"/>
                      </a:ext>
                    </a:extLst>
                  </p:cNvPr>
                  <p:cNvSpPr/>
                  <p:nvPr/>
                </p:nvSpPr>
                <p:spPr>
                  <a:xfrm>
                    <a:off x="4579066" y="2717201"/>
                    <a:ext cx="22860" cy="996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860" h="99695">
                        <a:moveTo>
                          <a:pt x="22799" y="0"/>
                        </a:moveTo>
                        <a:lnTo>
                          <a:pt x="0" y="99428"/>
                        </a:lnTo>
                        <a:lnTo>
                          <a:pt x="8988" y="78890"/>
                        </a:lnTo>
                        <a:lnTo>
                          <a:pt x="16223" y="55189"/>
                        </a:lnTo>
                        <a:lnTo>
                          <a:pt x="21045" y="28750"/>
                        </a:lnTo>
                        <a:lnTo>
                          <a:pt x="22799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85" name="object 211">
                    <a:extLst>
                      <a:ext uri="{FF2B5EF4-FFF2-40B4-BE49-F238E27FC236}">
                        <a16:creationId xmlns:a16="http://schemas.microsoft.com/office/drawing/2014/main" id="{A836883E-38E6-0748-865E-EAD6C1A4C12E}"/>
                      </a:ext>
                    </a:extLst>
                  </p:cNvPr>
                  <p:cNvSpPr/>
                  <p:nvPr/>
                </p:nvSpPr>
                <p:spPr>
                  <a:xfrm>
                    <a:off x="4579066" y="2717201"/>
                    <a:ext cx="22860" cy="996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860" h="99695">
                        <a:moveTo>
                          <a:pt x="0" y="99428"/>
                        </a:moveTo>
                        <a:lnTo>
                          <a:pt x="8988" y="78890"/>
                        </a:lnTo>
                        <a:lnTo>
                          <a:pt x="16223" y="55189"/>
                        </a:lnTo>
                        <a:lnTo>
                          <a:pt x="21045" y="28750"/>
                        </a:lnTo>
                        <a:lnTo>
                          <a:pt x="22799" y="0"/>
                        </a:lnTo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86" name="object 212">
                    <a:extLst>
                      <a:ext uri="{FF2B5EF4-FFF2-40B4-BE49-F238E27FC236}">
                        <a16:creationId xmlns:a16="http://schemas.microsoft.com/office/drawing/2014/main" id="{2989B41E-545B-E340-B826-8316926EC7FC}"/>
                      </a:ext>
                    </a:extLst>
                  </p:cNvPr>
                  <p:cNvSpPr/>
                  <p:nvPr/>
                </p:nvSpPr>
                <p:spPr>
                  <a:xfrm>
                    <a:off x="4579065" y="2617775"/>
                    <a:ext cx="22860" cy="996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860" h="99695">
                        <a:moveTo>
                          <a:pt x="0" y="0"/>
                        </a:moveTo>
                        <a:lnTo>
                          <a:pt x="22799" y="99428"/>
                        </a:lnTo>
                        <a:lnTo>
                          <a:pt x="20990" y="70960"/>
                        </a:lnTo>
                        <a:lnTo>
                          <a:pt x="16074" y="44467"/>
                        </a:lnTo>
                        <a:lnTo>
                          <a:pt x="8821" y="2059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87" name="object 213">
                    <a:extLst>
                      <a:ext uri="{FF2B5EF4-FFF2-40B4-BE49-F238E27FC236}">
                        <a16:creationId xmlns:a16="http://schemas.microsoft.com/office/drawing/2014/main" id="{CD3D51E5-1793-7E46-B3B3-E310A92A30B9}"/>
                      </a:ext>
                    </a:extLst>
                  </p:cNvPr>
                  <p:cNvSpPr/>
                  <p:nvPr/>
                </p:nvSpPr>
                <p:spPr>
                  <a:xfrm>
                    <a:off x="4579066" y="2617775"/>
                    <a:ext cx="22860" cy="996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860" h="99695">
                        <a:moveTo>
                          <a:pt x="22799" y="99428"/>
                        </a:moveTo>
                        <a:lnTo>
                          <a:pt x="20990" y="70960"/>
                        </a:lnTo>
                        <a:lnTo>
                          <a:pt x="16074" y="44467"/>
                        </a:lnTo>
                        <a:lnTo>
                          <a:pt x="8821" y="20597"/>
                        </a:lnTo>
                        <a:lnTo>
                          <a:pt x="0" y="0"/>
                        </a:lnTo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88" name="object 214">
                    <a:extLst>
                      <a:ext uri="{FF2B5EF4-FFF2-40B4-BE49-F238E27FC236}">
                        <a16:creationId xmlns:a16="http://schemas.microsoft.com/office/drawing/2014/main" id="{E3914BA4-0956-D14E-84C8-44E2A5E56A23}"/>
                      </a:ext>
                    </a:extLst>
                  </p:cNvPr>
                  <p:cNvSpPr/>
                  <p:nvPr/>
                </p:nvSpPr>
                <p:spPr>
                  <a:xfrm>
                    <a:off x="4603934" y="1485808"/>
                    <a:ext cx="300355" cy="1993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54" h="199390">
                        <a:moveTo>
                          <a:pt x="300112" y="99458"/>
                        </a:moveTo>
                        <a:lnTo>
                          <a:pt x="277105" y="126528"/>
                        </a:lnTo>
                        <a:lnTo>
                          <a:pt x="241189" y="159425"/>
                        </a:lnTo>
                        <a:lnTo>
                          <a:pt x="195461" y="187195"/>
                        </a:lnTo>
                        <a:lnTo>
                          <a:pt x="143015" y="198886"/>
                        </a:lnTo>
                        <a:lnTo>
                          <a:pt x="89846" y="198886"/>
                        </a:lnTo>
                        <a:lnTo>
                          <a:pt x="44109" y="198886"/>
                        </a:lnTo>
                        <a:lnTo>
                          <a:pt x="12071" y="198886"/>
                        </a:lnTo>
                        <a:lnTo>
                          <a:pt x="0" y="198886"/>
                        </a:lnTo>
                        <a:lnTo>
                          <a:pt x="8988" y="178361"/>
                        </a:lnTo>
                        <a:lnTo>
                          <a:pt x="16223" y="154659"/>
                        </a:lnTo>
                        <a:lnTo>
                          <a:pt x="21045" y="128213"/>
                        </a:lnTo>
                        <a:lnTo>
                          <a:pt x="22799" y="99458"/>
                        </a:lnTo>
                        <a:lnTo>
                          <a:pt x="20990" y="70990"/>
                        </a:lnTo>
                        <a:lnTo>
                          <a:pt x="16074" y="44494"/>
                        </a:lnTo>
                        <a:lnTo>
                          <a:pt x="8821" y="20615"/>
                        </a:lnTo>
                        <a:lnTo>
                          <a:pt x="0" y="0"/>
                        </a:lnTo>
                        <a:lnTo>
                          <a:pt x="41583" y="0"/>
                        </a:lnTo>
                        <a:lnTo>
                          <a:pt x="70341" y="0"/>
                        </a:lnTo>
                        <a:lnTo>
                          <a:pt x="99683" y="0"/>
                        </a:lnTo>
                        <a:lnTo>
                          <a:pt x="143015" y="0"/>
                        </a:lnTo>
                        <a:lnTo>
                          <a:pt x="195461" y="11691"/>
                        </a:lnTo>
                        <a:lnTo>
                          <a:pt x="241189" y="39464"/>
                        </a:lnTo>
                        <a:lnTo>
                          <a:pt x="277105" y="72370"/>
                        </a:lnTo>
                        <a:lnTo>
                          <a:pt x="300112" y="99458"/>
                        </a:lnTo>
                        <a:close/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89" name="object 215">
                    <a:extLst>
                      <a:ext uri="{FF2B5EF4-FFF2-40B4-BE49-F238E27FC236}">
                        <a16:creationId xmlns:a16="http://schemas.microsoft.com/office/drawing/2014/main" id="{F6B8DACA-8E0C-1340-A21E-A597025D116B}"/>
                      </a:ext>
                    </a:extLst>
                  </p:cNvPr>
                  <p:cNvSpPr/>
                  <p:nvPr/>
                </p:nvSpPr>
                <p:spPr>
                  <a:xfrm>
                    <a:off x="4579066" y="1586851"/>
                    <a:ext cx="22860" cy="996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860" h="99695">
                        <a:moveTo>
                          <a:pt x="22799" y="0"/>
                        </a:moveTo>
                        <a:lnTo>
                          <a:pt x="0" y="99428"/>
                        </a:lnTo>
                        <a:lnTo>
                          <a:pt x="8988" y="78890"/>
                        </a:lnTo>
                        <a:lnTo>
                          <a:pt x="16223" y="55189"/>
                        </a:lnTo>
                        <a:lnTo>
                          <a:pt x="21045" y="28750"/>
                        </a:lnTo>
                        <a:lnTo>
                          <a:pt x="22799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90" name="object 216">
                    <a:extLst>
                      <a:ext uri="{FF2B5EF4-FFF2-40B4-BE49-F238E27FC236}">
                        <a16:creationId xmlns:a16="http://schemas.microsoft.com/office/drawing/2014/main" id="{31D5DABB-1500-A944-9F5A-CF119B5316BA}"/>
                      </a:ext>
                    </a:extLst>
                  </p:cNvPr>
                  <p:cNvSpPr/>
                  <p:nvPr/>
                </p:nvSpPr>
                <p:spPr>
                  <a:xfrm>
                    <a:off x="4579066" y="1586851"/>
                    <a:ext cx="22860" cy="996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860" h="99695">
                        <a:moveTo>
                          <a:pt x="0" y="99428"/>
                        </a:moveTo>
                        <a:lnTo>
                          <a:pt x="8988" y="78890"/>
                        </a:lnTo>
                        <a:lnTo>
                          <a:pt x="16223" y="55189"/>
                        </a:lnTo>
                        <a:lnTo>
                          <a:pt x="21045" y="28750"/>
                        </a:lnTo>
                        <a:lnTo>
                          <a:pt x="22799" y="0"/>
                        </a:lnTo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91" name="object 217">
                    <a:extLst>
                      <a:ext uri="{FF2B5EF4-FFF2-40B4-BE49-F238E27FC236}">
                        <a16:creationId xmlns:a16="http://schemas.microsoft.com/office/drawing/2014/main" id="{F28B50D6-63A8-7B40-BD31-EC8A496A9840}"/>
                      </a:ext>
                    </a:extLst>
                  </p:cNvPr>
                  <p:cNvSpPr/>
                  <p:nvPr/>
                </p:nvSpPr>
                <p:spPr>
                  <a:xfrm>
                    <a:off x="4579065" y="1487394"/>
                    <a:ext cx="22860" cy="996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860" h="99695">
                        <a:moveTo>
                          <a:pt x="0" y="0"/>
                        </a:moveTo>
                        <a:lnTo>
                          <a:pt x="22799" y="99458"/>
                        </a:lnTo>
                        <a:lnTo>
                          <a:pt x="20990" y="70990"/>
                        </a:lnTo>
                        <a:lnTo>
                          <a:pt x="16074" y="44494"/>
                        </a:lnTo>
                        <a:lnTo>
                          <a:pt x="8821" y="2061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92" name="object 218">
                    <a:extLst>
                      <a:ext uri="{FF2B5EF4-FFF2-40B4-BE49-F238E27FC236}">
                        <a16:creationId xmlns:a16="http://schemas.microsoft.com/office/drawing/2014/main" id="{EBA906AF-C0A5-6747-84A2-06D99ADFB611}"/>
                      </a:ext>
                    </a:extLst>
                  </p:cNvPr>
                  <p:cNvSpPr/>
                  <p:nvPr/>
                </p:nvSpPr>
                <p:spPr>
                  <a:xfrm>
                    <a:off x="4579066" y="1487394"/>
                    <a:ext cx="22860" cy="996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860" h="99695">
                        <a:moveTo>
                          <a:pt x="22799" y="99458"/>
                        </a:moveTo>
                        <a:lnTo>
                          <a:pt x="20990" y="70990"/>
                        </a:lnTo>
                        <a:lnTo>
                          <a:pt x="16074" y="44494"/>
                        </a:lnTo>
                        <a:lnTo>
                          <a:pt x="8821" y="20615"/>
                        </a:lnTo>
                        <a:lnTo>
                          <a:pt x="0" y="0"/>
                        </a:lnTo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93" name="object 219">
                    <a:extLst>
                      <a:ext uri="{FF2B5EF4-FFF2-40B4-BE49-F238E27FC236}">
                        <a16:creationId xmlns:a16="http://schemas.microsoft.com/office/drawing/2014/main" id="{A586D029-453C-2A48-8647-867ADA150614}"/>
                      </a:ext>
                    </a:extLst>
                  </p:cNvPr>
                  <p:cNvSpPr/>
                  <p:nvPr/>
                </p:nvSpPr>
                <p:spPr>
                  <a:xfrm>
                    <a:off x="4603934" y="1092098"/>
                    <a:ext cx="300355" cy="1993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54" h="199390">
                        <a:moveTo>
                          <a:pt x="300112" y="99458"/>
                        </a:moveTo>
                        <a:lnTo>
                          <a:pt x="277105" y="126528"/>
                        </a:lnTo>
                        <a:lnTo>
                          <a:pt x="241189" y="159425"/>
                        </a:lnTo>
                        <a:lnTo>
                          <a:pt x="195461" y="187195"/>
                        </a:lnTo>
                        <a:lnTo>
                          <a:pt x="143015" y="198886"/>
                        </a:lnTo>
                        <a:lnTo>
                          <a:pt x="89846" y="198886"/>
                        </a:lnTo>
                        <a:lnTo>
                          <a:pt x="44109" y="198886"/>
                        </a:lnTo>
                        <a:lnTo>
                          <a:pt x="12071" y="198886"/>
                        </a:lnTo>
                        <a:lnTo>
                          <a:pt x="0" y="198886"/>
                        </a:lnTo>
                        <a:lnTo>
                          <a:pt x="8988" y="178348"/>
                        </a:lnTo>
                        <a:lnTo>
                          <a:pt x="16223" y="154647"/>
                        </a:lnTo>
                        <a:lnTo>
                          <a:pt x="21045" y="128208"/>
                        </a:lnTo>
                        <a:lnTo>
                          <a:pt x="22799" y="99458"/>
                        </a:lnTo>
                        <a:lnTo>
                          <a:pt x="20990" y="70990"/>
                        </a:lnTo>
                        <a:lnTo>
                          <a:pt x="16074" y="44494"/>
                        </a:lnTo>
                        <a:lnTo>
                          <a:pt x="8821" y="20615"/>
                        </a:lnTo>
                        <a:lnTo>
                          <a:pt x="0" y="0"/>
                        </a:lnTo>
                        <a:lnTo>
                          <a:pt x="41583" y="0"/>
                        </a:lnTo>
                        <a:lnTo>
                          <a:pt x="70341" y="0"/>
                        </a:lnTo>
                        <a:lnTo>
                          <a:pt x="99683" y="0"/>
                        </a:lnTo>
                        <a:lnTo>
                          <a:pt x="143015" y="0"/>
                        </a:lnTo>
                        <a:lnTo>
                          <a:pt x="195461" y="11691"/>
                        </a:lnTo>
                        <a:lnTo>
                          <a:pt x="241189" y="39464"/>
                        </a:lnTo>
                        <a:lnTo>
                          <a:pt x="277105" y="72370"/>
                        </a:lnTo>
                        <a:lnTo>
                          <a:pt x="300112" y="99458"/>
                        </a:lnTo>
                        <a:close/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94" name="object 220">
                    <a:extLst>
                      <a:ext uri="{FF2B5EF4-FFF2-40B4-BE49-F238E27FC236}">
                        <a16:creationId xmlns:a16="http://schemas.microsoft.com/office/drawing/2014/main" id="{9FB2C494-37FF-3841-B433-23CCAEAC4B40}"/>
                      </a:ext>
                    </a:extLst>
                  </p:cNvPr>
                  <p:cNvSpPr/>
                  <p:nvPr/>
                </p:nvSpPr>
                <p:spPr>
                  <a:xfrm>
                    <a:off x="4579066" y="1193140"/>
                    <a:ext cx="22860" cy="996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860" h="99695">
                        <a:moveTo>
                          <a:pt x="22799" y="0"/>
                        </a:moveTo>
                        <a:lnTo>
                          <a:pt x="0" y="99428"/>
                        </a:lnTo>
                        <a:lnTo>
                          <a:pt x="8988" y="78903"/>
                        </a:lnTo>
                        <a:lnTo>
                          <a:pt x="16223" y="55200"/>
                        </a:lnTo>
                        <a:lnTo>
                          <a:pt x="21045" y="28754"/>
                        </a:lnTo>
                        <a:lnTo>
                          <a:pt x="22799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95" name="object 221">
                    <a:extLst>
                      <a:ext uri="{FF2B5EF4-FFF2-40B4-BE49-F238E27FC236}">
                        <a16:creationId xmlns:a16="http://schemas.microsoft.com/office/drawing/2014/main" id="{0784F18D-3A4B-064C-8D1F-712384218DAE}"/>
                      </a:ext>
                    </a:extLst>
                  </p:cNvPr>
                  <p:cNvSpPr/>
                  <p:nvPr/>
                </p:nvSpPr>
                <p:spPr>
                  <a:xfrm>
                    <a:off x="4579066" y="1193140"/>
                    <a:ext cx="22860" cy="996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860" h="99695">
                        <a:moveTo>
                          <a:pt x="0" y="99428"/>
                        </a:moveTo>
                        <a:lnTo>
                          <a:pt x="8988" y="78903"/>
                        </a:lnTo>
                        <a:lnTo>
                          <a:pt x="16223" y="55200"/>
                        </a:lnTo>
                        <a:lnTo>
                          <a:pt x="21045" y="28754"/>
                        </a:lnTo>
                        <a:lnTo>
                          <a:pt x="22799" y="0"/>
                        </a:lnTo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96" name="object 222">
                    <a:extLst>
                      <a:ext uri="{FF2B5EF4-FFF2-40B4-BE49-F238E27FC236}">
                        <a16:creationId xmlns:a16="http://schemas.microsoft.com/office/drawing/2014/main" id="{420DD7A3-CF7F-9F4A-BA80-1FFB2A44713B}"/>
                      </a:ext>
                    </a:extLst>
                  </p:cNvPr>
                  <p:cNvSpPr/>
                  <p:nvPr/>
                </p:nvSpPr>
                <p:spPr>
                  <a:xfrm>
                    <a:off x="4579065" y="1093684"/>
                    <a:ext cx="22860" cy="996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860" h="99695">
                        <a:moveTo>
                          <a:pt x="0" y="0"/>
                        </a:moveTo>
                        <a:lnTo>
                          <a:pt x="22799" y="99458"/>
                        </a:lnTo>
                        <a:lnTo>
                          <a:pt x="20990" y="70990"/>
                        </a:lnTo>
                        <a:lnTo>
                          <a:pt x="16074" y="44494"/>
                        </a:lnTo>
                        <a:lnTo>
                          <a:pt x="8821" y="2061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97" name="object 223">
                    <a:extLst>
                      <a:ext uri="{FF2B5EF4-FFF2-40B4-BE49-F238E27FC236}">
                        <a16:creationId xmlns:a16="http://schemas.microsoft.com/office/drawing/2014/main" id="{EC75E641-5D8E-5845-93F8-94E70AB0F2E5}"/>
                      </a:ext>
                    </a:extLst>
                  </p:cNvPr>
                  <p:cNvSpPr/>
                  <p:nvPr/>
                </p:nvSpPr>
                <p:spPr>
                  <a:xfrm>
                    <a:off x="4579066" y="1093684"/>
                    <a:ext cx="22860" cy="996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860" h="99695">
                        <a:moveTo>
                          <a:pt x="22799" y="99458"/>
                        </a:moveTo>
                        <a:lnTo>
                          <a:pt x="20990" y="70990"/>
                        </a:lnTo>
                        <a:lnTo>
                          <a:pt x="16074" y="44494"/>
                        </a:lnTo>
                        <a:lnTo>
                          <a:pt x="8821" y="20615"/>
                        </a:lnTo>
                        <a:lnTo>
                          <a:pt x="0" y="0"/>
                        </a:lnTo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98" name="object 225">
                    <a:extLst>
                      <a:ext uri="{FF2B5EF4-FFF2-40B4-BE49-F238E27FC236}">
                        <a16:creationId xmlns:a16="http://schemas.microsoft.com/office/drawing/2014/main" id="{E4AF2338-249E-3F47-8814-1B28991FC4F4}"/>
                      </a:ext>
                    </a:extLst>
                  </p:cNvPr>
                  <p:cNvSpPr txBox="1"/>
                  <p:nvPr/>
                </p:nvSpPr>
                <p:spPr>
                  <a:xfrm>
                    <a:off x="5281131" y="2918024"/>
                    <a:ext cx="518354" cy="171593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900" b="1" spc="-5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  <a:t>HV</a:t>
                    </a:r>
                    <a:r>
                      <a:rPr sz="750" b="1" spc="7" baseline="-33333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  <a:t>OU</a:t>
                    </a:r>
                    <a:r>
                      <a:rPr sz="750" b="1" spc="15" baseline="-33333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  <a:t>T</a:t>
                    </a:r>
                    <a:r>
                      <a:rPr sz="900" b="1" spc="-5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  <a:t>64</a:t>
                    </a:r>
                    <a:endParaRPr sz="9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99" name="object 118">
                    <a:extLst>
                      <a:ext uri="{FF2B5EF4-FFF2-40B4-BE49-F238E27FC236}">
                        <a16:creationId xmlns:a16="http://schemas.microsoft.com/office/drawing/2014/main" id="{F9C56C67-6639-C543-B1D3-E0931CABF63A}"/>
                      </a:ext>
                    </a:extLst>
                  </p:cNvPr>
                  <p:cNvSpPr/>
                  <p:nvPr/>
                </p:nvSpPr>
                <p:spPr>
                  <a:xfrm flipV="1">
                    <a:off x="660401" y="1190733"/>
                    <a:ext cx="635144" cy="457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935">
                        <a:moveTo>
                          <a:pt x="0" y="0"/>
                        </a:moveTo>
                        <a:lnTo>
                          <a:pt x="241336" y="0"/>
                        </a:lnTo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00" name="object 227">
                    <a:extLst>
                      <a:ext uri="{FF2B5EF4-FFF2-40B4-BE49-F238E27FC236}">
                        <a16:creationId xmlns:a16="http://schemas.microsoft.com/office/drawing/2014/main" id="{44C09A74-1550-A449-9877-8F13519FE8AA}"/>
                      </a:ext>
                    </a:extLst>
                  </p:cNvPr>
                  <p:cNvSpPr txBox="1"/>
                  <p:nvPr/>
                </p:nvSpPr>
                <p:spPr>
                  <a:xfrm>
                    <a:off x="921744" y="1054210"/>
                    <a:ext cx="420420" cy="171593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900" b="1" spc="-5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  <a:t>D</a:t>
                    </a:r>
                    <a:r>
                      <a:rPr sz="750" b="1" spc="0" baseline="-33333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  <a:t>IO</a:t>
                    </a:r>
                    <a:r>
                      <a:rPr sz="900" b="1" spc="-5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  <a:t>A</a:t>
                    </a:r>
                    <a:endParaRPr sz="9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01" name="object 228">
                    <a:extLst>
                      <a:ext uri="{FF2B5EF4-FFF2-40B4-BE49-F238E27FC236}">
                        <a16:creationId xmlns:a16="http://schemas.microsoft.com/office/drawing/2014/main" id="{084BB23C-CE99-734E-B99A-4F6E6261B8DC}"/>
                      </a:ext>
                    </a:extLst>
                  </p:cNvPr>
                  <p:cNvSpPr txBox="1"/>
                  <p:nvPr/>
                </p:nvSpPr>
                <p:spPr>
                  <a:xfrm>
                    <a:off x="5293569" y="1486888"/>
                    <a:ext cx="673736" cy="1336397"/>
                  </a:xfrm>
                  <a:prstGeom prst="rect">
                    <a:avLst/>
                  </a:prstGeom>
                </p:spPr>
                <p:txBody>
                  <a:bodyPr vert="horz" wrap="square" lIns="0" tIns="24130" rIns="0" bIns="0" rtlCol="0">
                    <a:spAutoFit/>
                  </a:bodyPr>
                  <a:lstStyle/>
                  <a:p>
                    <a:pPr marL="1905" algn="ctr">
                      <a:lnSpc>
                        <a:spcPct val="100000"/>
                      </a:lnSpc>
                      <a:spcBef>
                        <a:spcPts val="190"/>
                      </a:spcBef>
                    </a:pPr>
                    <a:endParaRPr sz="500" dirty="0">
                      <a:latin typeface="Arial"/>
                      <a:cs typeface="Arial"/>
                    </a:endParaRPr>
                  </a:p>
                  <a:p>
                    <a:pPr marR="2540" algn="ctr">
                      <a:lnSpc>
                        <a:spcPts val="940"/>
                      </a:lnSpc>
                      <a:spcBef>
                        <a:spcPts val="120"/>
                      </a:spcBef>
                    </a:pPr>
                    <a:r>
                      <a:rPr sz="900" spc="-5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  <a:t>•</a:t>
                    </a:r>
                    <a:endParaRPr sz="900" dirty="0">
                      <a:latin typeface="Arial"/>
                      <a:cs typeface="Arial"/>
                    </a:endParaRPr>
                  </a:p>
                  <a:p>
                    <a:pPr marR="2540" algn="ctr">
                      <a:lnSpc>
                        <a:spcPts val="800"/>
                      </a:lnSpc>
                    </a:pPr>
                    <a:r>
                      <a:rPr sz="900" spc="-5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  <a:t>•</a:t>
                    </a:r>
                    <a:endParaRPr sz="900" dirty="0">
                      <a:latin typeface="Arial"/>
                      <a:cs typeface="Arial"/>
                    </a:endParaRPr>
                  </a:p>
                  <a:p>
                    <a:pPr marR="2540" algn="ctr">
                      <a:lnSpc>
                        <a:spcPts val="855"/>
                      </a:lnSpc>
                    </a:pPr>
                    <a:r>
                      <a:rPr sz="900" spc="-5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  <a:t>•</a:t>
                    </a:r>
                    <a:endParaRPr sz="900" dirty="0">
                      <a:latin typeface="Arial"/>
                      <a:cs typeface="Arial"/>
                    </a:endParaRPr>
                  </a:p>
                  <a:p>
                    <a:pPr marR="5080" algn="ctr">
                      <a:lnSpc>
                        <a:spcPts val="994"/>
                      </a:lnSpc>
                    </a:pPr>
                    <a:r>
                      <a:rPr sz="900" spc="-5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  <a:t>60</a:t>
                    </a:r>
                    <a:r>
                      <a:rPr sz="900" spc="-45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  <a:t> </a:t>
                    </a:r>
                    <a:r>
                      <a:rPr sz="900" spc="-5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  <a:t>Additional</a:t>
                    </a:r>
                    <a:endParaRPr sz="900" dirty="0">
                      <a:latin typeface="Arial"/>
                      <a:cs typeface="Arial"/>
                    </a:endParaRPr>
                  </a:p>
                  <a:p>
                    <a:pPr marR="4445" algn="ctr">
                      <a:lnSpc>
                        <a:spcPts val="1055"/>
                      </a:lnSpc>
                    </a:pPr>
                    <a:r>
                      <a:rPr sz="900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  <a:t>Outputs</a:t>
                    </a:r>
                    <a:endParaRPr sz="900" dirty="0">
                      <a:latin typeface="Arial"/>
                      <a:cs typeface="Arial"/>
                    </a:endParaRPr>
                  </a:p>
                  <a:p>
                    <a:pPr marR="1270" algn="ctr">
                      <a:lnSpc>
                        <a:spcPts val="915"/>
                      </a:lnSpc>
                    </a:pPr>
                    <a:r>
                      <a:rPr sz="900" spc="-5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  <a:t>•</a:t>
                    </a:r>
                    <a:endParaRPr sz="900" dirty="0">
                      <a:latin typeface="Arial"/>
                      <a:cs typeface="Arial"/>
                    </a:endParaRPr>
                  </a:p>
                  <a:p>
                    <a:pPr marR="1270" algn="ctr">
                      <a:lnSpc>
                        <a:spcPts val="800"/>
                      </a:lnSpc>
                    </a:pPr>
                    <a:endParaRPr sz="900" dirty="0">
                      <a:latin typeface="Arial"/>
                      <a:cs typeface="Arial"/>
                    </a:endParaRPr>
                  </a:p>
                  <a:p>
                    <a:pPr marR="1270" algn="ctr">
                      <a:lnSpc>
                        <a:spcPts val="940"/>
                      </a:lnSpc>
                    </a:pPr>
                    <a:endParaRPr sz="9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02" name="object 143">
                    <a:extLst>
                      <a:ext uri="{FF2B5EF4-FFF2-40B4-BE49-F238E27FC236}">
                        <a16:creationId xmlns:a16="http://schemas.microsoft.com/office/drawing/2014/main" id="{33434DD6-A122-AD42-BDE9-8A1B49B20EAD}"/>
                      </a:ext>
                    </a:extLst>
                  </p:cNvPr>
                  <p:cNvSpPr/>
                  <p:nvPr/>
                </p:nvSpPr>
                <p:spPr>
                  <a:xfrm>
                    <a:off x="4175765" y="3172123"/>
                    <a:ext cx="415290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289">
                        <a:moveTo>
                          <a:pt x="415147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03" name="object 118">
                    <a:extLst>
                      <a:ext uri="{FF2B5EF4-FFF2-40B4-BE49-F238E27FC236}">
                        <a16:creationId xmlns:a16="http://schemas.microsoft.com/office/drawing/2014/main" id="{C8F90F3D-56C8-DD43-AF49-582D45865EBC}"/>
                      </a:ext>
                    </a:extLst>
                  </p:cNvPr>
                  <p:cNvSpPr/>
                  <p:nvPr/>
                </p:nvSpPr>
                <p:spPr>
                  <a:xfrm>
                    <a:off x="657226" y="3051059"/>
                    <a:ext cx="627880" cy="457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935">
                        <a:moveTo>
                          <a:pt x="0" y="0"/>
                        </a:moveTo>
                        <a:lnTo>
                          <a:pt x="241336" y="0"/>
                        </a:lnTo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04" name="object 227">
                    <a:extLst>
                      <a:ext uri="{FF2B5EF4-FFF2-40B4-BE49-F238E27FC236}">
                        <a16:creationId xmlns:a16="http://schemas.microsoft.com/office/drawing/2014/main" id="{C3E8619B-D1E5-164A-81EB-67B13F90FFC1}"/>
                      </a:ext>
                    </a:extLst>
                  </p:cNvPr>
                  <p:cNvSpPr txBox="1"/>
                  <p:nvPr/>
                </p:nvSpPr>
                <p:spPr>
                  <a:xfrm>
                    <a:off x="924919" y="2887229"/>
                    <a:ext cx="559284" cy="171593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900" b="1" spc="-5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  <a:t>D</a:t>
                    </a:r>
                    <a:r>
                      <a:rPr sz="750" b="1" spc="0" baseline="-33333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  <a:t>IO</a:t>
                    </a:r>
                    <a:r>
                      <a:rPr lang="en-US" sz="900" b="1" spc="-5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  <a:t>B</a:t>
                    </a:r>
                    <a:endParaRPr sz="9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05" name="object 225">
                    <a:extLst>
                      <a:ext uri="{FF2B5EF4-FFF2-40B4-BE49-F238E27FC236}">
                        <a16:creationId xmlns:a16="http://schemas.microsoft.com/office/drawing/2014/main" id="{AB64C64E-5F53-5442-B3C3-A869E76BD674}"/>
                      </a:ext>
                    </a:extLst>
                  </p:cNvPr>
                  <p:cNvSpPr txBox="1"/>
                  <p:nvPr/>
                </p:nvSpPr>
                <p:spPr>
                  <a:xfrm>
                    <a:off x="5284304" y="2514799"/>
                    <a:ext cx="510672" cy="171593"/>
                  </a:xfrm>
                  <a:prstGeom prst="rect">
                    <a:avLst/>
                  </a:prstGeom>
                </p:spPr>
                <p:txBody>
                  <a:bodyPr vert="horz" wrap="square" lIns="0" tIns="12700" rIns="0" bIns="0" rtlCol="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  <a:spcBef>
                        <a:spcPts val="100"/>
                      </a:spcBef>
                    </a:pPr>
                    <a:r>
                      <a:rPr sz="900" b="1" spc="-5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  <a:t>HV</a:t>
                    </a:r>
                    <a:r>
                      <a:rPr sz="750" b="1" spc="7" baseline="-33333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  <a:t>OU</a:t>
                    </a:r>
                    <a:r>
                      <a:rPr sz="750" b="1" spc="15" baseline="-33333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  <a:t>T</a:t>
                    </a:r>
                    <a:r>
                      <a:rPr sz="900" b="1" spc="-5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  <a:t>6</a:t>
                    </a:r>
                    <a:r>
                      <a:rPr lang="en-US" sz="900" b="1" spc="-5" dirty="0">
                        <a:solidFill>
                          <a:srgbClr val="231F20"/>
                        </a:solidFill>
                        <a:latin typeface="Arial"/>
                        <a:cs typeface="Arial"/>
                      </a:rPr>
                      <a:t>3</a:t>
                    </a:r>
                    <a:endParaRPr sz="900" dirty="0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06" name="object 111">
                    <a:extLst>
                      <a:ext uri="{FF2B5EF4-FFF2-40B4-BE49-F238E27FC236}">
                        <a16:creationId xmlns:a16="http://schemas.microsoft.com/office/drawing/2014/main" id="{0FC7F21B-D7E3-794E-8805-A92C301440F9}"/>
                      </a:ext>
                    </a:extLst>
                  </p:cNvPr>
                  <p:cNvSpPr/>
                  <p:nvPr/>
                </p:nvSpPr>
                <p:spPr>
                  <a:xfrm>
                    <a:off x="4901903" y="1584324"/>
                    <a:ext cx="1092497" cy="60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860">
                        <a:moveTo>
                          <a:pt x="0" y="0"/>
                        </a:moveTo>
                        <a:lnTo>
                          <a:pt x="530516" y="0"/>
                        </a:lnTo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07" name="object 185">
                    <a:extLst>
                      <a:ext uri="{FF2B5EF4-FFF2-40B4-BE49-F238E27FC236}">
                        <a16:creationId xmlns:a16="http://schemas.microsoft.com/office/drawing/2014/main" id="{11D1C997-5304-CC40-BCBF-45D6AE1E605E}"/>
                      </a:ext>
                    </a:extLst>
                  </p:cNvPr>
                  <p:cNvSpPr/>
                  <p:nvPr/>
                </p:nvSpPr>
                <p:spPr>
                  <a:xfrm>
                    <a:off x="5147567" y="1511035"/>
                    <a:ext cx="143372" cy="143676"/>
                  </a:xfrm>
                  <a:prstGeom prst="rect">
                    <a:avLst/>
                  </a:prstGeom>
                  <a:blipFill>
                    <a:blip r:embed="rId25" cstate="print"/>
                    <a:stretch>
                      <a:fillRect/>
                    </a:stretch>
                  </a:blip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08" name="object 111">
                    <a:extLst>
                      <a:ext uri="{FF2B5EF4-FFF2-40B4-BE49-F238E27FC236}">
                        <a16:creationId xmlns:a16="http://schemas.microsoft.com/office/drawing/2014/main" id="{FA01481C-3C75-D34B-8AAF-4A1004722A36}"/>
                      </a:ext>
                    </a:extLst>
                  </p:cNvPr>
                  <p:cNvSpPr/>
                  <p:nvPr/>
                </p:nvSpPr>
                <p:spPr>
                  <a:xfrm>
                    <a:off x="4901903" y="2711449"/>
                    <a:ext cx="1092497" cy="60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860">
                        <a:moveTo>
                          <a:pt x="0" y="0"/>
                        </a:moveTo>
                        <a:lnTo>
                          <a:pt x="530516" y="0"/>
                        </a:lnTo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09" name="object 187">
                    <a:extLst>
                      <a:ext uri="{FF2B5EF4-FFF2-40B4-BE49-F238E27FC236}">
                        <a16:creationId xmlns:a16="http://schemas.microsoft.com/office/drawing/2014/main" id="{56E6693C-3089-934D-A2A6-2CBB57077933}"/>
                      </a:ext>
                    </a:extLst>
                  </p:cNvPr>
                  <p:cNvSpPr/>
                  <p:nvPr/>
                </p:nvSpPr>
                <p:spPr>
                  <a:xfrm>
                    <a:off x="5147567" y="2641386"/>
                    <a:ext cx="143372" cy="143646"/>
                  </a:xfrm>
                  <a:prstGeom prst="rect">
                    <a:avLst/>
                  </a:prstGeom>
                  <a:blipFill>
                    <a:blip r:embed="rId26" cstate="print"/>
                    <a:stretch>
                      <a:fillRect/>
                    </a:stretch>
                  </a:blip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10" name="object 111">
                    <a:extLst>
                      <a:ext uri="{FF2B5EF4-FFF2-40B4-BE49-F238E27FC236}">
                        <a16:creationId xmlns:a16="http://schemas.microsoft.com/office/drawing/2014/main" id="{18A45BB5-B45B-E54E-835D-A54C24877AD9}"/>
                      </a:ext>
                    </a:extLst>
                  </p:cNvPr>
                  <p:cNvSpPr/>
                  <p:nvPr/>
                </p:nvSpPr>
                <p:spPr>
                  <a:xfrm>
                    <a:off x="4905078" y="3117849"/>
                    <a:ext cx="1092497" cy="60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860">
                        <a:moveTo>
                          <a:pt x="0" y="0"/>
                        </a:moveTo>
                        <a:lnTo>
                          <a:pt x="530516" y="0"/>
                        </a:lnTo>
                      </a:path>
                    </a:pathLst>
                  </a:custGeom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11" name="object 189">
                    <a:extLst>
                      <a:ext uri="{FF2B5EF4-FFF2-40B4-BE49-F238E27FC236}">
                        <a16:creationId xmlns:a16="http://schemas.microsoft.com/office/drawing/2014/main" id="{6D5E06F1-E7A8-534D-9747-1B4C53785121}"/>
                      </a:ext>
                    </a:extLst>
                  </p:cNvPr>
                  <p:cNvSpPr/>
                  <p:nvPr/>
                </p:nvSpPr>
                <p:spPr>
                  <a:xfrm>
                    <a:off x="5147567" y="3047807"/>
                    <a:ext cx="143372" cy="143676"/>
                  </a:xfrm>
                  <a:prstGeom prst="rect">
                    <a:avLst/>
                  </a:prstGeom>
                  <a:blipFill>
                    <a:blip r:embed="rId25" cstate="print"/>
                    <a:stretch>
                      <a:fillRect/>
                    </a:stretch>
                  </a:blip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DD79DBFF-1AC4-E34E-8D74-3C0008ECBC04}"/>
                      </a:ext>
                    </a:extLst>
                  </p:cNvPr>
                  <p:cNvSpPr/>
                  <p:nvPr/>
                </p:nvSpPr>
                <p:spPr>
                  <a:xfrm>
                    <a:off x="631825" y="375781"/>
                    <a:ext cx="5387975" cy="3206663"/>
                  </a:xfrm>
                  <a:prstGeom prst="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TextBox 112">
                    <a:extLst>
                      <a:ext uri="{FF2B5EF4-FFF2-40B4-BE49-F238E27FC236}">
                        <a16:creationId xmlns:a16="http://schemas.microsoft.com/office/drawing/2014/main" id="{FF5BB02B-95BB-324A-8C90-92E87FEB92E4}"/>
                      </a:ext>
                    </a:extLst>
                  </p:cNvPr>
                  <p:cNvSpPr txBox="1"/>
                  <p:nvPr/>
                </p:nvSpPr>
                <p:spPr>
                  <a:xfrm>
                    <a:off x="4718050" y="368300"/>
                    <a:ext cx="92845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rgbClr val="FF0000"/>
                        </a:solidFill>
                      </a:rPr>
                      <a:t>HV3418</a:t>
                    </a:r>
                  </a:p>
                </p:txBody>
              </p:sp>
              <p:sp>
                <p:nvSpPr>
                  <p:cNvPr id="114" name="object 139">
                    <a:extLst>
                      <a:ext uri="{FF2B5EF4-FFF2-40B4-BE49-F238E27FC236}">
                        <a16:creationId xmlns:a16="http://schemas.microsoft.com/office/drawing/2014/main" id="{8EA208F6-7CD3-5440-B1A6-08C572FA1812}"/>
                      </a:ext>
                    </a:extLst>
                  </p:cNvPr>
                  <p:cNvSpPr/>
                  <p:nvPr/>
                </p:nvSpPr>
                <p:spPr>
                  <a:xfrm>
                    <a:off x="603178" y="1521746"/>
                    <a:ext cx="50165" cy="501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165" h="50165">
                        <a:moveTo>
                          <a:pt x="25015" y="50018"/>
                        </a:moveTo>
                        <a:lnTo>
                          <a:pt x="34737" y="48055"/>
                        </a:lnTo>
                        <a:lnTo>
                          <a:pt x="42682" y="42699"/>
                        </a:lnTo>
                        <a:lnTo>
                          <a:pt x="48040" y="34755"/>
                        </a:lnTo>
                        <a:lnTo>
                          <a:pt x="50006" y="25024"/>
                        </a:lnTo>
                        <a:lnTo>
                          <a:pt x="48040" y="15289"/>
                        </a:lnTo>
                        <a:lnTo>
                          <a:pt x="42682" y="7334"/>
                        </a:lnTo>
                        <a:lnTo>
                          <a:pt x="34737" y="1968"/>
                        </a:lnTo>
                        <a:lnTo>
                          <a:pt x="25015" y="0"/>
                        </a:lnTo>
                        <a:lnTo>
                          <a:pt x="15270" y="1968"/>
                        </a:lnTo>
                        <a:lnTo>
                          <a:pt x="7319" y="7334"/>
                        </a:lnTo>
                        <a:lnTo>
                          <a:pt x="1963" y="15289"/>
                        </a:lnTo>
                        <a:lnTo>
                          <a:pt x="0" y="25024"/>
                        </a:lnTo>
                        <a:lnTo>
                          <a:pt x="1963" y="34755"/>
                        </a:lnTo>
                        <a:lnTo>
                          <a:pt x="7319" y="42699"/>
                        </a:lnTo>
                        <a:lnTo>
                          <a:pt x="15270" y="48055"/>
                        </a:lnTo>
                        <a:lnTo>
                          <a:pt x="25015" y="50018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15" name="object 198">
                    <a:extLst>
                      <a:ext uri="{FF2B5EF4-FFF2-40B4-BE49-F238E27FC236}">
                        <a16:creationId xmlns:a16="http://schemas.microsoft.com/office/drawing/2014/main" id="{7B58AA80-49C9-044C-B832-EE1A38760A32}"/>
                      </a:ext>
                    </a:extLst>
                  </p:cNvPr>
                  <p:cNvSpPr/>
                  <p:nvPr/>
                </p:nvSpPr>
                <p:spPr>
                  <a:xfrm>
                    <a:off x="606353" y="2315547"/>
                    <a:ext cx="50165" cy="501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165" h="50165">
                        <a:moveTo>
                          <a:pt x="25015" y="49988"/>
                        </a:moveTo>
                        <a:lnTo>
                          <a:pt x="34737" y="48024"/>
                        </a:lnTo>
                        <a:lnTo>
                          <a:pt x="42682" y="42669"/>
                        </a:lnTo>
                        <a:lnTo>
                          <a:pt x="48040" y="34724"/>
                        </a:lnTo>
                        <a:lnTo>
                          <a:pt x="50006" y="24994"/>
                        </a:lnTo>
                        <a:lnTo>
                          <a:pt x="48040" y="15263"/>
                        </a:lnTo>
                        <a:lnTo>
                          <a:pt x="42682" y="7319"/>
                        </a:lnTo>
                        <a:lnTo>
                          <a:pt x="34737" y="1963"/>
                        </a:lnTo>
                        <a:lnTo>
                          <a:pt x="25015" y="0"/>
                        </a:lnTo>
                        <a:lnTo>
                          <a:pt x="15270" y="1963"/>
                        </a:lnTo>
                        <a:lnTo>
                          <a:pt x="7319" y="7319"/>
                        </a:lnTo>
                        <a:lnTo>
                          <a:pt x="1963" y="15263"/>
                        </a:lnTo>
                        <a:lnTo>
                          <a:pt x="0" y="24994"/>
                        </a:lnTo>
                        <a:lnTo>
                          <a:pt x="1963" y="34724"/>
                        </a:lnTo>
                        <a:lnTo>
                          <a:pt x="7319" y="42669"/>
                        </a:lnTo>
                        <a:lnTo>
                          <a:pt x="15270" y="48024"/>
                        </a:lnTo>
                        <a:lnTo>
                          <a:pt x="25015" y="49988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16" name="object 203">
                    <a:extLst>
                      <a:ext uri="{FF2B5EF4-FFF2-40B4-BE49-F238E27FC236}">
                        <a16:creationId xmlns:a16="http://schemas.microsoft.com/office/drawing/2014/main" id="{E2E4241A-096D-E141-A96E-F12BBF64A530}"/>
                      </a:ext>
                    </a:extLst>
                  </p:cNvPr>
                  <p:cNvSpPr/>
                  <p:nvPr/>
                </p:nvSpPr>
                <p:spPr>
                  <a:xfrm>
                    <a:off x="606353" y="531116"/>
                    <a:ext cx="50165" cy="501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165" h="50164">
                        <a:moveTo>
                          <a:pt x="25015" y="50018"/>
                        </a:moveTo>
                        <a:lnTo>
                          <a:pt x="34737" y="48055"/>
                        </a:lnTo>
                        <a:lnTo>
                          <a:pt x="42682" y="42703"/>
                        </a:lnTo>
                        <a:lnTo>
                          <a:pt x="48040" y="34767"/>
                        </a:lnTo>
                        <a:lnTo>
                          <a:pt x="50006" y="25055"/>
                        </a:lnTo>
                        <a:lnTo>
                          <a:pt x="48040" y="15302"/>
                        </a:lnTo>
                        <a:lnTo>
                          <a:pt x="42682" y="7338"/>
                        </a:lnTo>
                        <a:lnTo>
                          <a:pt x="34737" y="1968"/>
                        </a:lnTo>
                        <a:lnTo>
                          <a:pt x="25015" y="0"/>
                        </a:lnTo>
                        <a:lnTo>
                          <a:pt x="15270" y="1968"/>
                        </a:lnTo>
                        <a:lnTo>
                          <a:pt x="7319" y="7338"/>
                        </a:lnTo>
                        <a:lnTo>
                          <a:pt x="1963" y="15302"/>
                        </a:lnTo>
                        <a:lnTo>
                          <a:pt x="0" y="25055"/>
                        </a:lnTo>
                        <a:lnTo>
                          <a:pt x="1963" y="34767"/>
                        </a:lnTo>
                        <a:lnTo>
                          <a:pt x="7319" y="42703"/>
                        </a:lnTo>
                        <a:lnTo>
                          <a:pt x="15270" y="48055"/>
                        </a:lnTo>
                        <a:lnTo>
                          <a:pt x="25015" y="50018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17" name="object 126">
                    <a:extLst>
                      <a:ext uri="{FF2B5EF4-FFF2-40B4-BE49-F238E27FC236}">
                        <a16:creationId xmlns:a16="http://schemas.microsoft.com/office/drawing/2014/main" id="{646C7BDA-BD2C-0E4F-ADFE-75B0357F6EBB}"/>
                      </a:ext>
                    </a:extLst>
                  </p:cNvPr>
                  <p:cNvSpPr/>
                  <p:nvPr/>
                </p:nvSpPr>
                <p:spPr>
                  <a:xfrm>
                    <a:off x="606353" y="1213761"/>
                    <a:ext cx="50165" cy="501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165" h="50164">
                        <a:moveTo>
                          <a:pt x="25015" y="50018"/>
                        </a:moveTo>
                        <a:lnTo>
                          <a:pt x="34737" y="48055"/>
                        </a:lnTo>
                        <a:lnTo>
                          <a:pt x="42682" y="42699"/>
                        </a:lnTo>
                        <a:lnTo>
                          <a:pt x="48040" y="34755"/>
                        </a:lnTo>
                        <a:lnTo>
                          <a:pt x="50006" y="25024"/>
                        </a:lnTo>
                        <a:lnTo>
                          <a:pt x="48040" y="15289"/>
                        </a:lnTo>
                        <a:lnTo>
                          <a:pt x="42682" y="7334"/>
                        </a:lnTo>
                        <a:lnTo>
                          <a:pt x="34737" y="1968"/>
                        </a:lnTo>
                        <a:lnTo>
                          <a:pt x="25015" y="0"/>
                        </a:lnTo>
                        <a:lnTo>
                          <a:pt x="15270" y="1968"/>
                        </a:lnTo>
                        <a:lnTo>
                          <a:pt x="7319" y="7334"/>
                        </a:lnTo>
                        <a:lnTo>
                          <a:pt x="1963" y="15289"/>
                        </a:lnTo>
                        <a:lnTo>
                          <a:pt x="0" y="25024"/>
                        </a:lnTo>
                        <a:lnTo>
                          <a:pt x="1963" y="34755"/>
                        </a:lnTo>
                        <a:lnTo>
                          <a:pt x="7319" y="42699"/>
                        </a:lnTo>
                        <a:lnTo>
                          <a:pt x="15270" y="48055"/>
                        </a:lnTo>
                        <a:lnTo>
                          <a:pt x="25015" y="50018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18" name="object 126">
                    <a:extLst>
                      <a:ext uri="{FF2B5EF4-FFF2-40B4-BE49-F238E27FC236}">
                        <a16:creationId xmlns:a16="http://schemas.microsoft.com/office/drawing/2014/main" id="{36ED9B63-254F-B14F-9648-BED17F2861D6}"/>
                      </a:ext>
                    </a:extLst>
                  </p:cNvPr>
                  <p:cNvSpPr/>
                  <p:nvPr/>
                </p:nvSpPr>
                <p:spPr>
                  <a:xfrm>
                    <a:off x="608614" y="3030905"/>
                    <a:ext cx="50165" cy="501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165" h="50164">
                        <a:moveTo>
                          <a:pt x="25015" y="50018"/>
                        </a:moveTo>
                        <a:lnTo>
                          <a:pt x="34737" y="48055"/>
                        </a:lnTo>
                        <a:lnTo>
                          <a:pt x="42682" y="42699"/>
                        </a:lnTo>
                        <a:lnTo>
                          <a:pt x="48040" y="34755"/>
                        </a:lnTo>
                        <a:lnTo>
                          <a:pt x="50006" y="25024"/>
                        </a:lnTo>
                        <a:lnTo>
                          <a:pt x="48040" y="15289"/>
                        </a:lnTo>
                        <a:lnTo>
                          <a:pt x="42682" y="7334"/>
                        </a:lnTo>
                        <a:lnTo>
                          <a:pt x="34737" y="1968"/>
                        </a:lnTo>
                        <a:lnTo>
                          <a:pt x="25015" y="0"/>
                        </a:lnTo>
                        <a:lnTo>
                          <a:pt x="15270" y="1968"/>
                        </a:lnTo>
                        <a:lnTo>
                          <a:pt x="7319" y="7334"/>
                        </a:lnTo>
                        <a:lnTo>
                          <a:pt x="1963" y="15289"/>
                        </a:lnTo>
                        <a:lnTo>
                          <a:pt x="0" y="25024"/>
                        </a:lnTo>
                        <a:lnTo>
                          <a:pt x="1963" y="34755"/>
                        </a:lnTo>
                        <a:lnTo>
                          <a:pt x="7319" y="42699"/>
                        </a:lnTo>
                        <a:lnTo>
                          <a:pt x="15270" y="48055"/>
                        </a:lnTo>
                        <a:lnTo>
                          <a:pt x="25015" y="50018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19" name="object 203">
                    <a:extLst>
                      <a:ext uri="{FF2B5EF4-FFF2-40B4-BE49-F238E27FC236}">
                        <a16:creationId xmlns:a16="http://schemas.microsoft.com/office/drawing/2014/main" id="{6C2490DE-34B9-C64B-BED0-6A84F9F64673}"/>
                      </a:ext>
                    </a:extLst>
                  </p:cNvPr>
                  <p:cNvSpPr/>
                  <p:nvPr/>
                </p:nvSpPr>
                <p:spPr>
                  <a:xfrm>
                    <a:off x="606353" y="683516"/>
                    <a:ext cx="50165" cy="501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165" h="50164">
                        <a:moveTo>
                          <a:pt x="25015" y="50018"/>
                        </a:moveTo>
                        <a:lnTo>
                          <a:pt x="34737" y="48055"/>
                        </a:lnTo>
                        <a:lnTo>
                          <a:pt x="42682" y="42703"/>
                        </a:lnTo>
                        <a:lnTo>
                          <a:pt x="48040" y="34767"/>
                        </a:lnTo>
                        <a:lnTo>
                          <a:pt x="50006" y="25055"/>
                        </a:lnTo>
                        <a:lnTo>
                          <a:pt x="48040" y="15302"/>
                        </a:lnTo>
                        <a:lnTo>
                          <a:pt x="42682" y="7338"/>
                        </a:lnTo>
                        <a:lnTo>
                          <a:pt x="34737" y="1968"/>
                        </a:lnTo>
                        <a:lnTo>
                          <a:pt x="25015" y="0"/>
                        </a:lnTo>
                        <a:lnTo>
                          <a:pt x="15270" y="1968"/>
                        </a:lnTo>
                        <a:lnTo>
                          <a:pt x="7319" y="7338"/>
                        </a:lnTo>
                        <a:lnTo>
                          <a:pt x="1963" y="15302"/>
                        </a:lnTo>
                        <a:lnTo>
                          <a:pt x="0" y="25055"/>
                        </a:lnTo>
                        <a:lnTo>
                          <a:pt x="1963" y="34767"/>
                        </a:lnTo>
                        <a:lnTo>
                          <a:pt x="7319" y="42703"/>
                        </a:lnTo>
                        <a:lnTo>
                          <a:pt x="15270" y="48055"/>
                        </a:lnTo>
                        <a:lnTo>
                          <a:pt x="25015" y="50018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20" name="object 203">
                    <a:extLst>
                      <a:ext uri="{FF2B5EF4-FFF2-40B4-BE49-F238E27FC236}">
                        <a16:creationId xmlns:a16="http://schemas.microsoft.com/office/drawing/2014/main" id="{35F6B8FA-DAD2-1445-A092-1A38D4DA74EA}"/>
                      </a:ext>
                    </a:extLst>
                  </p:cNvPr>
                  <p:cNvSpPr/>
                  <p:nvPr/>
                </p:nvSpPr>
                <p:spPr>
                  <a:xfrm>
                    <a:off x="606353" y="835916"/>
                    <a:ext cx="50165" cy="501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165" h="50164">
                        <a:moveTo>
                          <a:pt x="25015" y="50018"/>
                        </a:moveTo>
                        <a:lnTo>
                          <a:pt x="34737" y="48055"/>
                        </a:lnTo>
                        <a:lnTo>
                          <a:pt x="42682" y="42703"/>
                        </a:lnTo>
                        <a:lnTo>
                          <a:pt x="48040" y="34767"/>
                        </a:lnTo>
                        <a:lnTo>
                          <a:pt x="50006" y="25055"/>
                        </a:lnTo>
                        <a:lnTo>
                          <a:pt x="48040" y="15302"/>
                        </a:lnTo>
                        <a:lnTo>
                          <a:pt x="42682" y="7338"/>
                        </a:lnTo>
                        <a:lnTo>
                          <a:pt x="34737" y="1968"/>
                        </a:lnTo>
                        <a:lnTo>
                          <a:pt x="25015" y="0"/>
                        </a:lnTo>
                        <a:lnTo>
                          <a:pt x="15270" y="1968"/>
                        </a:lnTo>
                        <a:lnTo>
                          <a:pt x="7319" y="7338"/>
                        </a:lnTo>
                        <a:lnTo>
                          <a:pt x="1963" y="15302"/>
                        </a:lnTo>
                        <a:lnTo>
                          <a:pt x="0" y="25055"/>
                        </a:lnTo>
                        <a:lnTo>
                          <a:pt x="1963" y="34767"/>
                        </a:lnTo>
                        <a:lnTo>
                          <a:pt x="7319" y="42703"/>
                        </a:lnTo>
                        <a:lnTo>
                          <a:pt x="15270" y="48055"/>
                        </a:lnTo>
                        <a:lnTo>
                          <a:pt x="25015" y="50018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21" name="object 124">
                    <a:extLst>
                      <a:ext uri="{FF2B5EF4-FFF2-40B4-BE49-F238E27FC236}">
                        <a16:creationId xmlns:a16="http://schemas.microsoft.com/office/drawing/2014/main" id="{DAFDE822-7EE4-834D-959D-C2008226F156}"/>
                      </a:ext>
                    </a:extLst>
                  </p:cNvPr>
                  <p:cNvSpPr/>
                  <p:nvPr/>
                </p:nvSpPr>
                <p:spPr>
                  <a:xfrm>
                    <a:off x="5994897" y="1164551"/>
                    <a:ext cx="50165" cy="501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164" h="50164">
                        <a:moveTo>
                          <a:pt x="25024" y="50018"/>
                        </a:moveTo>
                        <a:lnTo>
                          <a:pt x="34755" y="48055"/>
                        </a:lnTo>
                        <a:lnTo>
                          <a:pt x="42699" y="42699"/>
                        </a:lnTo>
                        <a:lnTo>
                          <a:pt x="48055" y="34755"/>
                        </a:lnTo>
                        <a:lnTo>
                          <a:pt x="50018" y="25024"/>
                        </a:lnTo>
                        <a:lnTo>
                          <a:pt x="48055" y="15289"/>
                        </a:lnTo>
                        <a:lnTo>
                          <a:pt x="42699" y="7334"/>
                        </a:lnTo>
                        <a:lnTo>
                          <a:pt x="34755" y="1968"/>
                        </a:lnTo>
                        <a:lnTo>
                          <a:pt x="25024" y="0"/>
                        </a:lnTo>
                        <a:lnTo>
                          <a:pt x="15289" y="1968"/>
                        </a:lnTo>
                        <a:lnTo>
                          <a:pt x="7334" y="7334"/>
                        </a:lnTo>
                        <a:lnTo>
                          <a:pt x="1968" y="15289"/>
                        </a:lnTo>
                        <a:lnTo>
                          <a:pt x="0" y="25024"/>
                        </a:lnTo>
                        <a:lnTo>
                          <a:pt x="1968" y="34742"/>
                        </a:lnTo>
                        <a:lnTo>
                          <a:pt x="7334" y="42688"/>
                        </a:lnTo>
                        <a:lnTo>
                          <a:pt x="15289" y="48050"/>
                        </a:lnTo>
                        <a:lnTo>
                          <a:pt x="25024" y="50018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22" name="object 124">
                    <a:extLst>
                      <a:ext uri="{FF2B5EF4-FFF2-40B4-BE49-F238E27FC236}">
                        <a16:creationId xmlns:a16="http://schemas.microsoft.com/office/drawing/2014/main" id="{BA0E4A8B-88FF-A64C-B712-9876F5FBD529}"/>
                      </a:ext>
                    </a:extLst>
                  </p:cNvPr>
                  <p:cNvSpPr/>
                  <p:nvPr/>
                </p:nvSpPr>
                <p:spPr>
                  <a:xfrm>
                    <a:off x="5994897" y="1561426"/>
                    <a:ext cx="50165" cy="501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164" h="50164">
                        <a:moveTo>
                          <a:pt x="25024" y="50018"/>
                        </a:moveTo>
                        <a:lnTo>
                          <a:pt x="34755" y="48055"/>
                        </a:lnTo>
                        <a:lnTo>
                          <a:pt x="42699" y="42699"/>
                        </a:lnTo>
                        <a:lnTo>
                          <a:pt x="48055" y="34755"/>
                        </a:lnTo>
                        <a:lnTo>
                          <a:pt x="50018" y="25024"/>
                        </a:lnTo>
                        <a:lnTo>
                          <a:pt x="48055" y="15289"/>
                        </a:lnTo>
                        <a:lnTo>
                          <a:pt x="42699" y="7334"/>
                        </a:lnTo>
                        <a:lnTo>
                          <a:pt x="34755" y="1968"/>
                        </a:lnTo>
                        <a:lnTo>
                          <a:pt x="25024" y="0"/>
                        </a:lnTo>
                        <a:lnTo>
                          <a:pt x="15289" y="1968"/>
                        </a:lnTo>
                        <a:lnTo>
                          <a:pt x="7334" y="7334"/>
                        </a:lnTo>
                        <a:lnTo>
                          <a:pt x="1968" y="15289"/>
                        </a:lnTo>
                        <a:lnTo>
                          <a:pt x="0" y="25024"/>
                        </a:lnTo>
                        <a:lnTo>
                          <a:pt x="1968" y="34742"/>
                        </a:lnTo>
                        <a:lnTo>
                          <a:pt x="7334" y="42688"/>
                        </a:lnTo>
                        <a:lnTo>
                          <a:pt x="15289" y="48050"/>
                        </a:lnTo>
                        <a:lnTo>
                          <a:pt x="25024" y="50018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23" name="object 124">
                    <a:extLst>
                      <a:ext uri="{FF2B5EF4-FFF2-40B4-BE49-F238E27FC236}">
                        <a16:creationId xmlns:a16="http://schemas.microsoft.com/office/drawing/2014/main" id="{AE94E61A-DB19-D046-9EC0-889FA8D47B5F}"/>
                      </a:ext>
                    </a:extLst>
                  </p:cNvPr>
                  <p:cNvSpPr/>
                  <p:nvPr/>
                </p:nvSpPr>
                <p:spPr>
                  <a:xfrm>
                    <a:off x="5994897" y="2688551"/>
                    <a:ext cx="50165" cy="501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164" h="50164">
                        <a:moveTo>
                          <a:pt x="25024" y="50018"/>
                        </a:moveTo>
                        <a:lnTo>
                          <a:pt x="34755" y="48055"/>
                        </a:lnTo>
                        <a:lnTo>
                          <a:pt x="42699" y="42699"/>
                        </a:lnTo>
                        <a:lnTo>
                          <a:pt x="48055" y="34755"/>
                        </a:lnTo>
                        <a:lnTo>
                          <a:pt x="50018" y="25024"/>
                        </a:lnTo>
                        <a:lnTo>
                          <a:pt x="48055" y="15289"/>
                        </a:lnTo>
                        <a:lnTo>
                          <a:pt x="42699" y="7334"/>
                        </a:lnTo>
                        <a:lnTo>
                          <a:pt x="34755" y="1968"/>
                        </a:lnTo>
                        <a:lnTo>
                          <a:pt x="25024" y="0"/>
                        </a:lnTo>
                        <a:lnTo>
                          <a:pt x="15289" y="1968"/>
                        </a:lnTo>
                        <a:lnTo>
                          <a:pt x="7334" y="7334"/>
                        </a:lnTo>
                        <a:lnTo>
                          <a:pt x="1968" y="15289"/>
                        </a:lnTo>
                        <a:lnTo>
                          <a:pt x="0" y="25024"/>
                        </a:lnTo>
                        <a:lnTo>
                          <a:pt x="1968" y="34742"/>
                        </a:lnTo>
                        <a:lnTo>
                          <a:pt x="7334" y="42688"/>
                        </a:lnTo>
                        <a:lnTo>
                          <a:pt x="15289" y="48050"/>
                        </a:lnTo>
                        <a:lnTo>
                          <a:pt x="25024" y="50018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24" name="object 124">
                    <a:extLst>
                      <a:ext uri="{FF2B5EF4-FFF2-40B4-BE49-F238E27FC236}">
                        <a16:creationId xmlns:a16="http://schemas.microsoft.com/office/drawing/2014/main" id="{BF209509-F067-134E-917F-47C07A8849DC}"/>
                      </a:ext>
                    </a:extLst>
                  </p:cNvPr>
                  <p:cNvSpPr/>
                  <p:nvPr/>
                </p:nvSpPr>
                <p:spPr>
                  <a:xfrm>
                    <a:off x="5998072" y="3094951"/>
                    <a:ext cx="50165" cy="501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164" h="50164">
                        <a:moveTo>
                          <a:pt x="25024" y="50018"/>
                        </a:moveTo>
                        <a:lnTo>
                          <a:pt x="34755" y="48055"/>
                        </a:lnTo>
                        <a:lnTo>
                          <a:pt x="42699" y="42699"/>
                        </a:lnTo>
                        <a:lnTo>
                          <a:pt x="48055" y="34755"/>
                        </a:lnTo>
                        <a:lnTo>
                          <a:pt x="50018" y="25024"/>
                        </a:lnTo>
                        <a:lnTo>
                          <a:pt x="48055" y="15289"/>
                        </a:lnTo>
                        <a:lnTo>
                          <a:pt x="42699" y="7334"/>
                        </a:lnTo>
                        <a:lnTo>
                          <a:pt x="34755" y="1968"/>
                        </a:lnTo>
                        <a:lnTo>
                          <a:pt x="25024" y="0"/>
                        </a:lnTo>
                        <a:lnTo>
                          <a:pt x="15289" y="1968"/>
                        </a:lnTo>
                        <a:lnTo>
                          <a:pt x="7334" y="7334"/>
                        </a:lnTo>
                        <a:lnTo>
                          <a:pt x="1968" y="15289"/>
                        </a:lnTo>
                        <a:lnTo>
                          <a:pt x="0" y="25024"/>
                        </a:lnTo>
                        <a:lnTo>
                          <a:pt x="1968" y="34742"/>
                        </a:lnTo>
                        <a:lnTo>
                          <a:pt x="7334" y="42688"/>
                        </a:lnTo>
                        <a:lnTo>
                          <a:pt x="15289" y="48050"/>
                        </a:lnTo>
                        <a:lnTo>
                          <a:pt x="25024" y="50018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2701">
                    <a:solidFill>
                      <a:srgbClr val="231F2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</p:grpSp>
            <p:grpSp>
              <p:nvGrpSpPr>
                <p:cNvPr id="352" name="Group 330">
                  <a:extLst>
                    <a:ext uri="{FF2B5EF4-FFF2-40B4-BE49-F238E27FC236}">
                      <a16:creationId xmlns:a16="http://schemas.microsoft.com/office/drawing/2014/main" id="{199D62A0-D9D2-014F-9AEB-D56D3AC1C52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916906" y="3491159"/>
                  <a:ext cx="321928" cy="214227"/>
                  <a:chOff x="2705" y="1717"/>
                  <a:chExt cx="348" cy="443"/>
                </a:xfrm>
              </p:grpSpPr>
              <p:grpSp>
                <p:nvGrpSpPr>
                  <p:cNvPr id="353" name="Group 152">
                    <a:extLst>
                      <a:ext uri="{FF2B5EF4-FFF2-40B4-BE49-F238E27FC236}">
                        <a16:creationId xmlns:a16="http://schemas.microsoft.com/office/drawing/2014/main" id="{2B7F4DEC-BE47-2C44-BE33-390FFD810E2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705" y="1717"/>
                    <a:ext cx="346" cy="443"/>
                    <a:chOff x="1555" y="1371"/>
                    <a:chExt cx="346" cy="443"/>
                  </a:xfrm>
                </p:grpSpPr>
                <p:grpSp>
                  <p:nvGrpSpPr>
                    <p:cNvPr id="355" name="Group 153">
                      <a:extLst>
                        <a:ext uri="{FF2B5EF4-FFF2-40B4-BE49-F238E27FC236}">
                          <a16:creationId xmlns:a16="http://schemas.microsoft.com/office/drawing/2014/main" id="{D2365FAA-5D8B-0947-ABF3-6061AC35BEE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55" y="1584"/>
                      <a:ext cx="346" cy="230"/>
                      <a:chOff x="1555" y="1584"/>
                      <a:chExt cx="346" cy="230"/>
                    </a:xfrm>
                  </p:grpSpPr>
                  <p:sp>
                    <p:nvSpPr>
                      <p:cNvPr id="357" name="Line 154">
                        <a:extLst>
                          <a:ext uri="{FF2B5EF4-FFF2-40B4-BE49-F238E27FC236}">
                            <a16:creationId xmlns:a16="http://schemas.microsoft.com/office/drawing/2014/main" id="{8254178B-BB1E-6A4C-8B44-62E61A5CA82E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728" y="1584"/>
                        <a:ext cx="0" cy="23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en-US">
                          <a:cs typeface="+mn-cs"/>
                        </a:endParaRPr>
                      </a:p>
                    </p:txBody>
                  </p:sp>
                  <p:sp>
                    <p:nvSpPr>
                      <p:cNvPr id="358" name="Line 155">
                        <a:extLst>
                          <a:ext uri="{FF2B5EF4-FFF2-40B4-BE49-F238E27FC236}">
                            <a16:creationId xmlns:a16="http://schemas.microsoft.com/office/drawing/2014/main" id="{78175FDA-784F-7F40-ABBC-FEF18B67E91E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555" y="1584"/>
                        <a:ext cx="346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en-US"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356" name="Text Box 156">
                      <a:extLst>
                        <a:ext uri="{FF2B5EF4-FFF2-40B4-BE49-F238E27FC236}">
                          <a16:creationId xmlns:a16="http://schemas.microsoft.com/office/drawing/2014/main" id="{AF9AB5C8-16CF-A646-96C6-908A9A39003C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635" y="1371"/>
                      <a:ext cx="227" cy="19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1905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9pPr>
                    </a:lstStyle>
                    <a:p>
                      <a:pPr algn="l" eaLnBrk="1" hangingPunct="1">
                        <a:defRPr/>
                      </a:pPr>
                      <a:r>
                        <a:rPr lang="en-US" sz="600" dirty="0">
                          <a:cs typeface="+mn-cs"/>
                        </a:rPr>
                        <a:t>VDDF</a:t>
                      </a:r>
                      <a:endParaRPr lang="en-US" sz="800" dirty="0">
                        <a:cs typeface="+mn-cs"/>
                      </a:endParaRPr>
                    </a:p>
                  </p:txBody>
                </p:sp>
              </p:grpSp>
              <p:sp>
                <p:nvSpPr>
                  <p:cNvPr id="354" name="Freeform 329">
                    <a:extLst>
                      <a:ext uri="{FF2B5EF4-FFF2-40B4-BE49-F238E27FC236}">
                        <a16:creationId xmlns:a16="http://schemas.microsoft.com/office/drawing/2014/main" id="{99BDE1B6-E34F-254F-92EA-D06D9994646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07" y="1930"/>
                    <a:ext cx="346" cy="230"/>
                  </a:xfrm>
                  <a:custGeom>
                    <a:avLst/>
                    <a:gdLst>
                      <a:gd name="T0" fmla="*/ 0 w 346"/>
                      <a:gd name="T1" fmla="*/ 0 h 230"/>
                      <a:gd name="T2" fmla="*/ 173 w 346"/>
                      <a:gd name="T3" fmla="*/ 230 h 230"/>
                      <a:gd name="T4" fmla="*/ 346 w 346"/>
                      <a:gd name="T5" fmla="*/ 0 h 230"/>
                      <a:gd name="T6" fmla="*/ 0 w 346"/>
                      <a:gd name="T7" fmla="*/ 0 h 23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346" h="230">
                        <a:moveTo>
                          <a:pt x="0" y="0"/>
                        </a:moveTo>
                        <a:lnTo>
                          <a:pt x="173" y="230"/>
                        </a:lnTo>
                        <a:lnTo>
                          <a:pt x="34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cxnSp>
              <p:nvCxnSpPr>
                <p:cNvPr id="360" name="Straight Connector 359">
                  <a:extLst>
                    <a:ext uri="{FF2B5EF4-FFF2-40B4-BE49-F238E27FC236}">
                      <a16:creationId xmlns:a16="http://schemas.microsoft.com/office/drawing/2014/main" id="{B82D4E19-128C-614C-9144-C7DA02A789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72481" y="3703485"/>
                  <a:ext cx="19367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62" name="Group 330">
                  <a:extLst>
                    <a:ext uri="{FF2B5EF4-FFF2-40B4-BE49-F238E27FC236}">
                      <a16:creationId xmlns:a16="http://schemas.microsoft.com/office/drawing/2014/main" id="{AC6FDC6F-5367-A348-9884-F708BF6DE8C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54532" y="3655712"/>
                  <a:ext cx="381134" cy="208424"/>
                  <a:chOff x="2641" y="1729"/>
                  <a:chExt cx="412" cy="431"/>
                </a:xfrm>
              </p:grpSpPr>
              <p:grpSp>
                <p:nvGrpSpPr>
                  <p:cNvPr id="363" name="Group 152">
                    <a:extLst>
                      <a:ext uri="{FF2B5EF4-FFF2-40B4-BE49-F238E27FC236}">
                        <a16:creationId xmlns:a16="http://schemas.microsoft.com/office/drawing/2014/main" id="{3F26CADF-2EFC-E647-B36F-FE5B99A4191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41" y="1729"/>
                    <a:ext cx="410" cy="431"/>
                    <a:chOff x="1491" y="1383"/>
                    <a:chExt cx="410" cy="431"/>
                  </a:xfrm>
                </p:grpSpPr>
                <p:grpSp>
                  <p:nvGrpSpPr>
                    <p:cNvPr id="365" name="Group 153">
                      <a:extLst>
                        <a:ext uri="{FF2B5EF4-FFF2-40B4-BE49-F238E27FC236}">
                          <a16:creationId xmlns:a16="http://schemas.microsoft.com/office/drawing/2014/main" id="{AC74CFA3-B17D-6944-B12D-6EE65FED654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55" y="1584"/>
                      <a:ext cx="346" cy="230"/>
                      <a:chOff x="1555" y="1584"/>
                      <a:chExt cx="346" cy="230"/>
                    </a:xfrm>
                  </p:grpSpPr>
                  <p:sp>
                    <p:nvSpPr>
                      <p:cNvPr id="367" name="Line 154">
                        <a:extLst>
                          <a:ext uri="{FF2B5EF4-FFF2-40B4-BE49-F238E27FC236}">
                            <a16:creationId xmlns:a16="http://schemas.microsoft.com/office/drawing/2014/main" id="{1056D15A-6CB3-6A49-B550-75ED99E2C63C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728" y="1584"/>
                        <a:ext cx="0" cy="23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en-US">
                          <a:cs typeface="+mn-cs"/>
                        </a:endParaRPr>
                      </a:p>
                    </p:txBody>
                  </p:sp>
                  <p:sp>
                    <p:nvSpPr>
                      <p:cNvPr id="368" name="Line 155">
                        <a:extLst>
                          <a:ext uri="{FF2B5EF4-FFF2-40B4-BE49-F238E27FC236}">
                            <a16:creationId xmlns:a16="http://schemas.microsoft.com/office/drawing/2014/main" id="{B90F25AE-3BF3-9E47-B6DE-7128CB4891D6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555" y="1584"/>
                        <a:ext cx="346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en-US"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366" name="Text Box 156">
                      <a:extLst>
                        <a:ext uri="{FF2B5EF4-FFF2-40B4-BE49-F238E27FC236}">
                          <a16:creationId xmlns:a16="http://schemas.microsoft.com/office/drawing/2014/main" id="{FFBDA718-A675-1B4D-8267-4D7A08D63832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491" y="1383"/>
                      <a:ext cx="227" cy="19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1905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9pPr>
                    </a:lstStyle>
                    <a:p>
                      <a:pPr algn="l" eaLnBrk="1" hangingPunct="1">
                        <a:defRPr/>
                      </a:pPr>
                      <a:r>
                        <a:rPr lang="en-US" sz="600" dirty="0">
                          <a:cs typeface="+mn-cs"/>
                        </a:rPr>
                        <a:t>VDDF</a:t>
                      </a:r>
                      <a:endParaRPr lang="en-US" sz="800" dirty="0">
                        <a:cs typeface="+mn-cs"/>
                      </a:endParaRPr>
                    </a:p>
                  </p:txBody>
                </p:sp>
              </p:grpSp>
              <p:sp>
                <p:nvSpPr>
                  <p:cNvPr id="364" name="Freeform 329">
                    <a:extLst>
                      <a:ext uri="{FF2B5EF4-FFF2-40B4-BE49-F238E27FC236}">
                        <a16:creationId xmlns:a16="http://schemas.microsoft.com/office/drawing/2014/main" id="{18F5EB7F-8FA1-0F44-9448-2A797FECE03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07" y="1930"/>
                    <a:ext cx="346" cy="230"/>
                  </a:xfrm>
                  <a:custGeom>
                    <a:avLst/>
                    <a:gdLst>
                      <a:gd name="T0" fmla="*/ 0 w 346"/>
                      <a:gd name="T1" fmla="*/ 0 h 230"/>
                      <a:gd name="T2" fmla="*/ 173 w 346"/>
                      <a:gd name="T3" fmla="*/ 230 h 230"/>
                      <a:gd name="T4" fmla="*/ 346 w 346"/>
                      <a:gd name="T5" fmla="*/ 0 h 230"/>
                      <a:gd name="T6" fmla="*/ 0 w 346"/>
                      <a:gd name="T7" fmla="*/ 0 h 23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346" h="230">
                        <a:moveTo>
                          <a:pt x="0" y="0"/>
                        </a:moveTo>
                        <a:lnTo>
                          <a:pt x="173" y="230"/>
                        </a:lnTo>
                        <a:lnTo>
                          <a:pt x="346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cxnSp>
              <p:nvCxnSpPr>
                <p:cNvPr id="369" name="Straight Connector 368">
                  <a:extLst>
                    <a:ext uri="{FF2B5EF4-FFF2-40B4-BE49-F238E27FC236}">
                      <a16:creationId xmlns:a16="http://schemas.microsoft.com/office/drawing/2014/main" id="{2CF00D20-A4FB-4842-B6A0-DAF0BED227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69306" y="3859060"/>
                  <a:ext cx="19367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1" name="Straight Connector 380">
                  <a:extLst>
                    <a:ext uri="{FF2B5EF4-FFF2-40B4-BE49-F238E27FC236}">
                      <a16:creationId xmlns:a16="http://schemas.microsoft.com/office/drawing/2014/main" id="{471CC074-D129-4D40-8AB5-54C938B7B7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89931" y="5494185"/>
                  <a:ext cx="28257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2" name="object 124">
                  <a:extLst>
                    <a:ext uri="{FF2B5EF4-FFF2-40B4-BE49-F238E27FC236}">
                      <a16:creationId xmlns:a16="http://schemas.microsoft.com/office/drawing/2014/main" id="{E944D0DF-7382-D44C-9C17-AE537E656EC6}"/>
                    </a:ext>
                  </a:extLst>
                </p:cNvPr>
                <p:cNvSpPr/>
                <p:nvPr/>
              </p:nvSpPr>
              <p:spPr>
                <a:xfrm>
                  <a:off x="9695655" y="3983008"/>
                  <a:ext cx="50569" cy="50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64" h="50164">
                      <a:moveTo>
                        <a:pt x="25024" y="50018"/>
                      </a:moveTo>
                      <a:lnTo>
                        <a:pt x="34755" y="48055"/>
                      </a:lnTo>
                      <a:lnTo>
                        <a:pt x="42699" y="42699"/>
                      </a:lnTo>
                      <a:lnTo>
                        <a:pt x="48055" y="34755"/>
                      </a:lnTo>
                      <a:lnTo>
                        <a:pt x="50018" y="25024"/>
                      </a:lnTo>
                      <a:lnTo>
                        <a:pt x="48055" y="15289"/>
                      </a:lnTo>
                      <a:lnTo>
                        <a:pt x="42699" y="7334"/>
                      </a:lnTo>
                      <a:lnTo>
                        <a:pt x="34755" y="1968"/>
                      </a:lnTo>
                      <a:lnTo>
                        <a:pt x="25024" y="0"/>
                      </a:lnTo>
                      <a:lnTo>
                        <a:pt x="15289" y="1968"/>
                      </a:lnTo>
                      <a:lnTo>
                        <a:pt x="7334" y="7334"/>
                      </a:lnTo>
                      <a:lnTo>
                        <a:pt x="1968" y="15289"/>
                      </a:lnTo>
                      <a:lnTo>
                        <a:pt x="0" y="25024"/>
                      </a:lnTo>
                      <a:lnTo>
                        <a:pt x="1968" y="34742"/>
                      </a:lnTo>
                      <a:lnTo>
                        <a:pt x="7334" y="42688"/>
                      </a:lnTo>
                      <a:lnTo>
                        <a:pt x="15289" y="48050"/>
                      </a:lnTo>
                      <a:lnTo>
                        <a:pt x="25024" y="5001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1">
                  <a:solidFill>
                    <a:srgbClr val="231F2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93" name="object 190">
                  <a:extLst>
                    <a:ext uri="{FF2B5EF4-FFF2-40B4-BE49-F238E27FC236}">
                      <a16:creationId xmlns:a16="http://schemas.microsoft.com/office/drawing/2014/main" id="{852257BE-60DC-144E-8AC1-426F626FCE26}"/>
                    </a:ext>
                  </a:extLst>
                </p:cNvPr>
                <p:cNvSpPr/>
                <p:nvPr/>
              </p:nvSpPr>
              <p:spPr>
                <a:xfrm>
                  <a:off x="9746206" y="4005109"/>
                  <a:ext cx="428678" cy="77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10">
                      <a:moveTo>
                        <a:pt x="0" y="0"/>
                      </a:moveTo>
                      <a:lnTo>
                        <a:pt x="193704" y="0"/>
                      </a:lnTo>
                    </a:path>
                  </a:pathLst>
                </a:custGeom>
                <a:ln w="12701">
                  <a:solidFill>
                    <a:srgbClr val="231F2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grpSp>
              <p:nvGrpSpPr>
                <p:cNvPr id="865" name="Group 324">
                  <a:extLst>
                    <a:ext uri="{FF2B5EF4-FFF2-40B4-BE49-F238E27FC236}">
                      <a16:creationId xmlns:a16="http://schemas.microsoft.com/office/drawing/2014/main" id="{6B22084A-B125-3B44-A86F-45744F4582B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943195" y="4839458"/>
                  <a:ext cx="278044" cy="321265"/>
                  <a:chOff x="2110" y="1699"/>
                  <a:chExt cx="309" cy="288"/>
                </a:xfrm>
              </p:grpSpPr>
              <p:grpSp>
                <p:nvGrpSpPr>
                  <p:cNvPr id="866" name="Group 125">
                    <a:extLst>
                      <a:ext uri="{FF2B5EF4-FFF2-40B4-BE49-F238E27FC236}">
                        <a16:creationId xmlns:a16="http://schemas.microsoft.com/office/drawing/2014/main" id="{FC2DCB31-4031-424A-A1B5-EAAE39D1B77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110" y="1699"/>
                    <a:ext cx="288" cy="288"/>
                    <a:chOff x="1585" y="1987"/>
                    <a:chExt cx="288" cy="288"/>
                  </a:xfrm>
                </p:grpSpPr>
                <p:grpSp>
                  <p:nvGrpSpPr>
                    <p:cNvPr id="868" name="Group 126">
                      <a:extLst>
                        <a:ext uri="{FF2B5EF4-FFF2-40B4-BE49-F238E27FC236}">
                          <a16:creationId xmlns:a16="http://schemas.microsoft.com/office/drawing/2014/main" id="{B531B15E-28D8-3140-AC82-C7EB0DAAC74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85" y="2160"/>
                      <a:ext cx="288" cy="115"/>
                      <a:chOff x="1152" y="2160"/>
                      <a:chExt cx="288" cy="115"/>
                    </a:xfrm>
                  </p:grpSpPr>
                  <p:sp>
                    <p:nvSpPr>
                      <p:cNvPr id="870" name="Line 127">
                        <a:extLst>
                          <a:ext uri="{FF2B5EF4-FFF2-40B4-BE49-F238E27FC236}">
                            <a16:creationId xmlns:a16="http://schemas.microsoft.com/office/drawing/2014/main" id="{089A0894-5ADC-8541-8B67-AF3C14DC8535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152" y="2160"/>
                        <a:ext cx="288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en-US">
                          <a:cs typeface="+mn-cs"/>
                        </a:endParaRPr>
                      </a:p>
                    </p:txBody>
                  </p:sp>
                  <p:sp>
                    <p:nvSpPr>
                      <p:cNvPr id="871" name="Line 128">
                        <a:extLst>
                          <a:ext uri="{FF2B5EF4-FFF2-40B4-BE49-F238E27FC236}">
                            <a16:creationId xmlns:a16="http://schemas.microsoft.com/office/drawing/2014/main" id="{3CD863F4-7E3A-864E-8A5C-19CD5B362389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210" y="2218"/>
                        <a:ext cx="172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en-US">
                          <a:cs typeface="+mn-cs"/>
                        </a:endParaRPr>
                      </a:p>
                    </p:txBody>
                  </p:sp>
                  <p:sp>
                    <p:nvSpPr>
                      <p:cNvPr id="872" name="Line 129">
                        <a:extLst>
                          <a:ext uri="{FF2B5EF4-FFF2-40B4-BE49-F238E27FC236}">
                            <a16:creationId xmlns:a16="http://schemas.microsoft.com/office/drawing/2014/main" id="{7A26CA0C-4991-DB49-A6B2-C278CF8ADEE5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267" y="2275"/>
                        <a:ext cx="58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en-US"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869" name="Line 130">
                      <a:extLst>
                        <a:ext uri="{FF2B5EF4-FFF2-40B4-BE49-F238E27FC236}">
                          <a16:creationId xmlns:a16="http://schemas.microsoft.com/office/drawing/2014/main" id="{5EA8A269-2EAD-7643-AE31-619BB3C9400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28" y="1987"/>
                      <a:ext cx="0" cy="173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sp>
                <p:nvSpPr>
                  <p:cNvPr id="867" name="Freeform 323">
                    <a:extLst>
                      <a:ext uri="{FF2B5EF4-FFF2-40B4-BE49-F238E27FC236}">
                        <a16:creationId xmlns:a16="http://schemas.microsoft.com/office/drawing/2014/main" id="{5678606A-488A-A545-8F11-5D240430EB7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31" y="1699"/>
                    <a:ext cx="288" cy="173"/>
                  </a:xfrm>
                  <a:custGeom>
                    <a:avLst/>
                    <a:gdLst>
                      <a:gd name="T0" fmla="*/ 115 w 288"/>
                      <a:gd name="T1" fmla="*/ 0 h 173"/>
                      <a:gd name="T2" fmla="*/ 0 w 288"/>
                      <a:gd name="T3" fmla="*/ 173 h 173"/>
                      <a:gd name="T4" fmla="*/ 288 w 288"/>
                      <a:gd name="T5" fmla="*/ 173 h 173"/>
                      <a:gd name="T6" fmla="*/ 115 w 288"/>
                      <a:gd name="T7" fmla="*/ 0 h 173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88" h="173">
                        <a:moveTo>
                          <a:pt x="115" y="0"/>
                        </a:moveTo>
                        <a:lnTo>
                          <a:pt x="0" y="173"/>
                        </a:lnTo>
                        <a:lnTo>
                          <a:pt x="288" y="173"/>
                        </a:lnTo>
                        <a:lnTo>
                          <a:pt x="115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19050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888" name="object 172">
                <a:extLst>
                  <a:ext uri="{FF2B5EF4-FFF2-40B4-BE49-F238E27FC236}">
                    <a16:creationId xmlns:a16="http://schemas.microsoft.com/office/drawing/2014/main" id="{A7211F29-A822-BD4E-84C8-9F77BB16D108}"/>
                  </a:ext>
                </a:extLst>
              </p:cNvPr>
              <p:cNvSpPr txBox="1"/>
              <p:nvPr/>
            </p:nvSpPr>
            <p:spPr>
              <a:xfrm>
                <a:off x="6417749" y="1829187"/>
                <a:ext cx="598914" cy="292387"/>
              </a:xfrm>
              <a:prstGeom prst="rect">
                <a:avLst/>
              </a:prstGeom>
              <a:solidFill>
                <a:schemeClr val="bg1"/>
              </a:solidFill>
              <a:ln w="29641">
                <a:solidFill>
                  <a:srgbClr val="333092"/>
                </a:solidFill>
              </a:ln>
            </p:spPr>
            <p:txBody>
              <a:bodyPr vert="horz" wrap="square" lIns="0" tIns="0" rIns="0" bIns="0" rtlCol="0" anchor="ctr" anchorCtr="0">
                <a:normAutofit/>
              </a:bodyPr>
              <a:lstStyle/>
              <a:p>
                <a:pPr marL="151765">
                  <a:lnSpc>
                    <a:spcPct val="100000"/>
                  </a:lnSpc>
                  <a:spcBef>
                    <a:spcPts val="1019"/>
                  </a:spcBef>
                </a:pPr>
                <a:r>
                  <a:rPr sz="1050" b="1" dirty="0">
                    <a:latin typeface="Arial"/>
                    <a:cs typeface="Arial"/>
                  </a:rPr>
                  <a:t>Latch</a:t>
                </a:r>
                <a:endParaRPr sz="1050" dirty="0">
                  <a:latin typeface="Arial"/>
                  <a:cs typeface="Arial"/>
                </a:endParaRPr>
              </a:p>
            </p:txBody>
          </p:sp>
          <p:sp>
            <p:nvSpPr>
              <p:cNvPr id="889" name="object 172">
                <a:extLst>
                  <a:ext uri="{FF2B5EF4-FFF2-40B4-BE49-F238E27FC236}">
                    <a16:creationId xmlns:a16="http://schemas.microsoft.com/office/drawing/2014/main" id="{211CBB7B-EA9B-4C4D-BD86-E36A9CBC6B42}"/>
                  </a:ext>
                </a:extLst>
              </p:cNvPr>
              <p:cNvSpPr txBox="1"/>
              <p:nvPr/>
            </p:nvSpPr>
            <p:spPr>
              <a:xfrm>
                <a:off x="6417749" y="2580749"/>
                <a:ext cx="598914" cy="292387"/>
              </a:xfrm>
              <a:prstGeom prst="rect">
                <a:avLst/>
              </a:prstGeom>
              <a:solidFill>
                <a:schemeClr val="bg1"/>
              </a:solidFill>
              <a:ln w="29641">
                <a:solidFill>
                  <a:srgbClr val="333092"/>
                </a:solidFill>
              </a:ln>
            </p:spPr>
            <p:txBody>
              <a:bodyPr vert="horz" wrap="square" lIns="0" tIns="0" rIns="0" bIns="0" rtlCol="0" anchor="ctr" anchorCtr="0">
                <a:normAutofit/>
              </a:bodyPr>
              <a:lstStyle/>
              <a:p>
                <a:pPr marL="151765">
                  <a:lnSpc>
                    <a:spcPct val="100000"/>
                  </a:lnSpc>
                  <a:spcBef>
                    <a:spcPts val="1019"/>
                  </a:spcBef>
                </a:pPr>
                <a:r>
                  <a:rPr sz="1050" b="1" dirty="0">
                    <a:latin typeface="Arial"/>
                    <a:cs typeface="Arial"/>
                  </a:rPr>
                  <a:t>Latch</a:t>
                </a:r>
                <a:endParaRPr sz="1050" dirty="0">
                  <a:latin typeface="Arial"/>
                  <a:cs typeface="Arial"/>
                </a:endParaRPr>
              </a:p>
            </p:txBody>
          </p:sp>
          <p:sp>
            <p:nvSpPr>
              <p:cNvPr id="890" name="object 172">
                <a:extLst>
                  <a:ext uri="{FF2B5EF4-FFF2-40B4-BE49-F238E27FC236}">
                    <a16:creationId xmlns:a16="http://schemas.microsoft.com/office/drawing/2014/main" id="{FA7B2B89-9C1B-D549-9174-F8959ADF989F}"/>
                  </a:ext>
                </a:extLst>
              </p:cNvPr>
              <p:cNvSpPr txBox="1"/>
              <p:nvPr/>
            </p:nvSpPr>
            <p:spPr>
              <a:xfrm>
                <a:off x="6417749" y="3006633"/>
                <a:ext cx="598914" cy="292387"/>
              </a:xfrm>
              <a:prstGeom prst="rect">
                <a:avLst/>
              </a:prstGeom>
              <a:solidFill>
                <a:schemeClr val="bg1"/>
              </a:solidFill>
              <a:ln w="29641">
                <a:solidFill>
                  <a:srgbClr val="333092"/>
                </a:solidFill>
              </a:ln>
            </p:spPr>
            <p:txBody>
              <a:bodyPr vert="horz" wrap="square" lIns="0" tIns="0" rIns="0" bIns="0" rtlCol="0" anchor="ctr" anchorCtr="0">
                <a:normAutofit/>
              </a:bodyPr>
              <a:lstStyle/>
              <a:p>
                <a:pPr marL="151765">
                  <a:lnSpc>
                    <a:spcPct val="100000"/>
                  </a:lnSpc>
                  <a:spcBef>
                    <a:spcPts val="1019"/>
                  </a:spcBef>
                </a:pPr>
                <a:r>
                  <a:rPr sz="1050" b="1" dirty="0">
                    <a:latin typeface="Arial"/>
                    <a:cs typeface="Arial"/>
                  </a:rPr>
                  <a:t>Latch</a:t>
                </a:r>
                <a:endParaRPr sz="1050" dirty="0">
                  <a:latin typeface="Arial"/>
                  <a:cs typeface="Arial"/>
                </a:endParaRPr>
              </a:p>
            </p:txBody>
          </p:sp>
          <p:grpSp>
            <p:nvGrpSpPr>
              <p:cNvPr id="897" name="Group 896">
                <a:extLst>
                  <a:ext uri="{FF2B5EF4-FFF2-40B4-BE49-F238E27FC236}">
                    <a16:creationId xmlns:a16="http://schemas.microsoft.com/office/drawing/2014/main" id="{B06D3A49-30EE-6345-B7AF-3E7D11C9A161}"/>
                  </a:ext>
                </a:extLst>
              </p:cNvPr>
              <p:cNvGrpSpPr/>
              <p:nvPr/>
            </p:nvGrpSpPr>
            <p:grpSpPr>
              <a:xfrm>
                <a:off x="4676228" y="360883"/>
                <a:ext cx="310891" cy="246504"/>
                <a:chOff x="4746078" y="367233"/>
                <a:chExt cx="310891" cy="246504"/>
              </a:xfrm>
            </p:grpSpPr>
            <p:sp>
              <p:nvSpPr>
                <p:cNvPr id="891" name="Line 154">
                  <a:extLst>
                    <a:ext uri="{FF2B5EF4-FFF2-40B4-BE49-F238E27FC236}">
                      <a16:creationId xmlns:a16="http://schemas.microsoft.com/office/drawing/2014/main" id="{4F506B39-F63C-DB43-AC6C-2BDF1F27F1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901524" y="479765"/>
                  <a:ext cx="0" cy="9730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892" name="Line 155">
                  <a:extLst>
                    <a:ext uri="{FF2B5EF4-FFF2-40B4-BE49-F238E27FC236}">
                      <a16:creationId xmlns:a16="http://schemas.microsoft.com/office/drawing/2014/main" id="{0D981674-C2F2-A447-AA8B-FEA691EC5B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46078" y="479765"/>
                  <a:ext cx="310891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893" name="Text Box 156">
                  <a:extLst>
                    <a:ext uri="{FF2B5EF4-FFF2-40B4-BE49-F238E27FC236}">
                      <a16:creationId xmlns:a16="http://schemas.microsoft.com/office/drawing/2014/main" id="{5DC8985D-D8F8-D149-BDCC-5C3F5A436D1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774831" y="367233"/>
                  <a:ext cx="244400" cy="10787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l" eaLnBrk="1" hangingPunct="1">
                    <a:defRPr/>
                  </a:pPr>
                  <a:r>
                    <a:rPr lang="en-US" sz="800" dirty="0">
                      <a:cs typeface="+mn-cs"/>
                    </a:rPr>
                    <a:t>VDDF</a:t>
                  </a:r>
                </a:p>
              </p:txBody>
            </p:sp>
            <p:sp>
              <p:nvSpPr>
                <p:cNvPr id="896" name="Oval 895">
                  <a:extLst>
                    <a:ext uri="{FF2B5EF4-FFF2-40B4-BE49-F238E27FC236}">
                      <a16:creationId xmlns:a16="http://schemas.microsoft.com/office/drawing/2014/main" id="{D47E8478-12C3-6945-A411-7EFCB204614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873624" y="558799"/>
                  <a:ext cx="54938" cy="5493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98" name="Group 897">
                <a:extLst>
                  <a:ext uri="{FF2B5EF4-FFF2-40B4-BE49-F238E27FC236}">
                    <a16:creationId xmlns:a16="http://schemas.microsoft.com/office/drawing/2014/main" id="{0F142585-D044-9C42-8FEF-3103326A844C}"/>
                  </a:ext>
                </a:extLst>
              </p:cNvPr>
              <p:cNvGrpSpPr/>
              <p:nvPr/>
            </p:nvGrpSpPr>
            <p:grpSpPr>
              <a:xfrm>
                <a:off x="4691016" y="3516702"/>
                <a:ext cx="310891" cy="246504"/>
                <a:chOff x="4746078" y="367233"/>
                <a:chExt cx="310891" cy="246504"/>
              </a:xfrm>
            </p:grpSpPr>
            <p:sp>
              <p:nvSpPr>
                <p:cNvPr id="899" name="Line 154">
                  <a:extLst>
                    <a:ext uri="{FF2B5EF4-FFF2-40B4-BE49-F238E27FC236}">
                      <a16:creationId xmlns:a16="http://schemas.microsoft.com/office/drawing/2014/main" id="{01A239CF-3C6E-6448-8BF4-2D12F0819A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901524" y="479765"/>
                  <a:ext cx="0" cy="9730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900" name="Line 155">
                  <a:extLst>
                    <a:ext uri="{FF2B5EF4-FFF2-40B4-BE49-F238E27FC236}">
                      <a16:creationId xmlns:a16="http://schemas.microsoft.com/office/drawing/2014/main" id="{C44FD60F-8BF5-244C-AF3A-3636489AE6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46078" y="479765"/>
                  <a:ext cx="310891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901" name="Text Box 156">
                  <a:extLst>
                    <a:ext uri="{FF2B5EF4-FFF2-40B4-BE49-F238E27FC236}">
                      <a16:creationId xmlns:a16="http://schemas.microsoft.com/office/drawing/2014/main" id="{D6DCD609-DA60-C24B-BB09-D8A15A745D3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774831" y="367233"/>
                  <a:ext cx="244400" cy="10787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l" eaLnBrk="1" hangingPunct="1">
                    <a:defRPr/>
                  </a:pPr>
                  <a:r>
                    <a:rPr lang="en-US" sz="800" dirty="0">
                      <a:cs typeface="+mn-cs"/>
                    </a:rPr>
                    <a:t>VDDF</a:t>
                  </a:r>
                </a:p>
              </p:txBody>
            </p:sp>
            <p:sp>
              <p:nvSpPr>
                <p:cNvPr id="902" name="Oval 901">
                  <a:extLst>
                    <a:ext uri="{FF2B5EF4-FFF2-40B4-BE49-F238E27FC236}">
                      <a16:creationId xmlns:a16="http://schemas.microsoft.com/office/drawing/2014/main" id="{2CA9B97C-629D-FF45-8DD6-5B76AE7BFCE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873624" y="558799"/>
                  <a:ext cx="54938" cy="5493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04" name="TextBox 903">
                <a:extLst>
                  <a:ext uri="{FF2B5EF4-FFF2-40B4-BE49-F238E27FC236}">
                    <a16:creationId xmlns:a16="http://schemas.microsoft.com/office/drawing/2014/main" id="{15452A99-51E7-AA4F-A3FA-DA33CA623536}"/>
                  </a:ext>
                </a:extLst>
              </p:cNvPr>
              <p:cNvSpPr txBox="1"/>
              <p:nvPr/>
            </p:nvSpPr>
            <p:spPr>
              <a:xfrm>
                <a:off x="5100616" y="1033090"/>
                <a:ext cx="200253" cy="19273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rmAutofit fontScale="92500" lnSpcReduction="10000"/>
              </a:bodyPr>
              <a:lstStyle/>
              <a:p>
                <a:r>
                  <a:rPr lang="en-US" sz="1400" dirty="0"/>
                  <a:t>L̅E̅</a:t>
                </a:r>
              </a:p>
            </p:txBody>
          </p:sp>
          <p:sp>
            <p:nvSpPr>
              <p:cNvPr id="905" name="TextBox 904">
                <a:extLst>
                  <a:ext uri="{FF2B5EF4-FFF2-40B4-BE49-F238E27FC236}">
                    <a16:creationId xmlns:a16="http://schemas.microsoft.com/office/drawing/2014/main" id="{86270726-2EA6-BB4D-9A0D-913F0C693287}"/>
                  </a:ext>
                </a:extLst>
              </p:cNvPr>
              <p:cNvSpPr txBox="1"/>
              <p:nvPr/>
            </p:nvSpPr>
            <p:spPr>
              <a:xfrm>
                <a:off x="5061005" y="601069"/>
                <a:ext cx="461175" cy="19273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r>
                  <a:rPr lang="en-US" sz="1300" dirty="0"/>
                  <a:t>P̅O̅L̅</a:t>
                </a:r>
              </a:p>
            </p:txBody>
          </p:sp>
          <p:sp>
            <p:nvSpPr>
              <p:cNvPr id="906" name="TextBox 905">
                <a:extLst>
                  <a:ext uri="{FF2B5EF4-FFF2-40B4-BE49-F238E27FC236}">
                    <a16:creationId xmlns:a16="http://schemas.microsoft.com/office/drawing/2014/main" id="{A8DCA20F-4269-AD47-8B7A-4CF6B57A631B}"/>
                  </a:ext>
                </a:extLst>
              </p:cNvPr>
              <p:cNvSpPr txBox="1"/>
              <p:nvPr/>
            </p:nvSpPr>
            <p:spPr>
              <a:xfrm>
                <a:off x="5094135" y="817079"/>
                <a:ext cx="257093" cy="19273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r>
                  <a:rPr lang="en-US" sz="1300" dirty="0"/>
                  <a:t>B̅L̅</a:t>
                </a:r>
              </a:p>
            </p:txBody>
          </p:sp>
          <p:grpSp>
            <p:nvGrpSpPr>
              <p:cNvPr id="683" name="Group 682">
                <a:extLst>
                  <a:ext uri="{FF2B5EF4-FFF2-40B4-BE49-F238E27FC236}">
                    <a16:creationId xmlns:a16="http://schemas.microsoft.com/office/drawing/2014/main" id="{0F142585-D044-9C42-8FEF-3103326A844C}"/>
                  </a:ext>
                </a:extLst>
              </p:cNvPr>
              <p:cNvGrpSpPr/>
              <p:nvPr/>
            </p:nvGrpSpPr>
            <p:grpSpPr>
              <a:xfrm>
                <a:off x="4218089" y="5271310"/>
                <a:ext cx="310891" cy="246504"/>
                <a:chOff x="4746078" y="367233"/>
                <a:chExt cx="310891" cy="246504"/>
              </a:xfrm>
            </p:grpSpPr>
            <p:sp>
              <p:nvSpPr>
                <p:cNvPr id="684" name="Line 154">
                  <a:extLst>
                    <a:ext uri="{FF2B5EF4-FFF2-40B4-BE49-F238E27FC236}">
                      <a16:creationId xmlns:a16="http://schemas.microsoft.com/office/drawing/2014/main" id="{01A239CF-3C6E-6448-8BF4-2D12F0819A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901524" y="479765"/>
                  <a:ext cx="0" cy="9730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685" name="Line 155">
                  <a:extLst>
                    <a:ext uri="{FF2B5EF4-FFF2-40B4-BE49-F238E27FC236}">
                      <a16:creationId xmlns:a16="http://schemas.microsoft.com/office/drawing/2014/main" id="{C44FD60F-8BF5-244C-AF3A-3636489AE6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746078" y="479765"/>
                  <a:ext cx="310891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686" name="Text Box 156">
                  <a:extLst>
                    <a:ext uri="{FF2B5EF4-FFF2-40B4-BE49-F238E27FC236}">
                      <a16:creationId xmlns:a16="http://schemas.microsoft.com/office/drawing/2014/main" id="{D6DCD609-DA60-C24B-BB09-D8A15A745D3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774831" y="367233"/>
                  <a:ext cx="244400" cy="10787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l" eaLnBrk="1" hangingPunct="1">
                    <a:defRPr/>
                  </a:pPr>
                  <a:r>
                    <a:rPr lang="en-US" sz="800" dirty="0">
                      <a:cs typeface="+mn-cs"/>
                    </a:rPr>
                    <a:t>VDDF</a:t>
                  </a:r>
                </a:p>
              </p:txBody>
            </p:sp>
            <p:sp>
              <p:nvSpPr>
                <p:cNvPr id="687" name="Oval 686">
                  <a:extLst>
                    <a:ext uri="{FF2B5EF4-FFF2-40B4-BE49-F238E27FC236}">
                      <a16:creationId xmlns:a16="http://schemas.microsoft.com/office/drawing/2014/main" id="{2CA9B97C-629D-FF45-8DD6-5B76AE7BFCE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873624" y="558799"/>
                  <a:ext cx="54938" cy="5493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74" name="Straight Connector 373">
                <a:extLst>
                  <a:ext uri="{FF2B5EF4-FFF2-40B4-BE49-F238E27FC236}">
                    <a16:creationId xmlns:a16="http://schemas.microsoft.com/office/drawing/2014/main" id="{966FE813-5AB5-D044-A06E-20FA471BFB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76246" y="4505127"/>
                <a:ext cx="126152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6" name="object 159">
                <a:extLst>
                  <a:ext uri="{FF2B5EF4-FFF2-40B4-BE49-F238E27FC236}">
                    <a16:creationId xmlns:a16="http://schemas.microsoft.com/office/drawing/2014/main" id="{9BDDF6B0-FCC5-8E4D-B5A0-CEBFB4C40B70}"/>
                  </a:ext>
                </a:extLst>
              </p:cNvPr>
              <p:cNvSpPr txBox="1"/>
              <p:nvPr/>
            </p:nvSpPr>
            <p:spPr>
              <a:xfrm>
                <a:off x="3151340" y="4536426"/>
                <a:ext cx="761361" cy="13593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marR="5080" indent="43815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en-US" sz="800" dirty="0">
                    <a:latin typeface="Arial"/>
                    <a:cs typeface="Arial"/>
                  </a:rPr>
                  <a:t>READ-BACK</a:t>
                </a:r>
                <a:endParaRPr sz="800" dirty="0">
                  <a:latin typeface="Arial"/>
                  <a:cs typeface="Arial"/>
                </a:endParaRPr>
              </a:p>
            </p:txBody>
          </p:sp>
        </p:grpSp>
      </p:grpSp>
      <p:sp>
        <p:nvSpPr>
          <p:cNvPr id="910" name="TextBox 909">
            <a:extLst>
              <a:ext uri="{FF2B5EF4-FFF2-40B4-BE49-F238E27FC236}">
                <a16:creationId xmlns:a16="http://schemas.microsoft.com/office/drawing/2014/main" id="{034BA0B1-9EC5-6F42-9891-452E6C080F2B}"/>
              </a:ext>
            </a:extLst>
          </p:cNvPr>
          <p:cNvSpPr txBox="1"/>
          <p:nvPr/>
        </p:nvSpPr>
        <p:spPr>
          <a:xfrm>
            <a:off x="475989" y="150312"/>
            <a:ext cx="2864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Block Diagram</a:t>
            </a:r>
          </a:p>
        </p:txBody>
      </p:sp>
    </p:spTree>
    <p:extLst>
      <p:ext uri="{BB962C8B-B14F-4D97-AF65-F5344CB8AC3E}">
        <p14:creationId xmlns:p14="http://schemas.microsoft.com/office/powerpoint/2010/main" val="2256890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0CE5C-7EAB-4BBD-A09D-727A6D456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Steering Module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818DF-42B1-4A0B-B626-B68A226A8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05332"/>
            <a:ext cx="10029825" cy="1121610"/>
          </a:xfrm>
        </p:spPr>
        <p:txBody>
          <a:bodyPr>
            <a:normAutofit/>
          </a:bodyPr>
          <a:lstStyle/>
          <a:p>
            <a:r>
              <a:rPr lang="en-US" dirty="0"/>
              <a:t>Steering Module designed, fabricated and tested</a:t>
            </a:r>
          </a:p>
          <a:p>
            <a:r>
              <a:rPr lang="en-US" dirty="0"/>
              <a:t>Fully functional at liquid nitrogen temperature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7D2EF-5E5A-4EB4-AAF8-6238AB80C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E466A-7FE2-49DA-B7A2-686D50999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 - Status of Steering Module and Future Plans</a:t>
            </a:r>
          </a:p>
        </p:txBody>
      </p:sp>
      <p:pic>
        <p:nvPicPr>
          <p:cNvPr id="7" name="Picture 6" descr="A circuit board&#10;&#10;Description generated with very high confidence">
            <a:extLst>
              <a:ext uri="{FF2B5EF4-FFF2-40B4-BE49-F238E27FC236}">
                <a16:creationId xmlns:a16="http://schemas.microsoft.com/office/drawing/2014/main" id="{6C991A17-80E0-4F23-B508-6B98F9B395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03" b="41250"/>
          <a:stretch/>
        </p:blipFill>
        <p:spPr>
          <a:xfrm>
            <a:off x="1524000" y="1428750"/>
            <a:ext cx="9144000" cy="27670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A55B6A-784D-4C1E-99CC-DF4BC1898D71}"/>
              </a:ext>
            </a:extLst>
          </p:cNvPr>
          <p:cNvSpPr txBox="1"/>
          <p:nvPr/>
        </p:nvSpPr>
        <p:spPr>
          <a:xfrm>
            <a:off x="7743825" y="4295775"/>
            <a:ext cx="2800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Input board (takes HV, Amplifier bias, SPI Signals)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66C1E0-E871-4DE1-A0C2-4ADED27A4CDD}"/>
              </a:ext>
            </a:extLst>
          </p:cNvPr>
          <p:cNvSpPr txBox="1"/>
          <p:nvPr/>
        </p:nvSpPr>
        <p:spPr>
          <a:xfrm>
            <a:off x="5600700" y="4295775"/>
            <a:ext cx="1771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Steering Module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FE1209-CF66-4000-8E2A-99CCEDB33014}"/>
              </a:ext>
            </a:extLst>
          </p:cNvPr>
          <p:cNvSpPr txBox="1"/>
          <p:nvPr/>
        </p:nvSpPr>
        <p:spPr>
          <a:xfrm>
            <a:off x="2514600" y="4325183"/>
            <a:ext cx="201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Output Board</a:t>
            </a:r>
          </a:p>
        </p:txBody>
      </p:sp>
    </p:spTree>
    <p:extLst>
      <p:ext uri="{BB962C8B-B14F-4D97-AF65-F5344CB8AC3E}">
        <p14:creationId xmlns:p14="http://schemas.microsoft.com/office/powerpoint/2010/main" val="1910124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AB84E-05D6-4472-B9D6-76B5E496C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Switching Testing at Cryogenic Temperature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66FF8-CA48-48DB-A593-B7FEB046A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41847"/>
            <a:ext cx="11087099" cy="1151334"/>
          </a:xfrm>
        </p:spPr>
        <p:txBody>
          <a:bodyPr>
            <a:normAutofit/>
          </a:bodyPr>
          <a:lstStyle/>
          <a:p>
            <a:r>
              <a:rPr lang="en-US" dirty="0"/>
              <a:t>10 Channels from each chip were monitored in liquid nitrogen for 1 week</a:t>
            </a:r>
          </a:p>
          <a:p>
            <a:r>
              <a:rPr lang="en-US" dirty="0"/>
              <a:t>HV3418 alternated from 0V to 60V, HV 5523 from 0V to 5V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C5219-4FF5-4A57-9E5D-435FDA026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5C0F5-5E5F-478D-A281-E79FC22EF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 - Status of Steering Module and Future Plans</a:t>
            </a:r>
          </a:p>
        </p:txBody>
      </p:sp>
      <p:pic>
        <p:nvPicPr>
          <p:cNvPr id="7" name="Picture 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F0A954BE-2E6D-4239-93F0-89A954D7F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025" y="2596356"/>
            <a:ext cx="4279900" cy="3209925"/>
          </a:xfrm>
          <a:prstGeom prst="rect">
            <a:avLst/>
          </a:prstGeom>
        </p:spPr>
      </p:pic>
      <p:pic>
        <p:nvPicPr>
          <p:cNvPr id="9" name="Picture 8" descr="A circuit board&#10;&#10;Description generated with very high confidence">
            <a:extLst>
              <a:ext uri="{FF2B5EF4-FFF2-40B4-BE49-F238E27FC236}">
                <a16:creationId xmlns:a16="http://schemas.microsoft.com/office/drawing/2014/main" id="{0D4D3649-74EC-41E7-B10F-C9F8440F7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7" y="2593181"/>
            <a:ext cx="2409825" cy="3213100"/>
          </a:xfrm>
          <a:prstGeom prst="rect">
            <a:avLst/>
          </a:prstGeom>
        </p:spPr>
      </p:pic>
      <p:pic>
        <p:nvPicPr>
          <p:cNvPr id="12" name="Content Placeholder 6" descr="A circuit board&#10;&#10;Description generated with very high confidence">
            <a:extLst>
              <a:ext uri="{FF2B5EF4-FFF2-40B4-BE49-F238E27FC236}">
                <a16:creationId xmlns:a16="http://schemas.microsoft.com/office/drawing/2014/main" id="{3CDA05F7-C023-42CB-911B-5C2ADE6597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025" y="2593181"/>
            <a:ext cx="4284133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01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AB84E-05D6-4472-B9D6-76B5E496C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Switching Testing at Cryogenic Temperature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66FF8-CA48-48DB-A593-B7FEB046A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9525" y="1690687"/>
            <a:ext cx="4352925" cy="4908051"/>
          </a:xfrm>
        </p:spPr>
        <p:txBody>
          <a:bodyPr>
            <a:normAutofit/>
          </a:bodyPr>
          <a:lstStyle/>
          <a:p>
            <a:r>
              <a:rPr lang="en-US" dirty="0"/>
              <a:t>Channels were SPI written “on” and “off” every 3 seconds.</a:t>
            </a:r>
          </a:p>
          <a:p>
            <a:r>
              <a:rPr lang="en-US" dirty="0"/>
              <a:t>Data is as expected (besides gap due to connector).</a:t>
            </a:r>
          </a:p>
          <a:p>
            <a:r>
              <a:rPr lang="en-US" dirty="0"/>
              <a:t>No indication of long term issues at cryogenic temperatures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C5219-4FF5-4A57-9E5D-435FDA026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5C0F5-5E5F-478D-A281-E79FC22EF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 - Status of Steering Module and Future Plans</a:t>
            </a:r>
          </a:p>
        </p:txBody>
      </p:sp>
      <p:pic>
        <p:nvPicPr>
          <p:cNvPr id="10" name="Content Placeholder 4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B9E90CD7-6FC1-4757-9FA1-5EA105A8A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448298"/>
            <a:ext cx="7096125" cy="490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26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ECDAE-3650-B94E-9CAC-833DECB4FBC2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3E8751-E3E5-4051-A6FC-10AC147D47E4}"/>
              </a:ext>
            </a:extLst>
          </p:cNvPr>
          <p:cNvSpPr txBox="1"/>
          <p:nvPr/>
        </p:nvSpPr>
        <p:spPr>
          <a:xfrm>
            <a:off x="2031414" y="1115497"/>
            <a:ext cx="8014287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Processes that impact the lifetime of CMOS circuits:</a:t>
            </a:r>
          </a:p>
          <a:p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 err="1"/>
              <a:t>Electromigration</a:t>
            </a: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Stress migration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Time-dependent dielectric breakdown</a:t>
            </a:r>
            <a:br>
              <a:rPr lang="en-US" dirty="0"/>
            </a:b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Thermal cycling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Hot-Carrier Effect</a:t>
            </a:r>
          </a:p>
          <a:p>
            <a:endParaRPr lang="en-US" dirty="0">
              <a:solidFill>
                <a:srgbClr val="008000"/>
              </a:solidFill>
            </a:endParaRPr>
          </a:p>
          <a:p>
            <a:r>
              <a:rPr lang="en-US" dirty="0"/>
              <a:t>First three are thermally activated processes </a:t>
            </a:r>
            <a:r>
              <a:rPr lang="pl-PL" dirty="0"/>
              <a:t>(</a:t>
            </a:r>
            <a:r>
              <a:rPr lang="en-US" dirty="0"/>
              <a:t>exponential dependence on temperature) and become negligible at cold temperatures.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pPr algn="ctr"/>
            <a:endParaRPr lang="en-US" sz="2000" dirty="0">
              <a:solidFill>
                <a:srgbClr val="FF0000"/>
              </a:solidFill>
            </a:endParaRP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The process that impacts the lifetime at cold is ONLY </a:t>
            </a:r>
            <a:r>
              <a:rPr lang="en-US" sz="2000" b="1" dirty="0">
                <a:solidFill>
                  <a:srgbClr val="FF0000"/>
                </a:solidFill>
              </a:rPr>
              <a:t>Hot-Carrier Effect.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dirty="0"/>
              <a:t>One can perform </a:t>
            </a:r>
            <a:r>
              <a:rPr lang="en-US" b="1" dirty="0"/>
              <a:t>accelerated lifetime tests </a:t>
            </a:r>
            <a:r>
              <a:rPr lang="en-US" dirty="0"/>
              <a:t>on devices to understand the impact of this effect.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45640" y="154941"/>
            <a:ext cx="8303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LIFETIME OF ELECTRONIC ACTIVE DEVICES</a:t>
            </a:r>
          </a:p>
        </p:txBody>
      </p:sp>
    </p:spTree>
    <p:extLst>
      <p:ext uri="{BB962C8B-B14F-4D97-AF65-F5344CB8AC3E}">
        <p14:creationId xmlns:p14="http://schemas.microsoft.com/office/powerpoint/2010/main" val="3912283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pkleiomipehngac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" t="7184" r="3508" b="4986"/>
          <a:stretch/>
        </p:blipFill>
        <p:spPr>
          <a:xfrm>
            <a:off x="1979113" y="3883068"/>
            <a:ext cx="4752655" cy="285159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ECDAE-3650-B94E-9CAC-833DECB4FBC2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3E8751-E3E5-4051-A6FC-10AC147D47E4}"/>
              </a:ext>
            </a:extLst>
          </p:cNvPr>
          <p:cNvSpPr txBox="1"/>
          <p:nvPr/>
        </p:nvSpPr>
        <p:spPr>
          <a:xfrm>
            <a:off x="1001486" y="1081629"/>
            <a:ext cx="100366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cs typeface="Arial" charset="0"/>
              </a:rPr>
              <a:t>Hot-Carried Effect deteriorates the performance of devices by creating </a:t>
            </a:r>
            <a:r>
              <a:rPr lang="en-US" b="1" dirty="0">
                <a:solidFill>
                  <a:srgbClr val="FF0000"/>
                </a:solidFill>
                <a:cs typeface="Arial" charset="0"/>
              </a:rPr>
              <a:t>interface states </a:t>
            </a:r>
            <a:r>
              <a:rPr lang="en-US" dirty="0">
                <a:solidFill>
                  <a:srgbClr val="FF0000"/>
                </a:solidFill>
                <a:cs typeface="Arial" charset="0"/>
              </a:rPr>
              <a:t>or </a:t>
            </a:r>
            <a:r>
              <a:rPr lang="en-US" b="1" dirty="0">
                <a:solidFill>
                  <a:srgbClr val="FF0000"/>
                </a:solidFill>
                <a:cs typeface="Arial" charset="0"/>
              </a:rPr>
              <a:t>trapping charge </a:t>
            </a:r>
            <a:r>
              <a:rPr lang="en-US" dirty="0">
                <a:solidFill>
                  <a:srgbClr val="FF0000"/>
                </a:solidFill>
                <a:cs typeface="Arial" charset="0"/>
              </a:rPr>
              <a:t>in the dielectric.</a:t>
            </a:r>
          </a:p>
          <a:p>
            <a:endParaRPr lang="en-US" dirty="0">
              <a:solidFill>
                <a:srgbClr val="000000"/>
              </a:solidFill>
              <a:cs typeface="Arial" charset="0"/>
            </a:endParaRP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Some hot electrons exceed the energy required to create an electron-hole pair, resulting in </a:t>
            </a:r>
            <a:r>
              <a:rPr lang="en-US" b="1" dirty="0">
                <a:solidFill>
                  <a:srgbClr val="000000"/>
                </a:solidFill>
                <a:cs typeface="Arial" charset="0"/>
              </a:rPr>
              <a:t>impact ionization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. Electrons proceed to the drain. The holes drift to the substrate yielding substrate current.</a:t>
            </a:r>
          </a:p>
          <a:p>
            <a:endParaRPr lang="en-US" dirty="0">
              <a:solidFill>
                <a:srgbClr val="000000"/>
              </a:solidFill>
              <a:cs typeface="Arial" charset="0"/>
            </a:endParaRP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A very small fraction of hot electrons exceeds the energy required to create an </a:t>
            </a:r>
            <a:r>
              <a:rPr lang="en-US" b="1" dirty="0">
                <a:solidFill>
                  <a:srgbClr val="000000"/>
                </a:solidFill>
                <a:cs typeface="Arial" charset="0"/>
              </a:rPr>
              <a:t>interface state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 at the Si-SiO</a:t>
            </a:r>
            <a:r>
              <a:rPr lang="en-US" baseline="-25000" dirty="0">
                <a:solidFill>
                  <a:srgbClr val="000000"/>
                </a:solidFill>
                <a:cs typeface="Arial" charset="0"/>
              </a:rPr>
              <a:t>2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 interface: 3.7eV for electrons, ~4.6eV for holes.</a:t>
            </a:r>
          </a:p>
          <a:p>
            <a:pPr marL="342900" indent="-342900">
              <a:buFontTx/>
              <a:buChar char="-"/>
            </a:pPr>
            <a:endParaRPr lang="en-US" dirty="0">
              <a:solidFill>
                <a:srgbClr val="000000"/>
              </a:solidFill>
              <a:cs typeface="Arial" charset="0"/>
            </a:endParaRP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Hot Carrier Effect primarily affects performance of NMOS transistors.</a:t>
            </a:r>
            <a:r>
              <a:rPr lang="en-US" dirty="0">
                <a:solidFill>
                  <a:srgbClr val="000000"/>
                </a:solidFill>
              </a:rPr>
              <a:t>			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4400" y="296455"/>
            <a:ext cx="9345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LIFETIME OF ELECTRONICS: HOT CARRIER EFFECT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77616" y="5918215"/>
            <a:ext cx="4521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Arial"/>
                <a:ea typeface="ＭＳ Ｐゴシック"/>
              </a:rPr>
              <a:t>Electric field is the strongest near the drain</a:t>
            </a:r>
            <a:endParaRPr lang="en-US" sz="1600" b="1" i="1" baseline="30000" dirty="0">
              <a:latin typeface="Arial"/>
              <a:ea typeface="ＭＳ Ｐゴシック"/>
            </a:endParaRP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 bwMode="auto">
          <a:xfrm flipH="1" flipV="1">
            <a:off x="5225143" y="5323114"/>
            <a:ext cx="2153557" cy="58238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8357143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3138</TotalTime>
  <Words>1115</Words>
  <Application>Microsoft Macintosh PowerPoint</Application>
  <PresentationFormat>Widescreen</PresentationFormat>
  <Paragraphs>359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Status of Steering Module and Future Plans</vt:lpstr>
      <vt:lpstr>Outline</vt:lpstr>
      <vt:lpstr>Steering Module Overview</vt:lpstr>
      <vt:lpstr>PowerPoint Presentation</vt:lpstr>
      <vt:lpstr>Steering Module</vt:lpstr>
      <vt:lpstr>Switching Testing at Cryogenic Temperature</vt:lpstr>
      <vt:lpstr>Switching Testing at Cryogenic Temperature</vt:lpstr>
      <vt:lpstr>PowerPoint Presentation</vt:lpstr>
      <vt:lpstr>PowerPoint Presentation</vt:lpstr>
      <vt:lpstr> </vt:lpstr>
      <vt:lpstr>Steering Module Lifetime: Assured by Design</vt:lpstr>
      <vt:lpstr>Steering Module Connectors</vt:lpstr>
      <vt:lpstr>Future improvements (minimizing signal lines)</vt:lpstr>
      <vt:lpstr>PowerPoint Presentation</vt:lpstr>
      <vt:lpstr>Future improvements (minimizing signal lines)</vt:lpstr>
      <vt:lpstr>Future improvements (minimizing signal lines)</vt:lpstr>
      <vt:lpstr>PowerPoint Presentation</vt:lpstr>
      <vt:lpstr>Future improvements (minimizing signal lines)</vt:lpstr>
      <vt:lpstr>Radiopurity</vt:lpstr>
      <vt:lpstr>Radiopure SM to strip motherboard</vt:lpstr>
      <vt:lpstr>Radiopure SM to strip motherboard</vt:lpstr>
      <vt:lpstr>Radiopure SM to strip motherboard (backup)</vt:lpstr>
      <vt:lpstr>Backup Slides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Steering Module and Future Plans</dc:title>
  <dc:creator>Raguzin, Eric</dc:creator>
  <cp:lastModifiedBy>Sergio Rescia</cp:lastModifiedBy>
  <cp:revision>60</cp:revision>
  <dcterms:created xsi:type="dcterms:W3CDTF">2018-12-10T21:56:31Z</dcterms:created>
  <dcterms:modified xsi:type="dcterms:W3CDTF">2018-12-14T22:52:31Z</dcterms:modified>
</cp:coreProperties>
</file>