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4946" autoAdjust="0"/>
    <p:restoredTop sz="94737" autoAdjust="0"/>
  </p:normalViewPr>
  <p:slideViewPr>
    <p:cSldViewPr snapToObjects="1">
      <p:cViewPr>
        <p:scale>
          <a:sx n="100" d="100"/>
          <a:sy n="100" d="100"/>
        </p:scale>
        <p:origin x="-101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A249-386A-3B4A-B010-71F653A26831}" type="datetimeFigureOut">
              <a:rPr lang="en-US" smtClean="0"/>
              <a:pPr/>
              <a:t>9/22/09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B0ACA-3F40-274F-8FD9-2B810087B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9774-A17E-6F44-92AF-677DE87FE787}" type="datetimeFigureOut">
              <a:rPr lang="en-US" smtClean="0"/>
              <a:pPr/>
              <a:t>9/22/09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32A3A-61BC-ED4B-AC16-DDBC0A26C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32A3A-61BC-ED4B-AC16-DDBC0A26CA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633-B673-3B43-ADD0-D4BB00A712DD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785B-6D7F-5A4B-A901-82CD830231AF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6DB-7503-AC49-844D-7B7B85D0B65F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A680-3351-7344-94C7-2A2D68B1E97F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B0A9-59F1-6D40-8194-B2A9A00BE8EA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77E4-8A42-3D44-BF85-D5D56E1A4AF3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9D2-A5E7-654B-8AAA-4FE441A0AA4F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76-EE19-B443-A559-B6C2E4D93404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CA2D-E7F2-594C-949A-A753BCBF9617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28F-AF32-BE4A-A0F7-F483763C47C3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56C-E6D2-2C4D-A95E-3729C40DCF10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122C-30A4-9948-8F58-A4EFB943CE90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5826-0AED-5A4A-8039-3324F1DA0D9A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2251-87E2-7D48-B267-3AF4CCF19D60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1CA0-AC1F-464C-AF75-D70166FF613E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A07DD17-E234-664B-B682-FF429F7968A6}" type="datetime1">
              <a:rPr lang="en-US" smtClean="0"/>
              <a:pPr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4AC0B1F-7AE9-6B4D-81F8-220523362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967753"/>
          </a:xfrm>
        </p:spPr>
        <p:txBody>
          <a:bodyPr/>
          <a:lstStyle/>
          <a:p>
            <a:r>
              <a:rPr lang="en-US" sz="4400" dirty="0" smtClean="0"/>
              <a:t>A Preliminary Comparative Analysis of </a:t>
            </a:r>
            <a:r>
              <a:rPr lang="en-US" sz="4400" dirty="0" err="1" smtClean="0"/>
              <a:t>SuperB</a:t>
            </a:r>
            <a:r>
              <a:rPr lang="en-US" sz="4400" dirty="0" smtClean="0"/>
              <a:t> Backwards EMC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505200"/>
            <a:ext cx="7826281" cy="860611"/>
          </a:xfrm>
        </p:spPr>
        <p:txBody>
          <a:bodyPr/>
          <a:lstStyle/>
          <a:p>
            <a:r>
              <a:rPr lang="en-US" u="sng" dirty="0" err="1" smtClean="0"/>
              <a:t>Abhiram</a:t>
            </a:r>
            <a:r>
              <a:rPr lang="en-US" u="sng" dirty="0" smtClean="0"/>
              <a:t> </a:t>
            </a:r>
            <a:r>
              <a:rPr lang="en-US" u="sng" dirty="0" err="1" smtClean="0"/>
              <a:t>Chivukula</a:t>
            </a:r>
            <a:r>
              <a:rPr lang="en-US" dirty="0" smtClean="0"/>
              <a:t>, David Doll, Bertrand </a:t>
            </a:r>
            <a:r>
              <a:rPr lang="en-US" dirty="0" err="1" smtClean="0"/>
              <a:t>Echenard</a:t>
            </a:r>
            <a:r>
              <a:rPr lang="en-US" dirty="0" smtClean="0"/>
              <a:t>, David </a:t>
            </a:r>
            <a:r>
              <a:rPr lang="en-US" dirty="0" err="1" smtClean="0"/>
              <a:t>Hitlin</a:t>
            </a:r>
            <a:r>
              <a:rPr lang="en-US" dirty="0" smtClean="0"/>
              <a:t>, </a:t>
            </a:r>
            <a:r>
              <a:rPr lang="en-US" dirty="0" err="1" smtClean="0"/>
              <a:t>Piti</a:t>
            </a:r>
            <a:r>
              <a:rPr lang="en-US" dirty="0" smtClean="0"/>
              <a:t> </a:t>
            </a:r>
            <a:r>
              <a:rPr lang="en-US" dirty="0" err="1" smtClean="0"/>
              <a:t>Ongmongkolkul</a:t>
            </a:r>
            <a:r>
              <a:rPr lang="en-US" dirty="0" smtClean="0"/>
              <a:t>,  Frank Porter, Alexander </a:t>
            </a:r>
            <a:r>
              <a:rPr lang="en-US" dirty="0" err="1" smtClean="0"/>
              <a:t>Rakitin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B-&gt;D*Pi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10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100</a:t>
            </a:r>
          </a:p>
          <a:p>
            <a:r>
              <a:rPr lang="en-US" dirty="0" smtClean="0"/>
              <a:t>Branching Fraction= 44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15 % - 17%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2575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B-&gt;D**0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11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200</a:t>
            </a:r>
          </a:p>
          <a:p>
            <a:r>
              <a:rPr lang="en-US" dirty="0" smtClean="0"/>
              <a:t>Branching Fraction=100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18 % - 19%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B-&gt;Pi0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*This Analysis was also done on the 120 cm configuration and showed a 100% improvement over </a:t>
            </a:r>
            <a:r>
              <a:rPr lang="en-US" dirty="0" err="1" smtClean="0"/>
              <a:t>SuperB</a:t>
            </a:r>
            <a:r>
              <a:rPr lang="en-US" dirty="0" smtClean="0"/>
              <a:t> no </a:t>
            </a:r>
            <a:r>
              <a:rPr lang="en-US" dirty="0" err="1" smtClean="0"/>
              <a:t>Bwd</a:t>
            </a:r>
            <a:r>
              <a:rPr lang="en-US" dirty="0" smtClean="0"/>
              <a:t> EMC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12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1</a:t>
            </a:r>
          </a:p>
          <a:p>
            <a:r>
              <a:rPr lang="en-US" dirty="0" smtClean="0"/>
              <a:t>Branching Fraction= .55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40 % - 50%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</a:t>
            </a:r>
            <a:r>
              <a:rPr lang="en-US" dirty="0" err="1" smtClean="0"/>
              <a:t>Eta</a:t>
            </a:r>
            <a:r>
              <a:rPr lang="en-US" dirty="0" smtClean="0"/>
              <a:t>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13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20</a:t>
            </a:r>
          </a:p>
          <a:p>
            <a:r>
              <a:rPr lang="en-US" dirty="0" smtClean="0"/>
              <a:t>Branching Fraction=.43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53 % - 58%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</a:t>
            </a:r>
            <a:r>
              <a:rPr lang="en-US" dirty="0" err="1" smtClean="0"/>
              <a:t>Eta</a:t>
            </a:r>
            <a:r>
              <a:rPr lang="en-US" dirty="0" smtClean="0"/>
              <a:t>’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14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20</a:t>
            </a:r>
          </a:p>
          <a:p>
            <a:r>
              <a:rPr lang="en-US" dirty="0" smtClean="0"/>
              <a:t>Branching Fraction= .12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31 % - 32%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B-&gt;Omega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15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20</a:t>
            </a:r>
          </a:p>
          <a:p>
            <a:r>
              <a:rPr lang="en-US" dirty="0" smtClean="0"/>
              <a:t>Branching Fraction=.93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23 % - 33%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B-&gt;Rho 0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16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20</a:t>
            </a:r>
          </a:p>
          <a:p>
            <a:r>
              <a:rPr lang="en-US" dirty="0" smtClean="0"/>
              <a:t>Branching Fraction=.91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4 % - 6%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Precision: .2 </a:t>
            </a:r>
            <a:r>
              <a:rPr lang="en-US" dirty="0" err="1" smtClean="0"/>
              <a:t>GeV</a:t>
            </a:r>
            <a:r>
              <a:rPr lang="en-US" dirty="0" smtClean="0"/>
              <a:t> to .3 </a:t>
            </a:r>
            <a:r>
              <a:rPr lang="en-US" dirty="0" err="1" smtClean="0"/>
              <a:t>GeV</a:t>
            </a:r>
            <a:r>
              <a:rPr lang="en-US" dirty="0" smtClean="0"/>
              <a:t> Range</a:t>
            </a:r>
          </a:p>
          <a:p>
            <a:pPr lvl="1"/>
            <a:r>
              <a:rPr lang="en-US" dirty="0" err="1" smtClean="0"/>
              <a:t>SuperB</a:t>
            </a:r>
            <a:r>
              <a:rPr lang="en-US" dirty="0" smtClean="0"/>
              <a:t> with + w/0 </a:t>
            </a:r>
            <a:r>
              <a:rPr lang="en-US" dirty="0" err="1" smtClean="0"/>
              <a:t>bwd</a:t>
            </a:r>
            <a:r>
              <a:rPr lang="en-US" dirty="0" smtClean="0"/>
              <a:t> EMC have distinct advantages over </a:t>
            </a:r>
            <a:r>
              <a:rPr lang="en-US" dirty="0" err="1" smtClean="0"/>
              <a:t>BaBar</a:t>
            </a:r>
            <a:endParaRPr lang="en-US" dirty="0" smtClean="0"/>
          </a:p>
          <a:p>
            <a:pPr lvl="1"/>
            <a:r>
              <a:rPr lang="en-US" dirty="0" err="1" smtClean="0"/>
              <a:t>SuperB</a:t>
            </a:r>
            <a:r>
              <a:rPr lang="en-US" dirty="0" smtClean="0"/>
              <a:t> with </a:t>
            </a:r>
            <a:r>
              <a:rPr lang="en-US" dirty="0" err="1" smtClean="0"/>
              <a:t>bwd</a:t>
            </a:r>
            <a:r>
              <a:rPr lang="en-US" dirty="0" smtClean="0"/>
              <a:t> EMC has  advantage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SuperB</a:t>
            </a:r>
            <a:r>
              <a:rPr lang="en-US" dirty="0" smtClean="0"/>
              <a:t> w/o</a:t>
            </a:r>
          </a:p>
          <a:p>
            <a:pPr lvl="2"/>
            <a:r>
              <a:rPr lang="en-US" dirty="0" smtClean="0"/>
              <a:t>About 5% better with </a:t>
            </a:r>
            <a:r>
              <a:rPr lang="en-US" dirty="0" err="1" smtClean="0"/>
              <a:t>bwd</a:t>
            </a:r>
            <a:r>
              <a:rPr lang="en-US" dirty="0" smtClean="0"/>
              <a:t> EMC vs. </a:t>
            </a:r>
            <a:r>
              <a:rPr lang="en-US" dirty="0" err="1" smtClean="0"/>
              <a:t>SuperB</a:t>
            </a:r>
            <a:r>
              <a:rPr lang="en-US" dirty="0" smtClean="0"/>
              <a:t> w/o in Major Backgrounds</a:t>
            </a:r>
          </a:p>
          <a:p>
            <a:pPr lvl="2"/>
            <a:r>
              <a:rPr lang="en-US" dirty="0" smtClean="0"/>
              <a:t>No difference with </a:t>
            </a:r>
            <a:r>
              <a:rPr lang="en-US" dirty="0" err="1" smtClean="0"/>
              <a:t>bwd</a:t>
            </a:r>
            <a:r>
              <a:rPr lang="en-US" dirty="0" smtClean="0"/>
              <a:t> EMC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SuperB</a:t>
            </a:r>
            <a:r>
              <a:rPr lang="en-US" dirty="0" smtClean="0"/>
              <a:t> in Minor Backgrounds</a:t>
            </a:r>
          </a:p>
          <a:p>
            <a:pPr lvl="3"/>
            <a:r>
              <a:rPr lang="en-US" dirty="0" smtClean="0"/>
              <a:t>Results may vary under analysis with different Tag and Recoil Signal Monte Carlos </a:t>
            </a:r>
          </a:p>
          <a:p>
            <a:r>
              <a:rPr lang="en-US" dirty="0" smtClean="0"/>
              <a:t>Signal </a:t>
            </a:r>
            <a:r>
              <a:rPr lang="en-US" dirty="0" err="1" smtClean="0"/>
              <a:t>vs</a:t>
            </a:r>
            <a:r>
              <a:rPr lang="en-US" dirty="0" smtClean="0"/>
              <a:t> Background: .2 </a:t>
            </a:r>
            <a:r>
              <a:rPr lang="en-US" dirty="0" err="1" smtClean="0"/>
              <a:t>GeV</a:t>
            </a:r>
            <a:r>
              <a:rPr lang="en-US" dirty="0" smtClean="0"/>
              <a:t> to .3 </a:t>
            </a:r>
            <a:r>
              <a:rPr lang="en-US" dirty="0" err="1" smtClean="0"/>
              <a:t>GeV</a:t>
            </a:r>
            <a:r>
              <a:rPr lang="en-US" dirty="0" smtClean="0"/>
              <a:t> Range</a:t>
            </a:r>
          </a:p>
          <a:p>
            <a:pPr lvl="1"/>
            <a:r>
              <a:rPr lang="en-US" dirty="0" smtClean="0"/>
              <a:t>See distinct advantage with backwards EMC vs. without, but magnitude of the advantage varies from 15% to 60% </a:t>
            </a:r>
          </a:p>
          <a:p>
            <a:pPr lvl="2"/>
            <a:r>
              <a:rPr lang="en-US" dirty="0" smtClean="0"/>
              <a:t>Larger Branching Fraction -&gt; Appreciable Improvement</a:t>
            </a:r>
          </a:p>
          <a:p>
            <a:pPr lvl="2"/>
            <a:r>
              <a:rPr lang="en-US" dirty="0" smtClean="0"/>
              <a:t>Smaller Branching Fraction -&gt;Larger Improvement</a:t>
            </a:r>
          </a:p>
          <a:p>
            <a:pPr lvl="1"/>
            <a:r>
              <a:rPr lang="en-US" dirty="0" smtClean="0"/>
              <a:t>B.F. Weighted Average of % Increase ~ 24%</a:t>
            </a:r>
          </a:p>
          <a:p>
            <a:pPr lvl="2"/>
            <a:r>
              <a:rPr lang="en-US" dirty="0" smtClean="0"/>
              <a:t>Crude Estimate</a:t>
            </a:r>
          </a:p>
          <a:p>
            <a:r>
              <a:rPr lang="en-US" dirty="0" smtClean="0"/>
              <a:t>Early hint that 120 cm configuration provides significantly better results than 139 cm configuration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17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 Analysis for 120 cm detector configuration and compare results</a:t>
            </a:r>
          </a:p>
          <a:p>
            <a:r>
              <a:rPr lang="en-US" dirty="0" smtClean="0"/>
              <a:t>Repeat Analysis while varying Tag and Recoil Decays</a:t>
            </a:r>
          </a:p>
          <a:p>
            <a:r>
              <a:rPr lang="en-US" dirty="0" smtClean="0"/>
              <a:t>Combine Backgrounds together and repeat Precision and Signal/Background analysis from conglomerate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18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compare the performance of </a:t>
            </a:r>
            <a:r>
              <a:rPr lang="en-US" dirty="0" err="1" smtClean="0"/>
              <a:t>SuperB</a:t>
            </a:r>
            <a:r>
              <a:rPr lang="en-US" dirty="0" smtClean="0"/>
              <a:t> Factory with and without the Backwards EMC</a:t>
            </a:r>
          </a:p>
          <a:p>
            <a:pPr lvl="1"/>
            <a:r>
              <a:rPr lang="en-US" dirty="0" smtClean="0"/>
              <a:t>139 cm Backwards EMC Detector Configuration</a:t>
            </a:r>
          </a:p>
          <a:p>
            <a:pPr lvl="1"/>
            <a:r>
              <a:rPr lang="en-US" dirty="0" smtClean="0"/>
              <a:t>Signal to Background Ratios</a:t>
            </a:r>
          </a:p>
          <a:p>
            <a:pPr lvl="1"/>
            <a:r>
              <a:rPr lang="en-US" dirty="0" smtClean="0"/>
              <a:t>Precision/Significance -  S/</a:t>
            </a:r>
            <a:r>
              <a:rPr lang="en-US" dirty="0" err="1" smtClean="0"/>
              <a:t>sqrt(S+B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With Backwards EMC vs. No Backwards EMC</a:t>
            </a:r>
          </a:p>
          <a:p>
            <a:pPr lvl="2"/>
            <a:r>
              <a:rPr lang="en-US" dirty="0" smtClean="0"/>
              <a:t>In relation to </a:t>
            </a:r>
            <a:r>
              <a:rPr lang="en-US" dirty="0" err="1" smtClean="0"/>
              <a:t>BaBar</a:t>
            </a:r>
            <a:endParaRPr lang="en-US" dirty="0" smtClean="0"/>
          </a:p>
          <a:p>
            <a:r>
              <a:rPr lang="en-US" dirty="0" smtClean="0"/>
              <a:t>To decide whether the performance bonus given by Backwards EMC justifies the increased cost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2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Specify Tag B, Recoil B (Signal), and Background Decay</a:t>
            </a:r>
          </a:p>
          <a:p>
            <a:pPr lvl="1"/>
            <a:r>
              <a:rPr lang="en-US" dirty="0" smtClean="0"/>
              <a:t>Tag- B+ -&gt; anti-D0 Pi,  anti-D0 -&gt; K+ Pi-</a:t>
            </a:r>
          </a:p>
          <a:p>
            <a:pPr lvl="1"/>
            <a:r>
              <a:rPr lang="en-US" dirty="0" smtClean="0"/>
              <a:t>Recoil- B- -&gt; </a:t>
            </a:r>
            <a:r>
              <a:rPr lang="en-US" dirty="0" err="1" smtClean="0"/>
              <a:t>Tau</a:t>
            </a:r>
            <a:r>
              <a:rPr lang="en-US" dirty="0" smtClean="0"/>
              <a:t>-  anti-</a:t>
            </a:r>
            <a:r>
              <a:rPr lang="en-US" dirty="0" err="1" smtClean="0"/>
              <a:t>tau</a:t>
            </a:r>
            <a:r>
              <a:rPr lang="en-US" dirty="0" smtClean="0"/>
              <a:t> neutrino</a:t>
            </a:r>
          </a:p>
          <a:p>
            <a:r>
              <a:rPr lang="en-US" dirty="0" smtClean="0"/>
              <a:t>Major Background Decays (Relative B.F. &gt;1)</a:t>
            </a:r>
          </a:p>
          <a:p>
            <a:pPr lvl="1"/>
            <a:r>
              <a:rPr lang="en-US" dirty="0" smtClean="0"/>
              <a:t>B- -&gt;D0 </a:t>
            </a:r>
            <a:r>
              <a:rPr lang="en-US" dirty="0" err="1" smtClean="0"/>
              <a:t>Lep</a:t>
            </a:r>
            <a:r>
              <a:rPr lang="en-US" dirty="0" smtClean="0"/>
              <a:t> Nu  (160)       B- -&gt;D*0 </a:t>
            </a:r>
            <a:r>
              <a:rPr lang="en-US" dirty="0" err="1" smtClean="0"/>
              <a:t>Lep</a:t>
            </a:r>
            <a:r>
              <a:rPr lang="en-US" dirty="0" smtClean="0"/>
              <a:t> Nu (406)</a:t>
            </a:r>
          </a:p>
          <a:p>
            <a:pPr lvl="1"/>
            <a:r>
              <a:rPr lang="en-US" dirty="0" smtClean="0"/>
              <a:t>B- -&gt;D- Pi </a:t>
            </a:r>
            <a:r>
              <a:rPr lang="en-US" dirty="0" err="1" smtClean="0"/>
              <a:t>Lep</a:t>
            </a:r>
            <a:r>
              <a:rPr lang="en-US" dirty="0" smtClean="0"/>
              <a:t> Nu (30)    B- -&gt;D*- Pi </a:t>
            </a:r>
            <a:r>
              <a:rPr lang="en-US" dirty="0" err="1" smtClean="0"/>
              <a:t>Lep</a:t>
            </a:r>
            <a:r>
              <a:rPr lang="en-US" dirty="0" smtClean="0"/>
              <a:t> Nu (44)</a:t>
            </a:r>
          </a:p>
          <a:p>
            <a:pPr lvl="1"/>
            <a:r>
              <a:rPr lang="en-US" dirty="0" smtClean="0"/>
              <a:t>B- -&gt;D**0 </a:t>
            </a:r>
            <a:r>
              <a:rPr lang="en-US" dirty="0" err="1" smtClean="0"/>
              <a:t>Lep</a:t>
            </a:r>
            <a:r>
              <a:rPr lang="en-US" dirty="0" smtClean="0"/>
              <a:t> Nu ( O(10^2))  </a:t>
            </a:r>
            <a:r>
              <a:rPr lang="en-US" sz="1412" dirty="0" smtClean="0"/>
              <a:t>*100 for purpose of analysis</a:t>
            </a:r>
          </a:p>
          <a:p>
            <a:r>
              <a:rPr lang="en-US" dirty="0" smtClean="0"/>
              <a:t>Minor Background Decays (Relative B.F. &lt;1)</a:t>
            </a:r>
          </a:p>
          <a:p>
            <a:pPr lvl="1"/>
            <a:r>
              <a:rPr lang="en-US" dirty="0" smtClean="0"/>
              <a:t>B- -&gt;Pi0 </a:t>
            </a:r>
            <a:r>
              <a:rPr lang="en-US" dirty="0" err="1" smtClean="0"/>
              <a:t>Lep</a:t>
            </a:r>
            <a:r>
              <a:rPr lang="en-US" dirty="0" smtClean="0"/>
              <a:t> Nu  (.55)</a:t>
            </a:r>
          </a:p>
          <a:p>
            <a:pPr lvl="1"/>
            <a:r>
              <a:rPr lang="en-US" dirty="0" smtClean="0"/>
              <a:t>B- -&gt;</a:t>
            </a:r>
            <a:r>
              <a:rPr lang="en-US" dirty="0" err="1" smtClean="0"/>
              <a:t>Eta</a:t>
            </a:r>
            <a:r>
              <a:rPr lang="en-US" dirty="0" smtClean="0"/>
              <a:t> </a:t>
            </a:r>
            <a:r>
              <a:rPr lang="en-US" dirty="0" err="1" smtClean="0"/>
              <a:t>Lep</a:t>
            </a:r>
            <a:r>
              <a:rPr lang="en-US" dirty="0" smtClean="0"/>
              <a:t> Nu  (.43)      B- -&gt;</a:t>
            </a:r>
            <a:r>
              <a:rPr lang="en-US" dirty="0" err="1" smtClean="0"/>
              <a:t>Eta</a:t>
            </a:r>
            <a:r>
              <a:rPr lang="en-US" dirty="0" smtClean="0"/>
              <a:t>’ </a:t>
            </a:r>
            <a:r>
              <a:rPr lang="en-US" dirty="0" err="1" smtClean="0"/>
              <a:t>Lep</a:t>
            </a:r>
            <a:r>
              <a:rPr lang="en-US" dirty="0" smtClean="0"/>
              <a:t> Nu (.12)</a:t>
            </a:r>
          </a:p>
          <a:p>
            <a:pPr lvl="1"/>
            <a:r>
              <a:rPr lang="en-US" dirty="0" smtClean="0"/>
              <a:t>B- -&gt;Omega </a:t>
            </a:r>
            <a:r>
              <a:rPr lang="en-US" dirty="0" err="1" smtClean="0"/>
              <a:t>Lep</a:t>
            </a:r>
            <a:r>
              <a:rPr lang="en-US" dirty="0" smtClean="0"/>
              <a:t> Nu (.93)</a:t>
            </a:r>
          </a:p>
          <a:p>
            <a:pPr lvl="1"/>
            <a:r>
              <a:rPr lang="en-US" dirty="0" smtClean="0"/>
              <a:t>B- -&gt;Rho0 </a:t>
            </a:r>
            <a:r>
              <a:rPr lang="en-US" dirty="0" err="1" smtClean="0"/>
              <a:t>Lep</a:t>
            </a:r>
            <a:r>
              <a:rPr lang="en-US" dirty="0" smtClean="0"/>
              <a:t> Nu (.91)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3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Reconstruct Tag B from signal MC</a:t>
            </a:r>
          </a:p>
          <a:p>
            <a:r>
              <a:rPr lang="en-US" dirty="0" smtClean="0"/>
              <a:t>Apply same B reconstruction to background MC</a:t>
            </a:r>
          </a:p>
          <a:p>
            <a:r>
              <a:rPr lang="en-US" dirty="0" smtClean="0"/>
              <a:t>Compare Precisions and Signal to Background Ratios for B’s when cut on Total Extra Energy</a:t>
            </a:r>
          </a:p>
          <a:p>
            <a:pPr lvl="1"/>
            <a:r>
              <a:rPr lang="en-US" dirty="0" err="1" smtClean="0"/>
              <a:t>BaBar</a:t>
            </a:r>
            <a:endParaRPr lang="en-US" dirty="0" smtClean="0"/>
          </a:p>
          <a:p>
            <a:pPr lvl="1"/>
            <a:r>
              <a:rPr lang="en-US" dirty="0" err="1" smtClean="0"/>
              <a:t>SuperB</a:t>
            </a:r>
            <a:r>
              <a:rPr lang="en-US" dirty="0" smtClean="0"/>
              <a:t> with Backwards EMC</a:t>
            </a:r>
          </a:p>
          <a:p>
            <a:pPr lvl="1"/>
            <a:r>
              <a:rPr lang="en-US" dirty="0" err="1" smtClean="0"/>
              <a:t>SuperB</a:t>
            </a:r>
            <a:r>
              <a:rPr lang="en-US" dirty="0" smtClean="0"/>
              <a:t> without Backwards EMC</a:t>
            </a:r>
          </a:p>
          <a:p>
            <a:pPr lvl="1"/>
            <a:r>
              <a:rPr lang="en-US" dirty="0" smtClean="0"/>
              <a:t>Precisions meaningful only relative to each other based on arbitrary luminosity</a:t>
            </a:r>
          </a:p>
          <a:p>
            <a:r>
              <a:rPr lang="en-US" dirty="0" smtClean="0"/>
              <a:t>Each MC Run Contained 50k events</a:t>
            </a:r>
          </a:p>
          <a:p>
            <a:pPr lvl="1"/>
            <a:r>
              <a:rPr lang="en-US" dirty="0" err="1" smtClean="0"/>
              <a:t>B.Fractions</a:t>
            </a:r>
            <a:r>
              <a:rPr lang="en-US" dirty="0" smtClean="0"/>
              <a:t> Normalized </a:t>
            </a:r>
            <a:r>
              <a:rPr lang="en-US" dirty="0" err="1" smtClean="0"/>
              <a:t>w.r.t</a:t>
            </a:r>
            <a:r>
              <a:rPr lang="en-US" dirty="0" smtClean="0"/>
              <a:t> B-&gt;</a:t>
            </a:r>
            <a:r>
              <a:rPr lang="en-US" dirty="0" err="1" smtClean="0"/>
              <a:t>Tau</a:t>
            </a:r>
            <a:r>
              <a:rPr lang="en-US" dirty="0" smtClean="0"/>
              <a:t> Nu running 1 MC Run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4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BtoRho0LepNuHadTag_SuperBhBmassECut_9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2575" y="1011351"/>
            <a:ext cx="4114800" cy="27794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353782"/>
            <a:ext cx="3931920" cy="566738"/>
          </a:xfrm>
        </p:spPr>
        <p:txBody>
          <a:bodyPr/>
          <a:lstStyle/>
          <a:p>
            <a:r>
              <a:rPr lang="en-US" dirty="0" smtClean="0"/>
              <a:t>Total Extra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82574" y="4920520"/>
            <a:ext cx="8556625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We analyze B mass plots with cuts on the Total Extra Energy in the detector. We fit with a </a:t>
            </a:r>
            <a:r>
              <a:rPr lang="en-US" dirty="0" err="1" smtClean="0"/>
              <a:t>Gaussian+Bkg</a:t>
            </a:r>
            <a:r>
              <a:rPr lang="en-US" dirty="0" smtClean="0"/>
              <a:t> for each cut, record the integral, for both the Signal and Background decay (for both with and w/o </a:t>
            </a:r>
            <a:r>
              <a:rPr lang="en-US" dirty="0" err="1" smtClean="0"/>
              <a:t>bwd</a:t>
            </a:r>
            <a:r>
              <a:rPr lang="en-US" dirty="0" smtClean="0"/>
              <a:t> EMC), and plot the data to generate Signal and Background Decay plots. We then use those Signal and Background Plots to generate Signal/Background and Precision  S/</a:t>
            </a:r>
            <a:r>
              <a:rPr lang="en-US" dirty="0" err="1" smtClean="0"/>
              <a:t>Sqrt(S+B</a:t>
            </a:r>
            <a:r>
              <a:rPr lang="en-US" dirty="0" smtClean="0"/>
              <a:t>) plots.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5</a:t>
            </a:fld>
            <a:endParaRPr lang="en-US" sz="1600"/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Placeholder 26" descr="OOP_Combined_CompositeD0Top.pdf"/>
          <p:cNvPicPr>
            <a:picLocks noGrp="1"/>
          </p:cNvPicPr>
          <p:nvPr>
            <p:ph type="pic" idx="14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89115" y="458788"/>
            <a:ext cx="4026645" cy="3884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B Reconstruction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</a:t>
            </a:r>
            <a:r>
              <a:rPr lang="en-US" dirty="0" smtClean="0"/>
              <a:t>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compensate for the huge branching fractions in the background, we cut on the mass of D0 to be around PDG mass</a:t>
            </a:r>
          </a:p>
          <a:p>
            <a:pPr lvl="1"/>
            <a:r>
              <a:rPr lang="en-US" dirty="0" smtClean="0"/>
              <a:t>Removes Combinatorial Background</a:t>
            </a:r>
          </a:p>
          <a:p>
            <a:r>
              <a:rPr lang="en-US" dirty="0" smtClean="0"/>
              <a:t>Also Place an additional cut to have 4 tracks</a:t>
            </a:r>
          </a:p>
          <a:p>
            <a:pPr lvl="1"/>
            <a:r>
              <a:rPr lang="en-US" dirty="0" smtClean="0"/>
              <a:t>Makes Branching Fraction Comparable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2574" y="228600"/>
            <a:ext cx="8577263" cy="4495800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B-&gt;D0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with the 120 cm configuration resulted in 50-60% improvement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SuperB</a:t>
            </a:r>
            <a:r>
              <a:rPr lang="en-US" dirty="0" smtClean="0"/>
              <a:t> no </a:t>
            </a:r>
            <a:r>
              <a:rPr lang="en-US" dirty="0" err="1" smtClean="0"/>
              <a:t>Bwd</a:t>
            </a:r>
            <a:r>
              <a:rPr lang="en-US" dirty="0" smtClean="0"/>
              <a:t> EMC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7</a:t>
            </a:fld>
            <a:endParaRPr lang="en-US" sz="160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Runs=8</a:t>
            </a:r>
          </a:p>
          <a:p>
            <a:r>
              <a:rPr lang="en-US" dirty="0" smtClean="0"/>
              <a:t>Branching Fraction = 160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17 % - 20%</a:t>
            </a:r>
          </a:p>
          <a:p>
            <a:endParaRPr lang="en-US" dirty="0"/>
          </a:p>
        </p:txBody>
      </p:sp>
      <p:sp>
        <p:nvSpPr>
          <p:cNvPr id="17" name="Frame 16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B-&gt;D*0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8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20</a:t>
            </a:r>
          </a:p>
          <a:p>
            <a:r>
              <a:rPr lang="en-US" dirty="0" smtClean="0"/>
              <a:t>Branching Fraction= 406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24 % - 33%</a:t>
            </a:r>
          </a:p>
          <a:p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OP_Composite.eps"/>
          <p:cNvPicPr>
            <a:picLocks noGrp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2128" y="228600"/>
            <a:ext cx="8577072" cy="4498848"/>
          </a:xfr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B-&gt;D Pi </a:t>
            </a:r>
            <a:r>
              <a:rPr lang="en-US" dirty="0" err="1" smtClean="0"/>
              <a:t>Lep</a:t>
            </a:r>
            <a:r>
              <a:rPr lang="en-US" dirty="0" smtClean="0"/>
              <a:t> Nu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0B1F-7AE9-6B4D-81F8-22052336211D}" type="slidenum">
              <a:rPr lang="en-US" sz="1600" smtClean="0"/>
              <a:pPr/>
              <a:t>9</a:t>
            </a:fld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Runs = 50</a:t>
            </a:r>
          </a:p>
          <a:p>
            <a:r>
              <a:rPr lang="en-US" dirty="0" smtClean="0"/>
              <a:t>Branching Fraction= 30</a:t>
            </a:r>
          </a:p>
          <a:p>
            <a:r>
              <a:rPr lang="en-US" dirty="0" smtClean="0"/>
              <a:t>Improvement in S/B Ratios in .2 -.3 </a:t>
            </a:r>
            <a:r>
              <a:rPr lang="en-US" dirty="0" err="1" smtClean="0"/>
              <a:t>GeV</a:t>
            </a:r>
            <a:r>
              <a:rPr lang="en-US" dirty="0" smtClean="0"/>
              <a:t> Range: 15 % - 16%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5486400" y="457200"/>
            <a:ext cx="609600" cy="4038600"/>
          </a:xfrm>
          <a:prstGeom prst="frame">
            <a:avLst/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1197</TotalTime>
  <Words>1107</Words>
  <Application>Microsoft Macintosh PowerPoint</Application>
  <PresentationFormat>On-screen Show (4:3)</PresentationFormat>
  <Paragraphs>119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Exhibit</vt:lpstr>
      <vt:lpstr>A Preliminary Comparative Analysis of SuperB Backwards EMC</vt:lpstr>
      <vt:lpstr>Purpose</vt:lpstr>
      <vt:lpstr>Methods</vt:lpstr>
      <vt:lpstr>Methods (ctd.)</vt:lpstr>
      <vt:lpstr>Total Extra Energy</vt:lpstr>
      <vt:lpstr>Tag B Reconstruction</vt:lpstr>
      <vt:lpstr>B-&gt;D0 Lep Nu Background</vt:lpstr>
      <vt:lpstr>B-&gt;D*0 Lep Nu Background</vt:lpstr>
      <vt:lpstr>B-&gt;D Pi Lep Nu Background</vt:lpstr>
      <vt:lpstr>B-&gt;D*Pi Lep Nu Background</vt:lpstr>
      <vt:lpstr>B-&gt;D**0 Lep Nu Background</vt:lpstr>
      <vt:lpstr>B-&gt;Pi0 Lep Nu Background</vt:lpstr>
      <vt:lpstr>B-&gt;Eta Lep Nu Background</vt:lpstr>
      <vt:lpstr>B-&gt;Eta’ Lep Nu Background</vt:lpstr>
      <vt:lpstr>B-&gt;Omega Lep Nu Background</vt:lpstr>
      <vt:lpstr>B-&gt;Rho 0 Lep Nu Background</vt:lpstr>
      <vt:lpstr>Trends</vt:lpstr>
      <vt:lpstr>Follow Up Analyses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the SuperB Backwards EMC</dc:title>
  <dc:creator>Abhiram Chivukula</dc:creator>
  <cp:lastModifiedBy>Abhiram Chivukula</cp:lastModifiedBy>
  <cp:revision>166</cp:revision>
  <dcterms:created xsi:type="dcterms:W3CDTF">2009-09-22T15:08:51Z</dcterms:created>
  <dcterms:modified xsi:type="dcterms:W3CDTF">2009-09-22T15:14:21Z</dcterms:modified>
</cp:coreProperties>
</file>