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2" r:id="rId4"/>
    <p:sldId id="261" r:id="rId5"/>
    <p:sldId id="266" r:id="rId6"/>
    <p:sldId id="267" r:id="rId7"/>
    <p:sldId id="269" r:id="rId8"/>
    <p:sldId id="270" r:id="rId9"/>
    <p:sldId id="271" r:id="rId10"/>
  </p:sldIdLst>
  <p:sldSz cx="4610100" cy="3460750"/>
  <p:notesSz cx="4610100" cy="34607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193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B876D-366F-4FF5-8AA0-6C94905021DA}" type="datetimeFigureOut">
              <a:rPr lang="it-IT" smtClean="0"/>
              <a:t>28/06/2019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1A25F-C7F6-44D1-B279-A529D0E63A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47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1A25F-C7F6-44D1-B279-A529D0E63A7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96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-5" dirty="0"/>
              <a:t>2 July</a:t>
            </a:r>
            <a:r>
              <a:rPr spc="-55" dirty="0"/>
              <a:t> </a:t>
            </a:r>
            <a:r>
              <a:rPr spc="-5" dirty="0"/>
              <a:t>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-10" dirty="0"/>
              <a:t>I</a:t>
            </a:r>
            <a:r>
              <a:rPr spc="-5" dirty="0"/>
              <a:t>N</a:t>
            </a:r>
            <a:r>
              <a:rPr spc="-10" dirty="0"/>
              <a:t>F</a:t>
            </a:r>
            <a:r>
              <a:rPr spc="-5" dirty="0"/>
              <a:t>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-5" dirty="0"/>
              <a:t>2 July</a:t>
            </a:r>
            <a:r>
              <a:rPr spc="-55" dirty="0"/>
              <a:t> </a:t>
            </a:r>
            <a:r>
              <a:rPr spc="-5" dirty="0"/>
              <a:t>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-10" dirty="0"/>
              <a:t>I</a:t>
            </a:r>
            <a:r>
              <a:rPr spc="-5" dirty="0"/>
              <a:t>N</a:t>
            </a:r>
            <a:r>
              <a:rPr spc="-10" dirty="0"/>
              <a:t>F</a:t>
            </a:r>
            <a:r>
              <a:rPr spc="-5" dirty="0"/>
              <a:t>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-5" dirty="0"/>
              <a:t>2 July</a:t>
            </a:r>
            <a:r>
              <a:rPr spc="-55" dirty="0"/>
              <a:t> </a:t>
            </a:r>
            <a:r>
              <a:rPr spc="-5" dirty="0"/>
              <a:t>2018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-10" dirty="0"/>
              <a:t>I</a:t>
            </a:r>
            <a:r>
              <a:rPr spc="-5" dirty="0"/>
              <a:t>N</a:t>
            </a:r>
            <a:r>
              <a:rPr spc="-10" dirty="0"/>
              <a:t>F</a:t>
            </a:r>
            <a:r>
              <a:rPr spc="-5" dirty="0"/>
              <a:t>N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-5" dirty="0"/>
              <a:t>2 July</a:t>
            </a:r>
            <a:r>
              <a:rPr spc="-55" dirty="0"/>
              <a:t> </a:t>
            </a:r>
            <a:r>
              <a:rPr spc="-5" dirty="0"/>
              <a:t>2018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-10" dirty="0"/>
              <a:t>I</a:t>
            </a:r>
            <a:r>
              <a:rPr spc="-5" dirty="0"/>
              <a:t>N</a:t>
            </a:r>
            <a:r>
              <a:rPr spc="-10" dirty="0"/>
              <a:t>F</a:t>
            </a:r>
            <a:r>
              <a:rPr spc="-5" dirty="0"/>
              <a:t>N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-5" dirty="0"/>
              <a:t>2 July</a:t>
            </a:r>
            <a:r>
              <a:rPr spc="-55" dirty="0"/>
              <a:t> </a:t>
            </a:r>
            <a:r>
              <a:rPr spc="-5" dirty="0"/>
              <a:t>2018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-10" dirty="0"/>
              <a:t>I</a:t>
            </a:r>
            <a:r>
              <a:rPr spc="-5" dirty="0"/>
              <a:t>N</a:t>
            </a:r>
            <a:r>
              <a:rPr spc="-10" dirty="0"/>
              <a:t>F</a:t>
            </a:r>
            <a:r>
              <a:rPr spc="-5" dirty="0"/>
              <a:t>N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152" y="533"/>
            <a:ext cx="4608576" cy="3456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152" y="533"/>
            <a:ext cx="4608576" cy="1600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797" y="117904"/>
            <a:ext cx="4143375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505" y="795972"/>
            <a:ext cx="4149090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17724" y="3369838"/>
            <a:ext cx="418464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-5" dirty="0"/>
              <a:t>2 July</a:t>
            </a:r>
            <a:r>
              <a:rPr spc="-55" dirty="0"/>
              <a:t> </a:t>
            </a:r>
            <a:r>
              <a:rPr spc="-5" dirty="0"/>
              <a:t>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628647" y="3369838"/>
            <a:ext cx="191769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685"/>
              </a:lnSpc>
            </a:pPr>
            <a:r>
              <a:rPr spc="-10" dirty="0"/>
              <a:t>I</a:t>
            </a:r>
            <a:r>
              <a:rPr spc="-5" dirty="0"/>
              <a:t>N</a:t>
            </a:r>
            <a:r>
              <a:rPr spc="-10" dirty="0"/>
              <a:t>F</a:t>
            </a:r>
            <a:r>
              <a:rPr spc="-5" dirty="0"/>
              <a:t>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-25400" y="3369838"/>
            <a:ext cx="93345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08862" y="556640"/>
            <a:ext cx="3989704" cy="82550"/>
          </a:xfrm>
          <a:custGeom>
            <a:avLst/>
            <a:gdLst/>
            <a:ahLst/>
            <a:cxnLst/>
            <a:rect l="l" t="t" r="r" b="b"/>
            <a:pathLst>
              <a:path w="3989704" h="82550">
                <a:moveTo>
                  <a:pt x="393885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3989655" y="82384"/>
                </a:lnTo>
                <a:lnTo>
                  <a:pt x="3989655" y="50800"/>
                </a:lnTo>
                <a:lnTo>
                  <a:pt x="3985647" y="31075"/>
                </a:lnTo>
                <a:lnTo>
                  <a:pt x="3974733" y="14922"/>
                </a:lnTo>
                <a:lnTo>
                  <a:pt x="3958580" y="4008"/>
                </a:lnTo>
                <a:lnTo>
                  <a:pt x="3938855" y="0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106" y="1120679"/>
            <a:ext cx="109537" cy="109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9461" y="1104804"/>
            <a:ext cx="122237" cy="125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0462" y="1163542"/>
            <a:ext cx="3837304" cy="0"/>
          </a:xfrm>
          <a:custGeom>
            <a:avLst/>
            <a:gdLst/>
            <a:ahLst/>
            <a:cxnLst/>
            <a:rect l="l" t="t" r="r" b="b"/>
            <a:pathLst>
              <a:path w="3837304">
                <a:moveTo>
                  <a:pt x="0" y="0"/>
                </a:moveTo>
                <a:lnTo>
                  <a:pt x="3837253" y="0"/>
                </a:lnTo>
              </a:path>
            </a:pathLst>
          </a:custGeom>
          <a:ln w="476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462" y="1167511"/>
            <a:ext cx="3837304" cy="0"/>
          </a:xfrm>
          <a:custGeom>
            <a:avLst/>
            <a:gdLst/>
            <a:ahLst/>
            <a:cxnLst/>
            <a:rect l="l" t="t" r="r" b="b"/>
            <a:pathLst>
              <a:path w="3837304">
                <a:moveTo>
                  <a:pt x="0" y="0"/>
                </a:moveTo>
                <a:lnTo>
                  <a:pt x="3837253" y="0"/>
                </a:lnTo>
              </a:path>
            </a:pathLst>
          </a:custGeom>
          <a:ln w="952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0462" y="1173861"/>
            <a:ext cx="3837304" cy="0"/>
          </a:xfrm>
          <a:custGeom>
            <a:avLst/>
            <a:gdLst/>
            <a:ahLst/>
            <a:cxnLst/>
            <a:rect l="l" t="t" r="r" b="b"/>
            <a:pathLst>
              <a:path w="3837304">
                <a:moveTo>
                  <a:pt x="0" y="0"/>
                </a:moveTo>
                <a:lnTo>
                  <a:pt x="3837253" y="0"/>
                </a:lnTo>
              </a:path>
            </a:pathLst>
          </a:custGeom>
          <a:ln w="952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0462" y="1173861"/>
            <a:ext cx="3837304" cy="0"/>
          </a:xfrm>
          <a:custGeom>
            <a:avLst/>
            <a:gdLst/>
            <a:ahLst/>
            <a:cxnLst/>
            <a:rect l="l" t="t" r="r" b="b"/>
            <a:pathLst>
              <a:path w="3837304">
                <a:moveTo>
                  <a:pt x="0" y="0"/>
                </a:moveTo>
                <a:lnTo>
                  <a:pt x="3837253" y="0"/>
                </a:lnTo>
              </a:path>
            </a:pathLst>
          </a:custGeom>
          <a:ln w="952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0462" y="1180211"/>
            <a:ext cx="3837304" cy="0"/>
          </a:xfrm>
          <a:custGeom>
            <a:avLst/>
            <a:gdLst/>
            <a:ahLst/>
            <a:cxnLst/>
            <a:rect l="l" t="t" r="r" b="b"/>
            <a:pathLst>
              <a:path w="3837304">
                <a:moveTo>
                  <a:pt x="0" y="0"/>
                </a:moveTo>
                <a:lnTo>
                  <a:pt x="3837253" y="0"/>
                </a:lnTo>
              </a:path>
            </a:pathLst>
          </a:custGeom>
          <a:ln w="9525">
            <a:solidFill>
              <a:srgbClr val="8D8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0462" y="1186561"/>
            <a:ext cx="3837304" cy="0"/>
          </a:xfrm>
          <a:custGeom>
            <a:avLst/>
            <a:gdLst/>
            <a:ahLst/>
            <a:cxnLst/>
            <a:rect l="l" t="t" r="r" b="b"/>
            <a:pathLst>
              <a:path w="3837304">
                <a:moveTo>
                  <a:pt x="0" y="0"/>
                </a:moveTo>
                <a:lnTo>
                  <a:pt x="3837253" y="0"/>
                </a:lnTo>
              </a:path>
            </a:pathLst>
          </a:custGeom>
          <a:ln w="952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0462" y="1192911"/>
            <a:ext cx="3837304" cy="0"/>
          </a:xfrm>
          <a:custGeom>
            <a:avLst/>
            <a:gdLst/>
            <a:ahLst/>
            <a:cxnLst/>
            <a:rect l="l" t="t" r="r" b="b"/>
            <a:pathLst>
              <a:path w="3837304">
                <a:moveTo>
                  <a:pt x="0" y="0"/>
                </a:moveTo>
                <a:lnTo>
                  <a:pt x="3837253" y="0"/>
                </a:lnTo>
              </a:path>
            </a:pathLst>
          </a:custGeom>
          <a:ln w="952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0462" y="1199261"/>
            <a:ext cx="3837304" cy="0"/>
          </a:xfrm>
          <a:custGeom>
            <a:avLst/>
            <a:gdLst/>
            <a:ahLst/>
            <a:cxnLst/>
            <a:rect l="l" t="t" r="r" b="b"/>
            <a:pathLst>
              <a:path w="3837304">
                <a:moveTo>
                  <a:pt x="0" y="0"/>
                </a:moveTo>
                <a:lnTo>
                  <a:pt x="3837253" y="0"/>
                </a:lnTo>
              </a:path>
            </a:pathLst>
          </a:custGeom>
          <a:ln w="952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0462" y="1205611"/>
            <a:ext cx="3837304" cy="0"/>
          </a:xfrm>
          <a:custGeom>
            <a:avLst/>
            <a:gdLst/>
            <a:ahLst/>
            <a:cxnLst/>
            <a:rect l="l" t="t" r="r" b="b"/>
            <a:pathLst>
              <a:path w="3837304">
                <a:moveTo>
                  <a:pt x="0" y="0"/>
                </a:moveTo>
                <a:lnTo>
                  <a:pt x="3837253" y="0"/>
                </a:lnTo>
              </a:path>
            </a:pathLst>
          </a:custGeom>
          <a:ln w="9525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0462" y="1211961"/>
            <a:ext cx="3837304" cy="0"/>
          </a:xfrm>
          <a:custGeom>
            <a:avLst/>
            <a:gdLst/>
            <a:ahLst/>
            <a:cxnLst/>
            <a:rect l="l" t="t" r="r" b="b"/>
            <a:pathLst>
              <a:path w="3837304">
                <a:moveTo>
                  <a:pt x="0" y="0"/>
                </a:moveTo>
                <a:lnTo>
                  <a:pt x="3837253" y="0"/>
                </a:lnTo>
              </a:path>
            </a:pathLst>
          </a:custGeom>
          <a:ln w="952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0462" y="1218311"/>
            <a:ext cx="3837304" cy="0"/>
          </a:xfrm>
          <a:custGeom>
            <a:avLst/>
            <a:gdLst/>
            <a:ahLst/>
            <a:cxnLst/>
            <a:rect l="l" t="t" r="r" b="b"/>
            <a:pathLst>
              <a:path w="3837304">
                <a:moveTo>
                  <a:pt x="0" y="0"/>
                </a:moveTo>
                <a:lnTo>
                  <a:pt x="3837253" y="0"/>
                </a:lnTo>
              </a:path>
            </a:pathLst>
          </a:custGeom>
          <a:ln w="9525">
            <a:solidFill>
              <a:srgbClr val="E2E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0462" y="1222279"/>
            <a:ext cx="3837304" cy="0"/>
          </a:xfrm>
          <a:custGeom>
            <a:avLst/>
            <a:gdLst/>
            <a:ahLst/>
            <a:cxnLst/>
            <a:rect l="l" t="t" r="r" b="b"/>
            <a:pathLst>
              <a:path w="3837304">
                <a:moveTo>
                  <a:pt x="0" y="0"/>
                </a:moveTo>
                <a:lnTo>
                  <a:pt x="3837253" y="0"/>
                </a:lnTo>
              </a:path>
            </a:pathLst>
          </a:custGeom>
          <a:ln w="476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8517" y="705467"/>
            <a:ext cx="20320" cy="4445"/>
          </a:xfrm>
          <a:custGeom>
            <a:avLst/>
            <a:gdLst/>
            <a:ahLst/>
            <a:cxnLst/>
            <a:rect l="l" t="t" r="r" b="b"/>
            <a:pathLst>
              <a:path w="20320" h="4445">
                <a:moveTo>
                  <a:pt x="0" y="3992"/>
                </a:moveTo>
                <a:lnTo>
                  <a:pt x="0" y="3992"/>
                </a:lnTo>
                <a:lnTo>
                  <a:pt x="19773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98517" y="61103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625" y="47625"/>
                </a:moveTo>
                <a:lnTo>
                  <a:pt x="43882" y="29087"/>
                </a:lnTo>
                <a:lnTo>
                  <a:pt x="33675" y="13949"/>
                </a:lnTo>
                <a:lnTo>
                  <a:pt x="18537" y="3742"/>
                </a:lnTo>
                <a:lnTo>
                  <a:pt x="0" y="0"/>
                </a:lnTo>
              </a:path>
            </a:pathLst>
          </a:custGeom>
          <a:ln w="11112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98517" y="65866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0" y="47624"/>
                </a:moveTo>
                <a:lnTo>
                  <a:pt x="18537" y="43882"/>
                </a:lnTo>
                <a:lnTo>
                  <a:pt x="33675" y="33675"/>
                </a:lnTo>
                <a:lnTo>
                  <a:pt x="43882" y="18537"/>
                </a:lnTo>
                <a:lnTo>
                  <a:pt x="47625" y="0"/>
                </a:lnTo>
              </a:path>
            </a:pathLst>
          </a:custGeom>
          <a:ln w="11112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98517" y="61421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450" y="44450"/>
                </a:moveTo>
                <a:lnTo>
                  <a:pt x="40957" y="27148"/>
                </a:lnTo>
                <a:lnTo>
                  <a:pt x="31431" y="13019"/>
                </a:lnTo>
                <a:lnTo>
                  <a:pt x="17302" y="3493"/>
                </a:lnTo>
                <a:lnTo>
                  <a:pt x="0" y="0"/>
                </a:lnTo>
              </a:path>
            </a:pathLst>
          </a:custGeom>
          <a:ln w="11112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98517" y="65866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449"/>
                </a:moveTo>
                <a:lnTo>
                  <a:pt x="17302" y="40956"/>
                </a:lnTo>
                <a:lnTo>
                  <a:pt x="31431" y="31430"/>
                </a:lnTo>
                <a:lnTo>
                  <a:pt x="40957" y="17301"/>
                </a:lnTo>
                <a:lnTo>
                  <a:pt x="44450" y="0"/>
                </a:lnTo>
              </a:path>
            </a:pathLst>
          </a:custGeom>
          <a:ln w="11112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98517" y="617385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1275" y="41275"/>
                </a:moveTo>
                <a:lnTo>
                  <a:pt x="38031" y="25208"/>
                </a:lnTo>
                <a:lnTo>
                  <a:pt x="29186" y="12088"/>
                </a:lnTo>
                <a:lnTo>
                  <a:pt x="16066" y="3243"/>
                </a:lnTo>
                <a:lnTo>
                  <a:pt x="0" y="0"/>
                </a:lnTo>
              </a:path>
            </a:pathLst>
          </a:custGeom>
          <a:ln w="11112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98517" y="658660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0" y="41274"/>
                </a:moveTo>
                <a:lnTo>
                  <a:pt x="16066" y="38031"/>
                </a:lnTo>
                <a:lnTo>
                  <a:pt x="29186" y="29186"/>
                </a:lnTo>
                <a:lnTo>
                  <a:pt x="38031" y="16066"/>
                </a:lnTo>
                <a:lnTo>
                  <a:pt x="41275" y="0"/>
                </a:lnTo>
              </a:path>
            </a:pathLst>
          </a:custGeom>
          <a:ln w="11112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98517" y="62056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8100" y="38100"/>
                </a:moveTo>
                <a:lnTo>
                  <a:pt x="35106" y="23268"/>
                </a:lnTo>
                <a:lnTo>
                  <a:pt x="26941" y="11158"/>
                </a:lnTo>
                <a:lnTo>
                  <a:pt x="14831" y="2993"/>
                </a:lnTo>
                <a:lnTo>
                  <a:pt x="0" y="0"/>
                </a:lnTo>
              </a:path>
            </a:pathLst>
          </a:custGeom>
          <a:ln w="11112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98517" y="65866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38099"/>
                </a:moveTo>
                <a:lnTo>
                  <a:pt x="14831" y="35104"/>
                </a:lnTo>
                <a:lnTo>
                  <a:pt x="26941" y="26936"/>
                </a:lnTo>
                <a:lnTo>
                  <a:pt x="35106" y="14825"/>
                </a:lnTo>
                <a:lnTo>
                  <a:pt x="38100" y="0"/>
                </a:lnTo>
              </a:path>
            </a:pathLst>
          </a:custGeom>
          <a:ln w="11112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98517" y="623735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34925" y="34925"/>
                </a:moveTo>
                <a:lnTo>
                  <a:pt x="32181" y="21329"/>
                </a:lnTo>
                <a:lnTo>
                  <a:pt x="24697" y="10228"/>
                </a:lnTo>
                <a:lnTo>
                  <a:pt x="13595" y="2744"/>
                </a:lnTo>
                <a:lnTo>
                  <a:pt x="0" y="0"/>
                </a:lnTo>
              </a:path>
            </a:pathLst>
          </a:custGeom>
          <a:ln w="1111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98517" y="658660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34924"/>
                </a:moveTo>
                <a:lnTo>
                  <a:pt x="13595" y="32180"/>
                </a:lnTo>
                <a:lnTo>
                  <a:pt x="24697" y="24696"/>
                </a:lnTo>
                <a:lnTo>
                  <a:pt x="32181" y="13595"/>
                </a:lnTo>
                <a:lnTo>
                  <a:pt x="34925" y="0"/>
                </a:lnTo>
              </a:path>
            </a:pathLst>
          </a:custGeom>
          <a:ln w="1111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98517" y="626910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750" y="31750"/>
                </a:moveTo>
                <a:lnTo>
                  <a:pt x="29254" y="19389"/>
                </a:lnTo>
                <a:lnTo>
                  <a:pt x="22447" y="9297"/>
                </a:lnTo>
                <a:lnTo>
                  <a:pt x="12355" y="2494"/>
                </a:lnTo>
                <a:lnTo>
                  <a:pt x="0" y="0"/>
                </a:lnTo>
              </a:path>
            </a:pathLst>
          </a:custGeom>
          <a:ln w="11112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98517" y="658660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749"/>
                </a:moveTo>
                <a:lnTo>
                  <a:pt x="12355" y="29253"/>
                </a:lnTo>
                <a:lnTo>
                  <a:pt x="22447" y="22447"/>
                </a:lnTo>
                <a:lnTo>
                  <a:pt x="29254" y="12354"/>
                </a:lnTo>
                <a:lnTo>
                  <a:pt x="31750" y="0"/>
                </a:lnTo>
              </a:path>
            </a:pathLst>
          </a:custGeom>
          <a:ln w="11112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98517" y="630085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8575" y="28575"/>
                </a:moveTo>
                <a:lnTo>
                  <a:pt x="26330" y="17450"/>
                </a:lnTo>
                <a:lnTo>
                  <a:pt x="20207" y="8367"/>
                </a:lnTo>
                <a:lnTo>
                  <a:pt x="11124" y="2244"/>
                </a:lnTo>
                <a:lnTo>
                  <a:pt x="0" y="0"/>
                </a:lnTo>
              </a:path>
            </a:pathLst>
          </a:custGeom>
          <a:ln w="11112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98517" y="65866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28574"/>
                </a:moveTo>
                <a:lnTo>
                  <a:pt x="11124" y="26328"/>
                </a:lnTo>
                <a:lnTo>
                  <a:pt x="20207" y="20202"/>
                </a:lnTo>
                <a:lnTo>
                  <a:pt x="26330" y="11119"/>
                </a:lnTo>
                <a:lnTo>
                  <a:pt x="28575" y="0"/>
                </a:lnTo>
              </a:path>
            </a:pathLst>
          </a:custGeom>
          <a:ln w="11112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98517" y="63326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23403" y="15516"/>
                </a:lnTo>
                <a:lnTo>
                  <a:pt x="17958" y="7442"/>
                </a:lnTo>
                <a:lnTo>
                  <a:pt x="9884" y="1997"/>
                </a:lnTo>
                <a:lnTo>
                  <a:pt x="0" y="0"/>
                </a:lnTo>
              </a:path>
            </a:pathLst>
          </a:custGeom>
          <a:ln w="11112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98517" y="65866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25399"/>
                </a:moveTo>
                <a:lnTo>
                  <a:pt x="9884" y="23402"/>
                </a:lnTo>
                <a:lnTo>
                  <a:pt x="17958" y="17957"/>
                </a:lnTo>
                <a:lnTo>
                  <a:pt x="23403" y="9883"/>
                </a:lnTo>
                <a:lnTo>
                  <a:pt x="25400" y="0"/>
                </a:lnTo>
              </a:path>
            </a:pathLst>
          </a:custGeom>
          <a:ln w="11112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8517" y="636435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22225" y="22225"/>
                </a:moveTo>
                <a:lnTo>
                  <a:pt x="20477" y="13571"/>
                </a:lnTo>
                <a:lnTo>
                  <a:pt x="15713" y="6507"/>
                </a:lnTo>
                <a:lnTo>
                  <a:pt x="8648" y="1745"/>
                </a:lnTo>
                <a:lnTo>
                  <a:pt x="0" y="0"/>
                </a:lnTo>
              </a:path>
            </a:pathLst>
          </a:custGeom>
          <a:ln w="11112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8517" y="658660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0" y="22224"/>
                </a:moveTo>
                <a:lnTo>
                  <a:pt x="8648" y="20477"/>
                </a:lnTo>
                <a:lnTo>
                  <a:pt x="15713" y="15713"/>
                </a:lnTo>
                <a:lnTo>
                  <a:pt x="20477" y="8648"/>
                </a:lnTo>
                <a:lnTo>
                  <a:pt x="22225" y="0"/>
                </a:lnTo>
              </a:path>
            </a:pathLst>
          </a:custGeom>
          <a:ln w="11112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8517" y="63961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9050" y="19050"/>
                </a:moveTo>
                <a:lnTo>
                  <a:pt x="17552" y="11637"/>
                </a:lnTo>
                <a:lnTo>
                  <a:pt x="13468" y="5581"/>
                </a:lnTo>
                <a:lnTo>
                  <a:pt x="7413" y="1497"/>
                </a:lnTo>
                <a:lnTo>
                  <a:pt x="0" y="0"/>
                </a:lnTo>
              </a:path>
            </a:pathLst>
          </a:custGeom>
          <a:ln w="11112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98517" y="65866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19049"/>
                </a:moveTo>
                <a:lnTo>
                  <a:pt x="7413" y="17552"/>
                </a:lnTo>
                <a:lnTo>
                  <a:pt x="13468" y="13468"/>
                </a:lnTo>
                <a:lnTo>
                  <a:pt x="17552" y="7412"/>
                </a:lnTo>
                <a:lnTo>
                  <a:pt x="19050" y="0"/>
                </a:lnTo>
              </a:path>
            </a:pathLst>
          </a:custGeom>
          <a:ln w="11112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98517" y="642785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5875" y="15875"/>
                </a:moveTo>
                <a:lnTo>
                  <a:pt x="15875" y="7112"/>
                </a:lnTo>
                <a:lnTo>
                  <a:pt x="8763" y="0"/>
                </a:lnTo>
                <a:lnTo>
                  <a:pt x="0" y="0"/>
                </a:lnTo>
              </a:path>
            </a:pathLst>
          </a:custGeom>
          <a:ln w="11112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8517" y="658660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15875"/>
                </a:moveTo>
                <a:lnTo>
                  <a:pt x="8763" y="15875"/>
                </a:lnTo>
                <a:lnTo>
                  <a:pt x="15875" y="8763"/>
                </a:lnTo>
                <a:lnTo>
                  <a:pt x="15875" y="0"/>
                </a:lnTo>
              </a:path>
            </a:pathLst>
          </a:custGeom>
          <a:ln w="11112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98517" y="64596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700" y="12700"/>
                </a:moveTo>
                <a:lnTo>
                  <a:pt x="12700" y="5689"/>
                </a:lnTo>
                <a:lnTo>
                  <a:pt x="7010" y="0"/>
                </a:lnTo>
                <a:lnTo>
                  <a:pt x="0" y="0"/>
                </a:lnTo>
              </a:path>
            </a:pathLst>
          </a:custGeom>
          <a:ln w="1111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98517" y="65866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700"/>
                </a:moveTo>
                <a:lnTo>
                  <a:pt x="7010" y="12700"/>
                </a:lnTo>
                <a:lnTo>
                  <a:pt x="12700" y="7010"/>
                </a:lnTo>
                <a:lnTo>
                  <a:pt x="12700" y="0"/>
                </a:lnTo>
              </a:path>
            </a:pathLst>
          </a:custGeom>
          <a:ln w="1111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98517" y="64913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9525"/>
                </a:moveTo>
                <a:lnTo>
                  <a:pt x="9525" y="4267"/>
                </a:lnTo>
                <a:lnTo>
                  <a:pt x="5258" y="0"/>
                </a:lnTo>
                <a:lnTo>
                  <a:pt x="0" y="0"/>
                </a:lnTo>
              </a:path>
            </a:pathLst>
          </a:custGeom>
          <a:ln w="11112">
            <a:solidFill>
              <a:srgbClr val="9D9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98517" y="658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525"/>
                </a:moveTo>
                <a:lnTo>
                  <a:pt x="5258" y="9525"/>
                </a:lnTo>
                <a:lnTo>
                  <a:pt x="9525" y="5257"/>
                </a:lnTo>
                <a:lnTo>
                  <a:pt x="9525" y="0"/>
                </a:lnTo>
              </a:path>
            </a:pathLst>
          </a:custGeom>
          <a:ln w="11112">
            <a:solidFill>
              <a:srgbClr val="9D9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98517" y="65231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50" y="6350"/>
                </a:moveTo>
                <a:lnTo>
                  <a:pt x="6350" y="2844"/>
                </a:lnTo>
                <a:lnTo>
                  <a:pt x="3505" y="0"/>
                </a:lnTo>
                <a:lnTo>
                  <a:pt x="0" y="0"/>
                </a:lnTo>
              </a:path>
            </a:pathLst>
          </a:custGeom>
          <a:ln w="11112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98517" y="65866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3505" y="6350"/>
                </a:lnTo>
                <a:lnTo>
                  <a:pt x="6350" y="3505"/>
                </a:lnTo>
                <a:lnTo>
                  <a:pt x="6350" y="0"/>
                </a:lnTo>
              </a:path>
            </a:pathLst>
          </a:custGeom>
          <a:ln w="11112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8517" y="65548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175" y="3175"/>
                </a:moveTo>
                <a:lnTo>
                  <a:pt x="3175" y="1422"/>
                </a:lnTo>
                <a:lnTo>
                  <a:pt x="1752" y="0"/>
                </a:lnTo>
                <a:lnTo>
                  <a:pt x="0" y="0"/>
                </a:lnTo>
              </a:path>
            </a:pathLst>
          </a:custGeom>
          <a:ln w="11112">
            <a:solidFill>
              <a:srgbClr val="8E8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98517" y="65866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3175"/>
                </a:moveTo>
                <a:lnTo>
                  <a:pt x="1752" y="3175"/>
                </a:lnTo>
                <a:lnTo>
                  <a:pt x="3175" y="1752"/>
                </a:lnTo>
                <a:lnTo>
                  <a:pt x="3175" y="0"/>
                </a:lnTo>
              </a:path>
            </a:pathLst>
          </a:custGeom>
          <a:ln w="11112">
            <a:solidFill>
              <a:srgbClr val="8E8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98517" y="652310"/>
            <a:ext cx="6350" cy="12700"/>
          </a:xfrm>
          <a:custGeom>
            <a:avLst/>
            <a:gdLst/>
            <a:ahLst/>
            <a:cxnLst/>
            <a:rect l="l" t="t" r="r" b="b"/>
            <a:pathLst>
              <a:path w="6350" h="12700">
                <a:moveTo>
                  <a:pt x="3505" y="0"/>
                </a:moveTo>
                <a:lnTo>
                  <a:pt x="0" y="0"/>
                </a:lnTo>
                <a:lnTo>
                  <a:pt x="0" y="12700"/>
                </a:lnTo>
                <a:lnTo>
                  <a:pt x="3505" y="12700"/>
                </a:lnTo>
                <a:lnTo>
                  <a:pt x="6350" y="9855"/>
                </a:lnTo>
                <a:lnTo>
                  <a:pt x="6350" y="2844"/>
                </a:lnTo>
                <a:lnTo>
                  <a:pt x="350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00899" y="658657"/>
            <a:ext cx="0" cy="464820"/>
          </a:xfrm>
          <a:custGeom>
            <a:avLst/>
            <a:gdLst/>
            <a:ahLst/>
            <a:cxnLst/>
            <a:rect l="l" t="t" r="r" b="b"/>
            <a:pathLst>
              <a:path h="464819">
                <a:moveTo>
                  <a:pt x="0" y="0"/>
                </a:moveTo>
                <a:lnTo>
                  <a:pt x="0" y="464403"/>
                </a:lnTo>
              </a:path>
            </a:pathLst>
          </a:custGeom>
          <a:ln w="476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00899" y="658657"/>
            <a:ext cx="0" cy="464820"/>
          </a:xfrm>
          <a:custGeom>
            <a:avLst/>
            <a:gdLst/>
            <a:ahLst/>
            <a:cxnLst/>
            <a:rect l="l" t="t" r="r" b="b"/>
            <a:pathLst>
              <a:path h="464819">
                <a:moveTo>
                  <a:pt x="0" y="0"/>
                </a:moveTo>
                <a:lnTo>
                  <a:pt x="0" y="464403"/>
                </a:lnTo>
              </a:path>
            </a:pathLst>
          </a:custGeom>
          <a:ln w="476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04868" y="658657"/>
            <a:ext cx="0" cy="464820"/>
          </a:xfrm>
          <a:custGeom>
            <a:avLst/>
            <a:gdLst/>
            <a:ahLst/>
            <a:cxnLst/>
            <a:rect l="l" t="t" r="r" b="b"/>
            <a:pathLst>
              <a:path h="464819">
                <a:moveTo>
                  <a:pt x="0" y="0"/>
                </a:moveTo>
                <a:lnTo>
                  <a:pt x="0" y="464403"/>
                </a:lnTo>
              </a:path>
            </a:pathLst>
          </a:custGeom>
          <a:ln w="9525">
            <a:solidFill>
              <a:srgbClr val="8D8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11218" y="658657"/>
            <a:ext cx="0" cy="464820"/>
          </a:xfrm>
          <a:custGeom>
            <a:avLst/>
            <a:gdLst/>
            <a:ahLst/>
            <a:cxnLst/>
            <a:rect l="l" t="t" r="r" b="b"/>
            <a:pathLst>
              <a:path h="464819">
                <a:moveTo>
                  <a:pt x="0" y="0"/>
                </a:moveTo>
                <a:lnTo>
                  <a:pt x="0" y="464403"/>
                </a:lnTo>
              </a:path>
            </a:pathLst>
          </a:custGeom>
          <a:ln w="952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17568" y="658657"/>
            <a:ext cx="0" cy="464820"/>
          </a:xfrm>
          <a:custGeom>
            <a:avLst/>
            <a:gdLst/>
            <a:ahLst/>
            <a:cxnLst/>
            <a:rect l="l" t="t" r="r" b="b"/>
            <a:pathLst>
              <a:path h="464819">
                <a:moveTo>
                  <a:pt x="0" y="0"/>
                </a:moveTo>
                <a:lnTo>
                  <a:pt x="0" y="464403"/>
                </a:lnTo>
              </a:path>
            </a:pathLst>
          </a:custGeom>
          <a:ln w="952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23918" y="658657"/>
            <a:ext cx="0" cy="464820"/>
          </a:xfrm>
          <a:custGeom>
            <a:avLst/>
            <a:gdLst/>
            <a:ahLst/>
            <a:cxnLst/>
            <a:rect l="l" t="t" r="r" b="b"/>
            <a:pathLst>
              <a:path h="464819">
                <a:moveTo>
                  <a:pt x="0" y="0"/>
                </a:moveTo>
                <a:lnTo>
                  <a:pt x="0" y="464403"/>
                </a:lnTo>
              </a:path>
            </a:pathLst>
          </a:custGeom>
          <a:ln w="952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30268" y="658657"/>
            <a:ext cx="0" cy="464820"/>
          </a:xfrm>
          <a:custGeom>
            <a:avLst/>
            <a:gdLst/>
            <a:ahLst/>
            <a:cxnLst/>
            <a:rect l="l" t="t" r="r" b="b"/>
            <a:pathLst>
              <a:path h="464819">
                <a:moveTo>
                  <a:pt x="0" y="0"/>
                </a:moveTo>
                <a:lnTo>
                  <a:pt x="0" y="464403"/>
                </a:lnTo>
              </a:path>
            </a:pathLst>
          </a:custGeom>
          <a:ln w="9525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36618" y="658657"/>
            <a:ext cx="0" cy="464820"/>
          </a:xfrm>
          <a:custGeom>
            <a:avLst/>
            <a:gdLst/>
            <a:ahLst/>
            <a:cxnLst/>
            <a:rect l="l" t="t" r="r" b="b"/>
            <a:pathLst>
              <a:path h="464819">
                <a:moveTo>
                  <a:pt x="0" y="0"/>
                </a:moveTo>
                <a:lnTo>
                  <a:pt x="0" y="464403"/>
                </a:lnTo>
              </a:path>
            </a:pathLst>
          </a:custGeom>
          <a:ln w="952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42968" y="658657"/>
            <a:ext cx="0" cy="464820"/>
          </a:xfrm>
          <a:custGeom>
            <a:avLst/>
            <a:gdLst/>
            <a:ahLst/>
            <a:cxnLst/>
            <a:rect l="l" t="t" r="r" b="b"/>
            <a:pathLst>
              <a:path h="464819">
                <a:moveTo>
                  <a:pt x="0" y="0"/>
                </a:moveTo>
                <a:lnTo>
                  <a:pt x="0" y="464403"/>
                </a:lnTo>
              </a:path>
            </a:pathLst>
          </a:custGeom>
          <a:ln w="9525">
            <a:solidFill>
              <a:srgbClr val="E2E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46936" y="658657"/>
            <a:ext cx="0" cy="464820"/>
          </a:xfrm>
          <a:custGeom>
            <a:avLst/>
            <a:gdLst/>
            <a:ahLst/>
            <a:cxnLst/>
            <a:rect l="l" t="t" r="r" b="b"/>
            <a:pathLst>
              <a:path h="464819">
                <a:moveTo>
                  <a:pt x="0" y="0"/>
                </a:moveTo>
                <a:lnTo>
                  <a:pt x="0" y="464403"/>
                </a:lnTo>
              </a:path>
            </a:pathLst>
          </a:custGeom>
          <a:ln w="476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8862" y="601725"/>
            <a:ext cx="3989704" cy="572135"/>
          </a:xfrm>
          <a:custGeom>
            <a:avLst/>
            <a:gdLst/>
            <a:ahLst/>
            <a:cxnLst/>
            <a:rect l="l" t="t" r="r" b="b"/>
            <a:pathLst>
              <a:path w="3989704" h="572135">
                <a:moveTo>
                  <a:pt x="3989655" y="0"/>
                </a:moveTo>
                <a:lnTo>
                  <a:pt x="0" y="0"/>
                </a:lnTo>
                <a:lnTo>
                  <a:pt x="0" y="521335"/>
                </a:lnTo>
                <a:lnTo>
                  <a:pt x="4008" y="541059"/>
                </a:lnTo>
                <a:lnTo>
                  <a:pt x="14922" y="557212"/>
                </a:lnTo>
                <a:lnTo>
                  <a:pt x="31075" y="568126"/>
                </a:lnTo>
                <a:lnTo>
                  <a:pt x="50800" y="572135"/>
                </a:lnTo>
                <a:lnTo>
                  <a:pt x="3938855" y="572135"/>
                </a:lnTo>
                <a:lnTo>
                  <a:pt x="3958580" y="568126"/>
                </a:lnTo>
                <a:lnTo>
                  <a:pt x="3974733" y="557212"/>
                </a:lnTo>
                <a:lnTo>
                  <a:pt x="3985647" y="541059"/>
                </a:lnTo>
                <a:lnTo>
                  <a:pt x="3989655" y="521335"/>
                </a:lnTo>
                <a:lnTo>
                  <a:pt x="3989655" y="0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98518" y="645960"/>
            <a:ext cx="0" cy="496570"/>
          </a:xfrm>
          <a:custGeom>
            <a:avLst/>
            <a:gdLst/>
            <a:ahLst/>
            <a:cxnLst/>
            <a:rect l="l" t="t" r="r" b="b"/>
            <a:pathLst>
              <a:path h="496569">
                <a:moveTo>
                  <a:pt x="0" y="4961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98518" y="63326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98518" y="62056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98518" y="60786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98518" y="58881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67002" y="617776"/>
            <a:ext cx="3270250" cy="214674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44805" marR="5080" indent="-332740" algn="ctr">
              <a:lnSpc>
                <a:spcPct val="107100"/>
              </a:lnSpc>
              <a:spcBef>
                <a:spcPts val="15"/>
              </a:spcBef>
            </a:pPr>
            <a:r>
              <a:rPr lang="it-IT" sz="1400" dirty="0" smtClean="0">
                <a:solidFill>
                  <a:srgbClr val="FFFFFF"/>
                </a:solidFill>
                <a:latin typeface="Century Gothic"/>
                <a:cs typeface="Century Gothic"/>
              </a:rPr>
              <a:t>INFN-E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61266" y="1412759"/>
            <a:ext cx="3686810" cy="151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52755" indent="-203835" algn="ctr">
              <a:lnSpc>
                <a:spcPct val="100000"/>
              </a:lnSpc>
              <a:spcBef>
                <a:spcPts val="90"/>
              </a:spcBef>
              <a:buAutoNum type="alphaUcPeriod" startAt="13"/>
              <a:tabLst>
                <a:tab pos="453390" algn="l"/>
              </a:tabLst>
            </a:pPr>
            <a:r>
              <a:rPr sz="1100" spc="-5" dirty="0">
                <a:latin typeface="Century Gothic"/>
                <a:cs typeface="Century Gothic"/>
              </a:rPr>
              <a:t>Osipenko</a:t>
            </a:r>
            <a:r>
              <a:rPr sz="1200" spc="-7" baseline="27777" dirty="0">
                <a:latin typeface="Century Gothic"/>
                <a:cs typeface="Century Gothic"/>
              </a:rPr>
              <a:t>1</a:t>
            </a:r>
            <a:r>
              <a:rPr sz="1100" spc="-5" dirty="0">
                <a:latin typeface="Century Gothic"/>
                <a:cs typeface="Century Gothic"/>
              </a:rPr>
              <a:t>, </a:t>
            </a:r>
            <a:r>
              <a:rPr lang="it-IT" sz="1100" spc="-25" dirty="0">
                <a:latin typeface="Century Gothic"/>
                <a:cs typeface="Century Gothic"/>
              </a:rPr>
              <a:t>G. </a:t>
            </a:r>
            <a:r>
              <a:rPr lang="it-IT" sz="1100" dirty="0">
                <a:latin typeface="Century Gothic"/>
                <a:cs typeface="Century Gothic"/>
              </a:rPr>
              <a:t>Ricco</a:t>
            </a:r>
            <a:r>
              <a:rPr lang="it-IT" sz="1200" baseline="27777" dirty="0">
                <a:latin typeface="Century Gothic"/>
                <a:cs typeface="Century Gothic"/>
              </a:rPr>
              <a:t>1</a:t>
            </a:r>
            <a:r>
              <a:rPr lang="it-IT" sz="1100" dirty="0">
                <a:latin typeface="Century Gothic"/>
                <a:cs typeface="Century Gothic"/>
              </a:rPr>
              <a:t>, </a:t>
            </a:r>
            <a:r>
              <a:rPr sz="1100" spc="-5" dirty="0" smtClean="0">
                <a:latin typeface="Century Gothic"/>
                <a:cs typeface="Century Gothic"/>
              </a:rPr>
              <a:t>M</a:t>
            </a:r>
            <a:r>
              <a:rPr sz="1100" spc="-5" dirty="0">
                <a:latin typeface="Century Gothic"/>
                <a:cs typeface="Century Gothic"/>
              </a:rPr>
              <a:t>. Ripani</a:t>
            </a:r>
            <a:r>
              <a:rPr sz="1200" spc="-7" baseline="27777" dirty="0">
                <a:latin typeface="Century Gothic"/>
                <a:cs typeface="Century Gothic"/>
              </a:rPr>
              <a:t>1</a:t>
            </a:r>
            <a:r>
              <a:rPr sz="1100" spc="-5" dirty="0">
                <a:latin typeface="Century Gothic"/>
                <a:cs typeface="Century Gothic"/>
              </a:rPr>
              <a:t>, </a:t>
            </a:r>
            <a:r>
              <a:rPr sz="1100" u="sng" spc="-170" dirty="0">
                <a:latin typeface="Century Gothic"/>
                <a:cs typeface="Century Gothic"/>
              </a:rPr>
              <a:t>P. </a:t>
            </a:r>
            <a:r>
              <a:rPr lang="it-IT" sz="1100" u="sng" spc="-170" dirty="0" smtClean="0">
                <a:latin typeface="Century Gothic"/>
                <a:cs typeface="Century Gothic"/>
              </a:rPr>
              <a:t> </a:t>
            </a:r>
            <a:r>
              <a:rPr sz="1100" u="sng" spc="-5" dirty="0" smtClean="0">
                <a:latin typeface="Century Gothic"/>
                <a:cs typeface="Century Gothic"/>
              </a:rPr>
              <a:t>Saracco</a:t>
            </a:r>
            <a:r>
              <a:rPr sz="1200" u="sng" spc="-7" baseline="27777" dirty="0" smtClean="0">
                <a:latin typeface="Century Gothic"/>
                <a:cs typeface="Century Gothic"/>
              </a:rPr>
              <a:t>1</a:t>
            </a:r>
            <a:r>
              <a:rPr sz="1100" spc="-5" dirty="0" smtClean="0">
                <a:latin typeface="Century Gothic"/>
                <a:cs typeface="Century Gothic"/>
              </a:rPr>
              <a:t>,</a:t>
            </a:r>
            <a:endParaRPr sz="1100" dirty="0" smtClean="0">
              <a:latin typeface="Century Gothic"/>
              <a:cs typeface="Century Gothic"/>
            </a:endParaRPr>
          </a:p>
          <a:p>
            <a:pPr marR="136525" algn="ctr">
              <a:lnSpc>
                <a:spcPct val="102699"/>
              </a:lnSpc>
              <a:tabLst>
                <a:tab pos="316230" algn="l"/>
              </a:tabLst>
            </a:pPr>
            <a:r>
              <a:rPr sz="1100" spc="-5" dirty="0" smtClean="0">
                <a:latin typeface="Century Gothic"/>
                <a:cs typeface="Century Gothic"/>
              </a:rPr>
              <a:t>G.Lomonaco</a:t>
            </a:r>
            <a:r>
              <a:rPr sz="1200" spc="-7" baseline="27777" dirty="0" smtClean="0">
                <a:latin typeface="Century Gothic"/>
                <a:cs typeface="Century Gothic"/>
              </a:rPr>
              <a:t>2</a:t>
            </a:r>
            <a:r>
              <a:rPr sz="1100" spc="-5" dirty="0" smtClean="0">
                <a:latin typeface="Century Gothic"/>
                <a:cs typeface="Century Gothic"/>
              </a:rPr>
              <a:t> </a:t>
            </a:r>
            <a:endParaRPr lang="it-IT" sz="800" spc="-10" dirty="0" smtClean="0">
              <a:latin typeface="Century Gothic"/>
              <a:cs typeface="Century Gothic"/>
            </a:endParaRPr>
          </a:p>
          <a:p>
            <a:pPr marR="136525" algn="ctr">
              <a:lnSpc>
                <a:spcPct val="102699"/>
              </a:lnSpc>
              <a:tabLst>
                <a:tab pos="316230" algn="l"/>
              </a:tabLst>
            </a:pPr>
            <a:r>
              <a:rPr sz="1100" spc="-5" dirty="0" smtClean="0">
                <a:latin typeface="Century Gothic"/>
                <a:cs typeface="Century Gothic"/>
              </a:rPr>
              <a:t>In </a:t>
            </a:r>
            <a:r>
              <a:rPr sz="1100" spc="-10" dirty="0" smtClean="0">
                <a:latin typeface="Century Gothic"/>
                <a:cs typeface="Century Gothic"/>
              </a:rPr>
              <a:t>Collaboration</a:t>
            </a:r>
            <a:r>
              <a:rPr sz="1100" spc="-20" dirty="0" smtClean="0">
                <a:latin typeface="Century Gothic"/>
                <a:cs typeface="Century Gothic"/>
              </a:rPr>
              <a:t> </a:t>
            </a:r>
            <a:r>
              <a:rPr sz="1100" spc="-10" dirty="0" smtClean="0">
                <a:latin typeface="Century Gothic"/>
                <a:cs typeface="Century Gothic"/>
              </a:rPr>
              <a:t>with:</a:t>
            </a:r>
            <a:endParaRPr sz="1100" dirty="0" smtClean="0">
              <a:latin typeface="Century Gothic"/>
              <a:cs typeface="Century Gothic"/>
            </a:endParaRPr>
          </a:p>
          <a:p>
            <a:pPr marR="5080" indent="12700" algn="ctr">
              <a:lnSpc>
                <a:spcPct val="102699"/>
              </a:lnSpc>
            </a:pPr>
            <a:r>
              <a:rPr sz="1100" spc="-10" dirty="0" smtClean="0">
                <a:latin typeface="Century Gothic"/>
                <a:cs typeface="Century Gothic"/>
              </a:rPr>
              <a:t>S</a:t>
            </a:r>
            <a:r>
              <a:rPr sz="1100" spc="-10" dirty="0">
                <a:latin typeface="Century Gothic"/>
                <a:cs typeface="Century Gothic"/>
              </a:rPr>
              <a:t>. </a:t>
            </a:r>
            <a:r>
              <a:rPr sz="1100" spc="-5" dirty="0">
                <a:latin typeface="Century Gothic"/>
                <a:cs typeface="Century Gothic"/>
              </a:rPr>
              <a:t>Cerchi</a:t>
            </a:r>
            <a:r>
              <a:rPr sz="1200" spc="-7" baseline="27777" dirty="0">
                <a:latin typeface="Century Gothic"/>
                <a:cs typeface="Century Gothic"/>
              </a:rPr>
              <a:t>1</a:t>
            </a:r>
            <a:r>
              <a:rPr sz="1100" spc="-5" dirty="0">
                <a:latin typeface="Century Gothic"/>
                <a:cs typeface="Century Gothic"/>
              </a:rPr>
              <a:t>, </a:t>
            </a:r>
            <a:r>
              <a:rPr sz="1100" spc="-25" dirty="0">
                <a:latin typeface="Century Gothic"/>
                <a:cs typeface="Century Gothic"/>
              </a:rPr>
              <a:t>G. </a:t>
            </a:r>
            <a:r>
              <a:rPr sz="1100" dirty="0">
                <a:latin typeface="Century Gothic"/>
                <a:cs typeface="Century Gothic"/>
              </a:rPr>
              <a:t>Gariano</a:t>
            </a:r>
            <a:r>
              <a:rPr sz="1200" baseline="27777" dirty="0">
                <a:latin typeface="Century Gothic"/>
                <a:cs typeface="Century Gothic"/>
              </a:rPr>
              <a:t>1</a:t>
            </a:r>
            <a:r>
              <a:rPr sz="1100" dirty="0">
                <a:latin typeface="Century Gothic"/>
                <a:cs typeface="Century Gothic"/>
              </a:rPr>
              <a:t>, </a:t>
            </a:r>
            <a:r>
              <a:rPr sz="1100" spc="-15" dirty="0">
                <a:latin typeface="Century Gothic"/>
                <a:cs typeface="Century Gothic"/>
              </a:rPr>
              <a:t>D. </a:t>
            </a:r>
            <a:r>
              <a:rPr sz="1100" spc="-5" dirty="0">
                <a:latin typeface="Century Gothic"/>
                <a:cs typeface="Century Gothic"/>
              </a:rPr>
              <a:t>Trucchi</a:t>
            </a:r>
            <a:r>
              <a:rPr sz="1200" spc="-7" baseline="27777" dirty="0">
                <a:latin typeface="Century Gothic"/>
                <a:cs typeface="Century Gothic"/>
              </a:rPr>
              <a:t>3</a:t>
            </a:r>
            <a:r>
              <a:rPr sz="1100" spc="-5" dirty="0">
                <a:latin typeface="Century Gothic"/>
                <a:cs typeface="Century Gothic"/>
              </a:rPr>
              <a:t>, </a:t>
            </a:r>
            <a:r>
              <a:rPr sz="1100" spc="-25" dirty="0">
                <a:latin typeface="Century Gothic"/>
                <a:cs typeface="Century Gothic"/>
              </a:rPr>
              <a:t>G. </a:t>
            </a:r>
            <a:r>
              <a:rPr sz="1100" spc="-5" dirty="0" err="1" smtClean="0">
                <a:latin typeface="Century Gothic"/>
                <a:cs typeface="Century Gothic"/>
              </a:rPr>
              <a:t>Firpo</a:t>
            </a:r>
            <a:r>
              <a:rPr lang="it-IT" sz="1200" spc="-7" baseline="27777" dirty="0">
                <a:latin typeface="Century Gothic"/>
                <a:cs typeface="Century Gothic"/>
              </a:rPr>
              <a:t>4</a:t>
            </a:r>
            <a:r>
              <a:rPr sz="1200" spc="-7" baseline="27777" dirty="0" smtClean="0">
                <a:latin typeface="Century Gothic"/>
                <a:cs typeface="Century Gothic"/>
              </a:rPr>
              <a:t> </a:t>
            </a:r>
            <a:r>
              <a:rPr sz="1100" spc="-15" dirty="0">
                <a:latin typeface="Century Gothic"/>
                <a:cs typeface="Century Gothic"/>
              </a:rPr>
              <a:t>and </a:t>
            </a:r>
            <a:r>
              <a:rPr sz="1100" spc="-10" dirty="0">
                <a:latin typeface="Century Gothic"/>
                <a:cs typeface="Century Gothic"/>
              </a:rPr>
              <a:t>C.M.  </a:t>
            </a:r>
            <a:r>
              <a:rPr sz="1100" spc="-5" dirty="0" err="1" smtClean="0">
                <a:latin typeface="Century Gothic"/>
                <a:cs typeface="Century Gothic"/>
              </a:rPr>
              <a:t>Viberti</a:t>
            </a:r>
            <a:r>
              <a:rPr lang="it-IT" sz="1200" spc="-7" baseline="27777" dirty="0">
                <a:latin typeface="Century Gothic"/>
                <a:cs typeface="Century Gothic"/>
              </a:rPr>
              <a:t>4</a:t>
            </a:r>
            <a:endParaRPr sz="1200" baseline="27777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94945" algn="ctr">
              <a:lnSpc>
                <a:spcPct val="100000"/>
              </a:lnSpc>
            </a:pPr>
            <a:r>
              <a:rPr sz="900" baseline="27777" dirty="0">
                <a:latin typeface="Century Gothic"/>
                <a:cs typeface="Century Gothic"/>
              </a:rPr>
              <a:t>1</a:t>
            </a:r>
            <a:r>
              <a:rPr sz="800" dirty="0">
                <a:latin typeface="Century Gothic"/>
                <a:cs typeface="Century Gothic"/>
              </a:rPr>
              <a:t>INFN </a:t>
            </a:r>
            <a:r>
              <a:rPr sz="800" spc="-10" dirty="0">
                <a:latin typeface="Century Gothic"/>
                <a:cs typeface="Century Gothic"/>
              </a:rPr>
              <a:t>Genova, </a:t>
            </a:r>
            <a:r>
              <a:rPr sz="900" baseline="27777" dirty="0">
                <a:latin typeface="Century Gothic"/>
                <a:cs typeface="Century Gothic"/>
              </a:rPr>
              <a:t>2</a:t>
            </a:r>
            <a:r>
              <a:rPr sz="800" dirty="0">
                <a:latin typeface="Century Gothic"/>
                <a:cs typeface="Century Gothic"/>
              </a:rPr>
              <a:t>Università </a:t>
            </a:r>
            <a:r>
              <a:rPr sz="800" spc="-10" dirty="0">
                <a:latin typeface="Century Gothic"/>
                <a:cs typeface="Century Gothic"/>
              </a:rPr>
              <a:t>di Genova </a:t>
            </a:r>
            <a:r>
              <a:rPr sz="900" baseline="27777" dirty="0">
                <a:latin typeface="Century Gothic"/>
                <a:cs typeface="Century Gothic"/>
              </a:rPr>
              <a:t>3</a:t>
            </a:r>
            <a:r>
              <a:rPr sz="800" dirty="0">
                <a:latin typeface="Century Gothic"/>
                <a:cs typeface="Century Gothic"/>
              </a:rPr>
              <a:t>CNR-ISM, </a:t>
            </a:r>
            <a:r>
              <a:rPr lang="it-IT" sz="900" baseline="27777" dirty="0">
                <a:latin typeface="Century Gothic"/>
                <a:cs typeface="Century Gothic"/>
              </a:rPr>
              <a:t>4</a:t>
            </a:r>
            <a:r>
              <a:rPr sz="800" dirty="0" err="1" smtClean="0">
                <a:latin typeface="Century Gothic"/>
                <a:cs typeface="Century Gothic"/>
              </a:rPr>
              <a:t>Ansaldo</a:t>
            </a:r>
            <a:r>
              <a:rPr sz="800" spc="-10" dirty="0" smtClean="0">
                <a:latin typeface="Century Gothic"/>
                <a:cs typeface="Century Gothic"/>
              </a:rPr>
              <a:t> </a:t>
            </a:r>
            <a:r>
              <a:rPr sz="800" spc="-5" dirty="0">
                <a:latin typeface="Century Gothic"/>
                <a:cs typeface="Century Gothic"/>
              </a:rPr>
              <a:t>Nucleare.</a:t>
            </a:r>
            <a:endParaRPr sz="8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spc="-10" dirty="0">
                <a:latin typeface="Century Gothic"/>
                <a:cs typeface="Century Gothic"/>
              </a:rPr>
              <a:t>Consiglio di </a:t>
            </a:r>
            <a:r>
              <a:rPr sz="1100" spc="-10" dirty="0" err="1" smtClean="0">
                <a:latin typeface="Century Gothic"/>
                <a:cs typeface="Century Gothic"/>
              </a:rPr>
              <a:t>Sezione</a:t>
            </a:r>
            <a:r>
              <a:rPr lang="it-IT" sz="1100" spc="-10" dirty="0" smtClean="0">
                <a:latin typeface="Century Gothic"/>
                <a:cs typeface="Century Gothic"/>
              </a:rPr>
              <a:t> – 1 luglio 2019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-152" y="3383813"/>
            <a:ext cx="4608576" cy="71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  <p:sp>
        <p:nvSpPr>
          <p:cNvPr id="72" name="object 72"/>
          <p:cNvSpPr txBox="1"/>
          <p:nvPr/>
        </p:nvSpPr>
        <p:spPr>
          <a:xfrm>
            <a:off x="340865" y="3369838"/>
            <a:ext cx="480695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P. Saracco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587498" y="3369838"/>
            <a:ext cx="1917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600" spc="-1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576575" y="3369838"/>
            <a:ext cx="418465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July</a:t>
            </a:r>
            <a:r>
              <a:rPr sz="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201</a:t>
            </a:r>
            <a:r>
              <a:rPr lang="it-IT"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endParaRPr sz="6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0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4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1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1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8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8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7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6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6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5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4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4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3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3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2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1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1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0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9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9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8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7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7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6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6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5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4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4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3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2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2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1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0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0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9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9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8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7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7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6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5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5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4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3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3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2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2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1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0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0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9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8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8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7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6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6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5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5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4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3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3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2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0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0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9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8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8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7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6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6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05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4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4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3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3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2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1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0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9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9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8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7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7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6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6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5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4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4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93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92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92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91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90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0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89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9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8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7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7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6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85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5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4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83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3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2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2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1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07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01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795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788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782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776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69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763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757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750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744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738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31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725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719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712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06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00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693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87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80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674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668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61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655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49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642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636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630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623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617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611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604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598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592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85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79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573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566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560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553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547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541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534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528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22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515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509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503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496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90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84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77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71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465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458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452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446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439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433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26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420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14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407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401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395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388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382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376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369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363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357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350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344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338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33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32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31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31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30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29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29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28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28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27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26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26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25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24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24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23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23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22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21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21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20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19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19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18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17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17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16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16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15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14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14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13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12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12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11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10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10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09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09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08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07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07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06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05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05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04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03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03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02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02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01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00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00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99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98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98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97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96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96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95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95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94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93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93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92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91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91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90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89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89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88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88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87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86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86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85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84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84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83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83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82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81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81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80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79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79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78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77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77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76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76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75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74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74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73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72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72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71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70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70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69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69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68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67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7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66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65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65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64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63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63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62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2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61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60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60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59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58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58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57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56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6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5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5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4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537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531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525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518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512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506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499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493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487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480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474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68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461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55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449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442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436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430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423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417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410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404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398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391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385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379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372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366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360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353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347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341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334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328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322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315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309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303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296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290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283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277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271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264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258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252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245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239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233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226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220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214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207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201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195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188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182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176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169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163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156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150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144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137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131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125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118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112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106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099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093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087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080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074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068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06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05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04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04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03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02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02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01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01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00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99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99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98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97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97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96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96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95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94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94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93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92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92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91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90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90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89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89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8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7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87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86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85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85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84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83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83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2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82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81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80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80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79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78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78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77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76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76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75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75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74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73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73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72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71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71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70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69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69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68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68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67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66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66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65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64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64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63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62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62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61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61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60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59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59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58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57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57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56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56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55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54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54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53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52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52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51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50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50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49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49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48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47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47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46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45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45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44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43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43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42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42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41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40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40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39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38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38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37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36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36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35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35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34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33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33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32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31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31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30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29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29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28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28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27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67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261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255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248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242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236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229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223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217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210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204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198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191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185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179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172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166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160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153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147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140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134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128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121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115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109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102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096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090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083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077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071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064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058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052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045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039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033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026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020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013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007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001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994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988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982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975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969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963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956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950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944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937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931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925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918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912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906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899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893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86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80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874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67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61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855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848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42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836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29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823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817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810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04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98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91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85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79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72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66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59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53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47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40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34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28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21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15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09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02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696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90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83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677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671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64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58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52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45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39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32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26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20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613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07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601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94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88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82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75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69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63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56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50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44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37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31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25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18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12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05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99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93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86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80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74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67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61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55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48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42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36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29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23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17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10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04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398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91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385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378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372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66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59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53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347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40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34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28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21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15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09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02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96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90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83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77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71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64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58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51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45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39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32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26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20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13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07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01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94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88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82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75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69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63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56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50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44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37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31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24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18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12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5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99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93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86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80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74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7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1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5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8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2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36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9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3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7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0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4536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073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 txBox="1"/>
          <p:nvPr/>
        </p:nvSpPr>
        <p:spPr>
          <a:xfrm>
            <a:off x="-12700" y="10644"/>
            <a:ext cx="3909695" cy="33791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170430" algn="l"/>
              </a:tabLst>
            </a:pPr>
            <a:r>
              <a:rPr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endParaRPr sz="600" dirty="0">
              <a:latin typeface="Century Gothic"/>
              <a:cs typeface="Century Gothic"/>
            </a:endParaRPr>
          </a:p>
          <a:p>
            <a:pPr marL="170815">
              <a:lnSpc>
                <a:spcPct val="100000"/>
              </a:lnSpc>
              <a:spcBef>
                <a:spcPts val="125"/>
              </a:spcBef>
            </a:pPr>
            <a:r>
              <a:rPr lang="it-IT" sz="14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Accelerator </a:t>
            </a:r>
            <a:r>
              <a:rPr lang="it-IT" sz="1400" spc="1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Driven</a:t>
            </a:r>
            <a:r>
              <a:rPr lang="it-IT" sz="14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 Systems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0" y="3795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0" y="3858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8D8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0" y="3922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0" y="3985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0" y="4049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0" y="4112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0" y="4176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0" y="4239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E2E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0" y="4303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71166" y="772839"/>
            <a:ext cx="91445" cy="88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 txBox="1"/>
          <p:nvPr/>
        </p:nvSpPr>
        <p:spPr>
          <a:xfrm>
            <a:off x="213369" y="707147"/>
            <a:ext cx="2946885" cy="69839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60"/>
              </a:spcBef>
            </a:pPr>
            <a:r>
              <a:rPr lang="it-IT" sz="1100" spc="-10" dirty="0" err="1" smtClean="0">
                <a:latin typeface="Century Gothic"/>
                <a:cs typeface="Century Gothic"/>
              </a:rPr>
              <a:t>Discussion</a:t>
            </a:r>
            <a:r>
              <a:rPr lang="it-IT" sz="1100" spc="-10" dirty="0" smtClean="0">
                <a:latin typeface="Century Gothic"/>
                <a:cs typeface="Century Gothic"/>
              </a:rPr>
              <a:t> with CERN (M. Losasso et al.) on </a:t>
            </a:r>
            <a:r>
              <a:rPr lang="it-IT" sz="1100" spc="-10" dirty="0" err="1" smtClean="0">
                <a:latin typeface="Century Gothic"/>
                <a:cs typeface="Century Gothic"/>
              </a:rPr>
              <a:t>possible</a:t>
            </a:r>
            <a:r>
              <a:rPr lang="it-IT" sz="1100" spc="-10" dirty="0" smtClean="0">
                <a:latin typeface="Century Gothic"/>
                <a:cs typeface="Century Gothic"/>
              </a:rPr>
              <a:t> new </a:t>
            </a:r>
            <a:r>
              <a:rPr lang="it-IT" sz="1100" spc="-10" dirty="0" err="1" smtClean="0">
                <a:latin typeface="Century Gothic"/>
                <a:cs typeface="Century Gothic"/>
              </a:rPr>
              <a:t>proposals</a:t>
            </a:r>
            <a:r>
              <a:rPr lang="it-IT" sz="1100" spc="-10" dirty="0" smtClean="0">
                <a:latin typeface="Century Gothic"/>
                <a:cs typeface="Century Gothic"/>
              </a:rPr>
              <a:t> </a:t>
            </a:r>
            <a:r>
              <a:rPr lang="it-IT" sz="1100" spc="-10" dirty="0" err="1" smtClean="0">
                <a:latin typeface="Century Gothic"/>
                <a:cs typeface="Century Gothic"/>
              </a:rPr>
              <a:t>within</a:t>
            </a:r>
            <a:r>
              <a:rPr lang="it-IT" sz="1100" spc="-10" dirty="0" smtClean="0">
                <a:latin typeface="Century Gothic"/>
                <a:cs typeface="Century Gothic"/>
              </a:rPr>
              <a:t> </a:t>
            </a:r>
            <a:r>
              <a:rPr lang="it-IT" sz="1100" spc="-10" dirty="0" err="1" smtClean="0">
                <a:latin typeface="Century Gothic"/>
                <a:cs typeface="Century Gothic"/>
              </a:rPr>
              <a:t>current</a:t>
            </a:r>
            <a:r>
              <a:rPr lang="it-IT" sz="1100" spc="-10" dirty="0" smtClean="0">
                <a:latin typeface="Century Gothic"/>
                <a:cs typeface="Century Gothic"/>
              </a:rPr>
              <a:t> </a:t>
            </a:r>
            <a:r>
              <a:rPr lang="it-IT" sz="1100" spc="-10" dirty="0" err="1" smtClean="0">
                <a:latin typeface="Century Gothic"/>
                <a:cs typeface="Century Gothic"/>
              </a:rPr>
              <a:t>Euratom</a:t>
            </a:r>
            <a:r>
              <a:rPr lang="it-IT" sz="1100" spc="-10" dirty="0" smtClean="0">
                <a:latin typeface="Century Gothic"/>
                <a:cs typeface="Century Gothic"/>
              </a:rPr>
              <a:t> Work </a:t>
            </a:r>
            <a:r>
              <a:rPr lang="it-IT" sz="1100" spc="-10" dirty="0" err="1" smtClean="0">
                <a:latin typeface="Century Gothic"/>
                <a:cs typeface="Century Gothic"/>
              </a:rPr>
              <a:t>Programme</a:t>
            </a:r>
            <a:r>
              <a:rPr lang="it-IT" sz="1100" spc="-10" dirty="0" smtClean="0">
                <a:latin typeface="Century Gothic"/>
                <a:cs typeface="Century Gothic"/>
              </a:rPr>
              <a:t> (</a:t>
            </a:r>
            <a:r>
              <a:rPr lang="it-IT" sz="1100" spc="-10" dirty="0" err="1" smtClean="0">
                <a:latin typeface="Century Gothic"/>
                <a:cs typeface="Century Gothic"/>
              </a:rPr>
              <a:t>previous</a:t>
            </a:r>
            <a:r>
              <a:rPr lang="it-IT" sz="1100" spc="-10" dirty="0" smtClean="0">
                <a:latin typeface="Century Gothic"/>
                <a:cs typeface="Century Gothic"/>
              </a:rPr>
              <a:t> </a:t>
            </a:r>
            <a:r>
              <a:rPr lang="it-IT" sz="1100" spc="-10" dirty="0" err="1" smtClean="0">
                <a:latin typeface="Century Gothic"/>
                <a:cs typeface="Century Gothic"/>
              </a:rPr>
              <a:t>attempts</a:t>
            </a:r>
            <a:r>
              <a:rPr lang="it-IT" sz="1100" spc="-10" dirty="0" smtClean="0">
                <a:latin typeface="Century Gothic"/>
                <a:cs typeface="Century Gothic"/>
              </a:rPr>
              <a:t> with FET-Open </a:t>
            </a:r>
            <a:r>
              <a:rPr lang="it-IT" sz="1100" spc="-10" dirty="0" err="1" smtClean="0">
                <a:latin typeface="Century Gothic"/>
                <a:cs typeface="Century Gothic"/>
              </a:rPr>
              <a:t>unsuccessful</a:t>
            </a:r>
            <a:r>
              <a:rPr lang="it-IT" sz="1100" spc="-10" dirty="0" smtClean="0">
                <a:latin typeface="Century Gothic"/>
                <a:cs typeface="Century Gothic"/>
              </a:rPr>
              <a:t>)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71166" y="1531347"/>
            <a:ext cx="91445" cy="88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6404" y="2067045"/>
            <a:ext cx="88287" cy="88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 txBox="1"/>
          <p:nvPr/>
        </p:nvSpPr>
        <p:spPr>
          <a:xfrm>
            <a:off x="213370" y="1465655"/>
            <a:ext cx="2832586" cy="53008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40005">
              <a:lnSpc>
                <a:spcPct val="102699"/>
              </a:lnSpc>
              <a:spcBef>
                <a:spcPts val="55"/>
              </a:spcBef>
            </a:pPr>
            <a:r>
              <a:rPr lang="it-IT" sz="1100" spc="-10" dirty="0" err="1" smtClean="0">
                <a:latin typeface="Century Gothic"/>
                <a:cs typeface="Century Gothic"/>
              </a:rPr>
              <a:t>Included</a:t>
            </a:r>
            <a:r>
              <a:rPr lang="it-IT" sz="1100" spc="-10" dirty="0" smtClean="0">
                <a:latin typeface="Century Gothic"/>
                <a:cs typeface="Century Gothic"/>
              </a:rPr>
              <a:t> in</a:t>
            </a:r>
            <a:r>
              <a:rPr sz="1100" spc="-10" dirty="0" smtClean="0">
                <a:latin typeface="Century Gothic"/>
                <a:cs typeface="Century Gothic"/>
              </a:rPr>
              <a:t> </a:t>
            </a:r>
            <a:r>
              <a:rPr sz="1100" spc="-15" dirty="0" smtClean="0">
                <a:latin typeface="Century Gothic"/>
                <a:cs typeface="Century Gothic"/>
              </a:rPr>
              <a:t>3-year </a:t>
            </a:r>
            <a:r>
              <a:rPr sz="1100" spc="-15" dirty="0">
                <a:latin typeface="Century Gothic"/>
                <a:cs typeface="Century Gothic"/>
              </a:rPr>
              <a:t>research  program </a:t>
            </a:r>
            <a:r>
              <a:rPr sz="1100" spc="-5" dirty="0">
                <a:latin typeface="Century Gothic"/>
                <a:cs typeface="Century Gothic"/>
              </a:rPr>
              <a:t>of </a:t>
            </a:r>
            <a:r>
              <a:rPr sz="1100" spc="-15" dirty="0">
                <a:latin typeface="Century Gothic"/>
                <a:cs typeface="Century Gothic"/>
              </a:rPr>
              <a:t>Centro </a:t>
            </a:r>
            <a:r>
              <a:rPr sz="1100" spc="-10" dirty="0">
                <a:latin typeface="Century Gothic"/>
                <a:cs typeface="Century Gothic"/>
              </a:rPr>
              <a:t>Fermi </a:t>
            </a:r>
            <a:r>
              <a:rPr sz="1100" spc="-5" dirty="0">
                <a:latin typeface="Century Gothic"/>
                <a:cs typeface="Century Gothic"/>
              </a:rPr>
              <a:t>(external  funds, </a:t>
            </a:r>
            <a:r>
              <a:rPr sz="1100" spc="-10" dirty="0" smtClean="0">
                <a:latin typeface="Century Gothic"/>
                <a:cs typeface="Century Gothic"/>
              </a:rPr>
              <a:t>re</a:t>
            </a:r>
            <a:r>
              <a:rPr lang="it-IT" sz="1100" spc="-10" dirty="0" smtClean="0">
                <a:latin typeface="Century Gothic"/>
                <a:cs typeface="Century Gothic"/>
              </a:rPr>
              <a:t>s</a:t>
            </a:r>
            <a:r>
              <a:rPr sz="1100" spc="-10" dirty="0" smtClean="0">
                <a:latin typeface="Century Gothic"/>
                <a:cs typeface="Century Gothic"/>
              </a:rPr>
              <a:t>p</a:t>
            </a:r>
            <a:r>
              <a:rPr sz="1100" spc="-10" dirty="0">
                <a:latin typeface="Century Gothic"/>
                <a:cs typeface="Century Gothic"/>
              </a:rPr>
              <a:t>. </a:t>
            </a:r>
            <a:r>
              <a:rPr sz="1100" spc="-5" dirty="0">
                <a:latin typeface="Century Gothic"/>
                <a:cs typeface="Century Gothic"/>
              </a:rPr>
              <a:t>M.</a:t>
            </a:r>
            <a:r>
              <a:rPr sz="1100" spc="6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Ripani</a:t>
            </a:r>
            <a:r>
              <a:rPr sz="1100" spc="-10" dirty="0" smtClean="0">
                <a:latin typeface="Century Gothic"/>
                <a:cs typeface="Century Gothic"/>
              </a:rPr>
              <a:t>)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744" name="object 744"/>
          <p:cNvSpPr/>
          <p:nvPr/>
        </p:nvSpPr>
        <p:spPr>
          <a:xfrm>
            <a:off x="3266744" y="595984"/>
            <a:ext cx="1161177" cy="819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-152" y="3383813"/>
            <a:ext cx="4608576" cy="71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755" name="object 755"/>
          <p:cNvSpPr txBox="1"/>
          <p:nvPr/>
        </p:nvSpPr>
        <p:spPr>
          <a:xfrm>
            <a:off x="340865" y="3369838"/>
            <a:ext cx="480695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P. Saracco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756" name="object 756"/>
          <p:cNvSpPr txBox="1"/>
          <p:nvPr/>
        </p:nvSpPr>
        <p:spPr>
          <a:xfrm>
            <a:off x="1587498" y="3369838"/>
            <a:ext cx="1917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600" spc="-1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757" name="object 757"/>
          <p:cNvSpPr txBox="1"/>
          <p:nvPr/>
        </p:nvSpPr>
        <p:spPr>
          <a:xfrm>
            <a:off x="2576575" y="3369838"/>
            <a:ext cx="418465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July</a:t>
            </a:r>
            <a:r>
              <a:rPr sz="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201</a:t>
            </a:r>
            <a:r>
              <a:rPr lang="it-IT"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759" name="Rectangle 758"/>
          <p:cNvSpPr/>
          <p:nvPr/>
        </p:nvSpPr>
        <p:spPr>
          <a:xfrm>
            <a:off x="123368" y="1979112"/>
            <a:ext cx="2770187" cy="789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just">
              <a:lnSpc>
                <a:spcPct val="102699"/>
              </a:lnSpc>
              <a:spcBef>
                <a:spcPts val="290"/>
              </a:spcBef>
            </a:pPr>
            <a:r>
              <a:rPr lang="en-US" sz="1100" spc="-10" dirty="0">
                <a:solidFill>
                  <a:prstClr val="black"/>
                </a:solidFill>
                <a:latin typeface="Century Gothic"/>
                <a:cs typeface="Century Gothic"/>
              </a:rPr>
              <a:t>Summary </a:t>
            </a:r>
            <a:r>
              <a:rPr lang="en-US" sz="1100" spc="-5" dirty="0">
                <a:solidFill>
                  <a:prstClr val="black"/>
                </a:solidFill>
                <a:latin typeface="Century Gothic"/>
                <a:cs typeface="Century Gothic"/>
              </a:rPr>
              <a:t>article: </a:t>
            </a:r>
            <a:r>
              <a:rPr lang="en-US" sz="1100" spc="-100" dirty="0">
                <a:solidFill>
                  <a:prstClr val="black"/>
                </a:solidFill>
                <a:latin typeface="Century Gothic"/>
                <a:cs typeface="Century Gothic"/>
              </a:rPr>
              <a:t>F. </a:t>
            </a:r>
            <a:r>
              <a:rPr lang="en-US" sz="1100" spc="-15" dirty="0" err="1">
                <a:solidFill>
                  <a:prstClr val="black"/>
                </a:solidFill>
                <a:latin typeface="Century Gothic"/>
                <a:cs typeface="Century Gothic"/>
              </a:rPr>
              <a:t>Panza</a:t>
            </a:r>
            <a:r>
              <a:rPr lang="en-US" sz="1100" spc="-15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Century Gothic"/>
                <a:cs typeface="Century Gothic"/>
              </a:rPr>
              <a:t>et al., </a:t>
            </a:r>
            <a:r>
              <a:rPr lang="en-US" sz="1100" spc="-45" dirty="0">
                <a:solidFill>
                  <a:prstClr val="black"/>
                </a:solidFill>
                <a:latin typeface="Century Gothic"/>
                <a:cs typeface="Century Gothic"/>
              </a:rPr>
              <a:t>“An  </a:t>
            </a:r>
            <a:r>
              <a:rPr lang="en-US" sz="1100" spc="-10" dirty="0">
                <a:solidFill>
                  <a:prstClr val="black"/>
                </a:solidFill>
                <a:latin typeface="Century Gothic"/>
                <a:cs typeface="Century Gothic"/>
              </a:rPr>
              <a:t>ADS irradiation </a:t>
            </a:r>
            <a:r>
              <a:rPr lang="en-US" sz="1100" spc="-15" dirty="0">
                <a:solidFill>
                  <a:prstClr val="black"/>
                </a:solidFill>
                <a:latin typeface="Century Gothic"/>
                <a:cs typeface="Century Gothic"/>
              </a:rPr>
              <a:t>facility </a:t>
            </a:r>
            <a:r>
              <a:rPr lang="en-US" sz="1100" spc="-20" dirty="0">
                <a:solidFill>
                  <a:prstClr val="black"/>
                </a:solidFill>
                <a:latin typeface="Century Gothic"/>
                <a:cs typeface="Century Gothic"/>
              </a:rPr>
              <a:t>for fast </a:t>
            </a:r>
            <a:r>
              <a:rPr lang="en-US" sz="1100" spc="-15" dirty="0">
                <a:solidFill>
                  <a:prstClr val="black"/>
                </a:solidFill>
                <a:latin typeface="Century Gothic"/>
                <a:cs typeface="Century Gothic"/>
              </a:rPr>
              <a:t>and slow  neutrons” </a:t>
            </a:r>
            <a:r>
              <a:rPr lang="en-US" sz="1100" spc="-10" dirty="0">
                <a:solidFill>
                  <a:prstClr val="black"/>
                </a:solidFill>
                <a:latin typeface="Century Gothic"/>
                <a:cs typeface="Century Gothic"/>
              </a:rPr>
              <a:t>published in </a:t>
            </a:r>
            <a:r>
              <a:rPr lang="en-US" sz="1100" spc="-5" dirty="0">
                <a:solidFill>
                  <a:prstClr val="black"/>
                </a:solidFill>
                <a:latin typeface="Century Gothic"/>
                <a:cs typeface="Century Gothic"/>
              </a:rPr>
              <a:t>Eur. Phys. J. Plus (2019) 134: 195</a:t>
            </a:r>
            <a:endParaRPr lang="en-US" sz="11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760" name="object 741"/>
          <p:cNvSpPr/>
          <p:nvPr/>
        </p:nvSpPr>
        <p:spPr>
          <a:xfrm>
            <a:off x="67998" y="2775888"/>
            <a:ext cx="88287" cy="88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Rectangle 760"/>
          <p:cNvSpPr/>
          <p:nvPr/>
        </p:nvSpPr>
        <p:spPr>
          <a:xfrm>
            <a:off x="124962" y="2687955"/>
            <a:ext cx="2717793" cy="615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just">
              <a:lnSpc>
                <a:spcPct val="102699"/>
              </a:lnSpc>
              <a:spcBef>
                <a:spcPts val="290"/>
              </a:spcBef>
            </a:pPr>
            <a:r>
              <a:rPr lang="en-US" sz="1100" spc="-10" dirty="0" smtClean="0">
                <a:solidFill>
                  <a:prstClr val="black"/>
                </a:solidFill>
                <a:latin typeface="Century Gothic"/>
                <a:cs typeface="Century Gothic"/>
              </a:rPr>
              <a:t>Further studies on hybrid fusion-fission systems in collaboration with ENEA-CREATE and RFX Consortium</a:t>
            </a:r>
            <a:endParaRPr lang="en-US" sz="11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pic>
        <p:nvPicPr>
          <p:cNvPr id="762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71" y="2229104"/>
            <a:ext cx="1518218" cy="87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5" name="Text Box 20"/>
          <p:cNvSpPr txBox="1">
            <a:spLocks noChangeArrowheads="1"/>
          </p:cNvSpPr>
          <p:nvPr/>
        </p:nvSpPr>
        <p:spPr bwMode="auto">
          <a:xfrm>
            <a:off x="3782556" y="2471624"/>
            <a:ext cx="603250" cy="27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Beryllium target</a:t>
            </a:r>
          </a:p>
        </p:txBody>
      </p:sp>
      <p:sp>
        <p:nvSpPr>
          <p:cNvPr id="766" name="Line 21"/>
          <p:cNvSpPr>
            <a:spLocks noChangeShapeType="1"/>
          </p:cNvSpPr>
          <p:nvPr/>
        </p:nvSpPr>
        <p:spPr bwMode="auto">
          <a:xfrm>
            <a:off x="3809692" y="1922555"/>
            <a:ext cx="0" cy="513457"/>
          </a:xfrm>
          <a:prstGeom prst="line">
            <a:avLst/>
          </a:prstGeom>
          <a:noFill/>
          <a:ln w="29160" cap="sq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7" name="Text Box 22"/>
          <p:cNvSpPr txBox="1">
            <a:spLocks noChangeArrowheads="1"/>
          </p:cNvSpPr>
          <p:nvPr/>
        </p:nvSpPr>
        <p:spPr bwMode="auto">
          <a:xfrm>
            <a:off x="3023941" y="1755686"/>
            <a:ext cx="1637614" cy="26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pipe, 70 MeV-1 mA protons</a:t>
            </a:r>
          </a:p>
        </p:txBody>
      </p:sp>
      <p:sp>
        <p:nvSpPr>
          <p:cNvPr id="769" name="Text Box 20"/>
          <p:cNvSpPr txBox="1">
            <a:spLocks noChangeArrowheads="1"/>
          </p:cNvSpPr>
          <p:nvPr/>
        </p:nvSpPr>
        <p:spPr bwMode="auto">
          <a:xfrm>
            <a:off x="3487478" y="2724735"/>
            <a:ext cx="396875" cy="27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Fission core</a:t>
            </a:r>
            <a:endParaRPr lang="en-US" altLang="en-US" sz="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0" name="Text Box 20"/>
          <p:cNvSpPr txBox="1">
            <a:spLocks noChangeArrowheads="1"/>
          </p:cNvSpPr>
          <p:nvPr/>
        </p:nvSpPr>
        <p:spPr bwMode="auto">
          <a:xfrm>
            <a:off x="3319005" y="2269920"/>
            <a:ext cx="603250" cy="27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</a:t>
            </a:r>
            <a:endParaRPr lang="en-US" altLang="en-US" sz="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1" name="Text Box 20"/>
          <p:cNvSpPr txBox="1">
            <a:spLocks noChangeArrowheads="1"/>
          </p:cNvSpPr>
          <p:nvPr/>
        </p:nvSpPr>
        <p:spPr bwMode="auto">
          <a:xfrm>
            <a:off x="4182605" y="2258404"/>
            <a:ext cx="603250" cy="27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n-US" altLang="en-US" sz="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Graphite</a:t>
            </a:r>
            <a:endParaRPr lang="en-US" altLang="en-US" sz="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0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4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1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1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8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8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7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6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6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5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4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4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3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3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2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1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1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0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9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9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8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7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7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6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6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5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4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4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3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2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2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1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0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0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9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9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8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7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7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6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5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5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4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3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3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2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2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1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0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0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9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8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8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7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6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6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5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5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4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3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3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2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0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0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9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8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8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7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6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6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05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4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4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3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3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2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1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0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9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9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8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7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7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6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6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5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4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4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93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92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92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91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90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0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89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9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8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7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7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6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85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5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4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83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3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2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2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1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07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01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795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788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782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776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69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763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757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750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744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738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31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725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719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712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06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00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693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87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80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674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668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61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655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49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642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636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630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623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617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611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604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598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592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85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79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573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566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560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553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547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541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534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528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22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515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509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503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496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90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84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77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71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465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458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452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446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439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433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26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420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14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407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401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395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388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382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376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369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363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357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350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344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338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33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32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31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31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30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29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29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28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28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27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26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26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25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24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24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23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23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22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21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21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20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19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19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18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17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17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16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16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15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14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14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13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12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12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11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10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10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09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09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08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07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07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06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05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05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04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03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03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02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02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01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00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00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99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98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98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97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96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96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95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95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94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93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93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92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91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91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90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89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89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88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88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87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86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86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85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84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84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83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83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82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81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81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80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79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79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78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77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77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76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76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75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74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74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73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72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72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71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70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70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69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69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68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67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7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66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65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65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64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63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63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62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2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61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60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60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59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58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58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57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56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6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5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5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4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537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531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525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518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512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506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499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493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487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480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474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68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461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55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449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442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436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430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423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417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410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404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398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391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385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379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372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366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360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353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347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341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334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328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322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315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309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303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296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290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283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277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271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264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258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252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245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239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233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226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220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214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207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201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195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188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182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176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169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163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156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150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144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137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131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125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118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112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106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099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093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087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080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074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068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06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05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04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04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03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02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02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01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01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00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99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99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98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97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97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96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96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95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94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94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93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92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92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91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90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90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89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89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8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7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87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86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85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85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84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83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83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2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82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81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80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80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79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78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78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77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76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76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75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75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74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73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73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72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71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71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70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69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69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68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68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67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66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66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65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64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64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63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62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62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61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61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60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59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59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58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57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57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56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56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55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54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54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53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52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52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51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50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50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49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49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48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47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47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46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45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45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44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43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43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42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42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41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40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40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39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38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38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37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36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36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35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35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34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33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33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32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31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31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30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29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29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28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28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27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67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261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255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248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242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236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229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223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217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210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204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198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191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185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179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172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166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160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153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147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140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134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128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121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115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109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102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096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090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083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077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071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064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058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052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045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039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033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026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020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013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007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001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994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988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982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975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969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963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956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950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944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937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931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925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918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912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906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899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893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86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80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874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67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61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855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848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42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836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29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823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817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810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04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98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91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85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79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72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66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59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53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47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40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34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28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21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15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09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02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696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90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83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677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671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64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58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52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45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39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32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26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20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613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07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601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94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88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82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75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69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63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56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50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44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37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31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25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18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12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05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99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93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86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80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74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67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61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55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48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42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36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29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23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17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10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04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398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91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385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378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372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66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59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53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347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40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34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28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21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15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09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02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96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90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83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77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71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64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58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51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45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39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32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26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20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13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07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01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94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88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82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75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69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63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56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50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44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37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31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24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18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12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5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99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93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86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80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74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7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1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5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8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2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36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9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3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7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0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4536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073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 txBox="1"/>
          <p:nvPr/>
        </p:nvSpPr>
        <p:spPr>
          <a:xfrm>
            <a:off x="-12700" y="10644"/>
            <a:ext cx="3909695" cy="33791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170430" algn="l"/>
              </a:tabLst>
            </a:pPr>
            <a:r>
              <a:rPr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endParaRPr sz="600" dirty="0">
              <a:latin typeface="Century Gothic"/>
              <a:cs typeface="Century Gothic"/>
            </a:endParaRPr>
          </a:p>
          <a:p>
            <a:pPr marL="170815">
              <a:lnSpc>
                <a:spcPct val="100000"/>
              </a:lnSpc>
              <a:spcBef>
                <a:spcPts val="125"/>
              </a:spcBef>
            </a:pPr>
            <a:r>
              <a:rPr lang="it-IT" sz="1400" spc="1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Divertor</a:t>
            </a:r>
            <a:r>
              <a:rPr lang="it-IT" sz="14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t-IT" sz="1400" spc="1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Tokamak</a:t>
            </a:r>
            <a:r>
              <a:rPr lang="it-IT" sz="14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 Test (DTT)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0" y="3795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0" y="3858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8D8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0" y="3922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0" y="3985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0" y="4049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0" y="4112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0" y="4176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0" y="4239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E2E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0" y="4303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2346" y="558018"/>
            <a:ext cx="91445" cy="88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 txBox="1"/>
          <p:nvPr/>
        </p:nvSpPr>
        <p:spPr>
          <a:xfrm>
            <a:off x="194550" y="492326"/>
            <a:ext cx="2362455" cy="57272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60"/>
              </a:spcBef>
            </a:pPr>
            <a:r>
              <a:rPr lang="it-IT" sz="900" spc="-10" dirty="0" smtClean="0">
                <a:latin typeface="Century Gothic"/>
                <a:cs typeface="Century Gothic"/>
              </a:rPr>
              <a:t>Project by ENEA to </a:t>
            </a:r>
            <a:r>
              <a:rPr lang="it-IT" sz="900" spc="-10" dirty="0" err="1" smtClean="0">
                <a:latin typeface="Century Gothic"/>
                <a:cs typeface="Century Gothic"/>
              </a:rPr>
              <a:t>build</a:t>
            </a:r>
            <a:r>
              <a:rPr lang="it-IT" sz="900" spc="-10" dirty="0" smtClean="0">
                <a:latin typeface="Century Gothic"/>
                <a:cs typeface="Century Gothic"/>
              </a:rPr>
              <a:t> new fusion machine in Frascati to test </a:t>
            </a:r>
            <a:r>
              <a:rPr lang="it-IT" sz="900" spc="-10" dirty="0" err="1" smtClean="0">
                <a:latin typeface="Century Gothic"/>
                <a:cs typeface="Century Gothic"/>
              </a:rPr>
              <a:t>divertor</a:t>
            </a:r>
            <a:r>
              <a:rPr lang="it-IT" sz="900" spc="-10" dirty="0" smtClean="0">
                <a:latin typeface="Century Gothic"/>
                <a:cs typeface="Century Gothic"/>
              </a:rPr>
              <a:t> component (</a:t>
            </a:r>
            <a:r>
              <a:rPr lang="it-IT" sz="900" spc="-10" dirty="0" err="1" smtClean="0">
                <a:latin typeface="Century Gothic"/>
                <a:cs typeface="Century Gothic"/>
              </a:rPr>
              <a:t>absorber</a:t>
            </a:r>
            <a:r>
              <a:rPr lang="it-IT" sz="900" spc="-10" dirty="0" smtClean="0">
                <a:latin typeface="Century Gothic"/>
                <a:cs typeface="Century Gothic"/>
              </a:rPr>
              <a:t> of hot plasma </a:t>
            </a:r>
            <a:r>
              <a:rPr lang="it-IT" sz="900" spc="-10" dirty="0" err="1" smtClean="0">
                <a:latin typeface="Century Gothic"/>
                <a:cs typeface="Century Gothic"/>
              </a:rPr>
              <a:t>escaping</a:t>
            </a:r>
            <a:r>
              <a:rPr lang="it-IT" sz="900" spc="-10" dirty="0" smtClean="0">
                <a:latin typeface="Century Gothic"/>
                <a:cs typeface="Century Gothic"/>
              </a:rPr>
              <a:t> from </a:t>
            </a:r>
            <a:r>
              <a:rPr lang="it-IT" sz="900" spc="-10" dirty="0" err="1" smtClean="0">
                <a:latin typeface="Century Gothic"/>
                <a:cs typeface="Century Gothic"/>
              </a:rPr>
              <a:t>confinement</a:t>
            </a:r>
            <a:r>
              <a:rPr lang="it-IT" sz="900" spc="-10" dirty="0">
                <a:latin typeface="Century Gothic"/>
                <a:cs typeface="Century Gothic"/>
              </a:rPr>
              <a:t>)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52346" y="1209588"/>
            <a:ext cx="91445" cy="88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 txBox="1"/>
          <p:nvPr/>
        </p:nvSpPr>
        <p:spPr>
          <a:xfrm>
            <a:off x="200038" y="1178142"/>
            <a:ext cx="2242667" cy="29238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40005">
              <a:lnSpc>
                <a:spcPct val="102699"/>
              </a:lnSpc>
              <a:spcBef>
                <a:spcPts val="55"/>
              </a:spcBef>
            </a:pPr>
            <a:r>
              <a:rPr lang="it-IT" sz="900" spc="-10" dirty="0" smtClean="0">
                <a:latin typeface="Century Gothic"/>
                <a:cs typeface="Century Gothic"/>
              </a:rPr>
              <a:t>INFN </a:t>
            </a:r>
            <a:r>
              <a:rPr lang="it-IT" sz="900" spc="-10" dirty="0" err="1" smtClean="0">
                <a:latin typeface="Century Gothic"/>
                <a:cs typeface="Century Gothic"/>
              </a:rPr>
              <a:t>possible</a:t>
            </a:r>
            <a:r>
              <a:rPr lang="it-IT" sz="900" spc="-10" dirty="0" smtClean="0">
                <a:latin typeface="Century Gothic"/>
                <a:cs typeface="Century Gothic"/>
              </a:rPr>
              <a:t> </a:t>
            </a:r>
            <a:r>
              <a:rPr lang="it-IT" sz="900" spc="-10" dirty="0" err="1" smtClean="0">
                <a:latin typeface="Century Gothic"/>
                <a:cs typeface="Century Gothic"/>
              </a:rPr>
              <a:t>contribution</a:t>
            </a:r>
            <a:r>
              <a:rPr lang="it-IT" sz="900" spc="-10" dirty="0" smtClean="0">
                <a:latin typeface="Century Gothic"/>
                <a:cs typeface="Century Gothic"/>
              </a:rPr>
              <a:t> to </a:t>
            </a:r>
            <a:r>
              <a:rPr lang="it-IT" sz="900" spc="-10" dirty="0" err="1" smtClean="0">
                <a:latin typeface="Century Gothic"/>
                <a:cs typeface="Century Gothic"/>
              </a:rPr>
              <a:t>neutron</a:t>
            </a:r>
            <a:r>
              <a:rPr lang="it-IT" sz="900" spc="-10" dirty="0" smtClean="0">
                <a:latin typeface="Century Gothic"/>
                <a:cs typeface="Century Gothic"/>
              </a:rPr>
              <a:t> (Genova) and X-</a:t>
            </a:r>
            <a:r>
              <a:rPr lang="it-IT" sz="900" spc="-10" dirty="0" err="1" smtClean="0">
                <a:latin typeface="Century Gothic"/>
                <a:cs typeface="Century Gothic"/>
              </a:rPr>
              <a:t>ray</a:t>
            </a:r>
            <a:r>
              <a:rPr lang="it-IT" sz="900" spc="-10" dirty="0" smtClean="0">
                <a:latin typeface="Century Gothic"/>
                <a:cs typeface="Century Gothic"/>
              </a:rPr>
              <a:t> (LNF) </a:t>
            </a:r>
            <a:r>
              <a:rPr lang="it-IT" sz="900" spc="-10" dirty="0" err="1" smtClean="0">
                <a:latin typeface="Century Gothic"/>
                <a:cs typeface="Century Gothic"/>
              </a:rPr>
              <a:t>diagnostics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753" name="object 753"/>
          <p:cNvSpPr/>
          <p:nvPr/>
        </p:nvSpPr>
        <p:spPr>
          <a:xfrm>
            <a:off x="-152" y="3383813"/>
            <a:ext cx="4608576" cy="71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755" name="object 755"/>
          <p:cNvSpPr txBox="1"/>
          <p:nvPr/>
        </p:nvSpPr>
        <p:spPr>
          <a:xfrm>
            <a:off x="340865" y="3369838"/>
            <a:ext cx="480695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P. Saracco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756" name="object 756"/>
          <p:cNvSpPr txBox="1"/>
          <p:nvPr/>
        </p:nvSpPr>
        <p:spPr>
          <a:xfrm>
            <a:off x="1587498" y="3369838"/>
            <a:ext cx="1917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600" spc="-1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757" name="object 757"/>
          <p:cNvSpPr txBox="1"/>
          <p:nvPr/>
        </p:nvSpPr>
        <p:spPr>
          <a:xfrm>
            <a:off x="2576575" y="3369838"/>
            <a:ext cx="418465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July</a:t>
            </a:r>
            <a:r>
              <a:rPr sz="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201</a:t>
            </a:r>
            <a:r>
              <a:rPr lang="it-IT"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endParaRPr sz="600" dirty="0">
              <a:latin typeface="Century Gothic"/>
              <a:cs typeface="Century Gothic"/>
            </a:endParaRPr>
          </a:p>
        </p:txBody>
      </p:sp>
      <p:pic>
        <p:nvPicPr>
          <p:cNvPr id="758" name="Picture 7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61" y="1485255"/>
            <a:ext cx="1269994" cy="18070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155" y="508334"/>
            <a:ext cx="2194814" cy="2706424"/>
          </a:xfrm>
          <a:prstGeom prst="rect">
            <a:avLst/>
          </a:prstGeom>
        </p:spPr>
      </p:pic>
      <p:sp>
        <p:nvSpPr>
          <p:cNvPr id="742" name="Oval 741"/>
          <p:cNvSpPr/>
          <p:nvPr/>
        </p:nvSpPr>
        <p:spPr>
          <a:xfrm>
            <a:off x="3852405" y="2974157"/>
            <a:ext cx="450850" cy="254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31414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0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4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1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1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8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8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7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6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6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5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4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4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3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3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2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1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1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0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9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9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8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7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7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6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6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5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4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4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3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2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2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1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0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0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9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9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8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7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7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6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5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5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4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3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3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2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2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1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0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0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9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8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8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7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6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6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5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5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4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3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3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2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0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0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9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8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8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7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6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6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05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4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4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3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3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2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1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0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9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9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8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7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7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6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6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5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4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4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93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92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92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91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90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0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89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9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8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7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7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6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85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5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4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83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3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2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2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1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07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01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795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788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782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776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69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763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757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750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744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738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31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725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719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712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06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00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693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87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80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674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668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61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655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49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642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636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630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623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617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611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604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598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592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85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79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573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566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560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553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547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541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534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528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22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515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509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503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496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90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84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77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71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465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458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452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446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439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433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26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420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14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407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401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395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388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382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376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369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363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357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350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344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338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33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32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31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31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30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29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29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28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28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27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26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26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25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24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24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23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23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22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21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21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20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19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19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18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17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17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16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16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15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14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14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13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12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12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11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10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10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09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09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08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07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07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06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05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05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04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03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03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02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02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01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00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00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99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98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98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97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96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96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95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95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94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93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93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92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91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91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90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89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89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88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88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87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86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86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85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84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84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83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83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82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81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81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80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79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79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78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77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77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76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76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75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74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74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73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72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72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71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70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70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69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69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68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67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7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66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65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65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64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63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63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62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2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61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60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60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59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58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58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57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56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6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5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5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4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537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531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525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518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512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506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499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493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487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480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474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68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461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55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449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442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436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430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423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417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410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404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398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391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385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379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372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366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360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353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347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341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334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328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322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315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309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303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296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290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283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277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271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264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258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252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245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239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233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226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220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214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207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201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195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188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182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176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169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163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156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150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144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137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131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125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118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112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106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099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093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087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080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074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068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06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05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04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04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03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02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02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01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01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00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99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99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98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97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97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96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96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95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94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94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93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92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92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91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90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90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89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89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8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7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87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86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85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85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84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83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83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2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82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81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80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80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79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78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78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77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76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76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75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75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74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73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73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72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71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71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70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69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69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68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68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67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66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66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65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64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64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63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62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62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61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61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60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59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59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58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57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57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56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56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55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54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54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53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52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52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51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50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50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49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49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48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47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47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46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45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45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44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43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43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42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42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41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40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40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39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38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38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37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36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36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35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35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34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33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33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32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31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31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30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29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29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28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28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27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67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261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255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248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242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236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229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223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217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210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204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198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191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185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179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172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166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160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153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147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140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134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128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121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115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109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102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096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090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083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077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071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064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058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052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045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039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033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026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020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013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007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001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994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988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982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975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969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963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956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950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944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937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931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925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918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912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906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899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893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86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80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874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67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61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855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848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42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836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29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823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817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810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04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98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91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85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79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72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66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59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53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47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40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34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28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21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15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09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02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696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90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83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677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671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64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58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52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45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39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32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26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20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613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07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601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94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88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82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75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69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63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56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50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44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37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31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25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18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12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05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99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93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86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80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74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67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61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55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48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42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36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29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23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17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10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04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398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91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385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378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372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66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59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53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347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40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34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28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21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15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09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02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96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90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83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77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71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64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58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51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45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39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32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26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20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13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07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01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94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88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82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75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69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63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56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50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44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37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31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24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18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12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5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99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93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86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80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74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7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1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5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8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2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36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9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3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7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0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4536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073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 txBox="1">
            <a:spLocks noGrp="1"/>
          </p:cNvSpPr>
          <p:nvPr>
            <p:ph type="title"/>
          </p:nvPr>
        </p:nvSpPr>
        <p:spPr>
          <a:xfrm>
            <a:off x="89241" y="117904"/>
            <a:ext cx="41433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 smtClean="0"/>
              <a:t>n-spectrometer</a:t>
            </a:r>
            <a:endParaRPr spc="15" dirty="0"/>
          </a:p>
        </p:txBody>
      </p:sp>
      <p:sp>
        <p:nvSpPr>
          <p:cNvPr id="729" name="object 729"/>
          <p:cNvSpPr/>
          <p:nvPr/>
        </p:nvSpPr>
        <p:spPr>
          <a:xfrm>
            <a:off x="0" y="3795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0" y="3858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8D8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0" y="3922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0" y="3985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0" y="4049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0" y="4112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0" y="4176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0" y="4239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E2E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0" y="4303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25605" y="417639"/>
            <a:ext cx="2339975" cy="1244600"/>
          </a:xfrm>
          <a:custGeom>
            <a:avLst/>
            <a:gdLst/>
            <a:ahLst/>
            <a:cxnLst/>
            <a:rect l="l" t="t" r="r" b="b"/>
            <a:pathLst>
              <a:path w="2339975" h="1244600">
                <a:moveTo>
                  <a:pt x="0" y="1244028"/>
                </a:moveTo>
                <a:lnTo>
                  <a:pt x="2339682" y="1244028"/>
                </a:lnTo>
                <a:lnTo>
                  <a:pt x="2339682" y="0"/>
                </a:lnTo>
                <a:lnTo>
                  <a:pt x="0" y="0"/>
                </a:lnTo>
                <a:lnTo>
                  <a:pt x="0" y="124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25605" y="1554202"/>
            <a:ext cx="2339975" cy="635"/>
          </a:xfrm>
          <a:custGeom>
            <a:avLst/>
            <a:gdLst/>
            <a:ahLst/>
            <a:cxnLst/>
            <a:rect l="l" t="t" r="r" b="b"/>
            <a:pathLst>
              <a:path w="2339975" h="635">
                <a:moveTo>
                  <a:pt x="0" y="609"/>
                </a:moveTo>
                <a:lnTo>
                  <a:pt x="2339682" y="609"/>
                </a:lnTo>
                <a:lnTo>
                  <a:pt x="2339682" y="0"/>
                </a:lnTo>
                <a:lnTo>
                  <a:pt x="0" y="0"/>
                </a:lnTo>
                <a:lnTo>
                  <a:pt x="0" y="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69257" y="779820"/>
            <a:ext cx="1395730" cy="3175"/>
          </a:xfrm>
          <a:custGeom>
            <a:avLst/>
            <a:gdLst/>
            <a:ahLst/>
            <a:cxnLst/>
            <a:rect l="l" t="t" r="r" b="b"/>
            <a:pathLst>
              <a:path w="1395730" h="3175">
                <a:moveTo>
                  <a:pt x="0" y="0"/>
                </a:moveTo>
                <a:lnTo>
                  <a:pt x="1395242" y="3175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79576" y="1169500"/>
            <a:ext cx="1374775" cy="3175"/>
          </a:xfrm>
          <a:custGeom>
            <a:avLst/>
            <a:gdLst/>
            <a:ahLst/>
            <a:cxnLst/>
            <a:rect l="l" t="t" r="r" b="b"/>
            <a:pathLst>
              <a:path w="1374775" h="3175">
                <a:moveTo>
                  <a:pt x="0" y="3175"/>
                </a:moveTo>
                <a:lnTo>
                  <a:pt x="1374598" y="0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69257" y="432995"/>
            <a:ext cx="3175" cy="350520"/>
          </a:xfrm>
          <a:custGeom>
            <a:avLst/>
            <a:gdLst/>
            <a:ahLst/>
            <a:cxnLst/>
            <a:rect l="l" t="t" r="r" b="b"/>
            <a:pathLst>
              <a:path w="3175" h="350519">
                <a:moveTo>
                  <a:pt x="0" y="349999"/>
                </a:moveTo>
                <a:lnTo>
                  <a:pt x="3175" y="0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69257" y="429820"/>
            <a:ext cx="1395730" cy="0"/>
          </a:xfrm>
          <a:custGeom>
            <a:avLst/>
            <a:gdLst/>
            <a:ahLst/>
            <a:cxnLst/>
            <a:rect l="l" t="t" r="r" b="b"/>
            <a:pathLst>
              <a:path w="1395730">
                <a:moveTo>
                  <a:pt x="0" y="0"/>
                </a:moveTo>
                <a:lnTo>
                  <a:pt x="1395242" y="0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957349" y="429820"/>
            <a:ext cx="4445" cy="350520"/>
          </a:xfrm>
          <a:custGeom>
            <a:avLst/>
            <a:gdLst/>
            <a:ahLst/>
            <a:cxnLst/>
            <a:rect l="l" t="t" r="r" b="b"/>
            <a:pathLst>
              <a:path w="4444" h="350519">
                <a:moveTo>
                  <a:pt x="0" y="0"/>
                </a:moveTo>
                <a:lnTo>
                  <a:pt x="3975" y="349999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72432" y="1169500"/>
            <a:ext cx="4445" cy="376555"/>
          </a:xfrm>
          <a:custGeom>
            <a:avLst/>
            <a:gdLst/>
            <a:ahLst/>
            <a:cxnLst/>
            <a:rect l="l" t="t" r="r" b="b"/>
            <a:pathLst>
              <a:path w="4445" h="376554">
                <a:moveTo>
                  <a:pt x="3968" y="0"/>
                </a:moveTo>
                <a:lnTo>
                  <a:pt x="0" y="376193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949418" y="1170294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279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972432" y="913948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4">
                <a:moveTo>
                  <a:pt x="0" y="0"/>
                </a:moveTo>
                <a:lnTo>
                  <a:pt x="0" y="130953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483538" y="910773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4">
                <a:moveTo>
                  <a:pt x="0" y="0"/>
                </a:moveTo>
                <a:lnTo>
                  <a:pt x="0" y="130953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969257" y="913948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280" y="0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972432" y="1044901"/>
            <a:ext cx="511175" cy="4445"/>
          </a:xfrm>
          <a:custGeom>
            <a:avLst/>
            <a:gdLst/>
            <a:ahLst/>
            <a:cxnLst/>
            <a:rect l="l" t="t" r="r" b="b"/>
            <a:pathLst>
              <a:path w="511175" h="4444">
                <a:moveTo>
                  <a:pt x="0" y="0"/>
                </a:moveTo>
                <a:lnTo>
                  <a:pt x="511105" y="3963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424813" y="578231"/>
            <a:ext cx="753745" cy="406400"/>
          </a:xfrm>
          <a:custGeom>
            <a:avLst/>
            <a:gdLst/>
            <a:ahLst/>
            <a:cxnLst/>
            <a:rect l="l" t="t" r="r" b="b"/>
            <a:pathLst>
              <a:path w="753744" h="406400">
                <a:moveTo>
                  <a:pt x="0" y="0"/>
                </a:moveTo>
                <a:lnTo>
                  <a:pt x="753174" y="406350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770050" y="752042"/>
            <a:ext cx="53340" cy="41275"/>
          </a:xfrm>
          <a:custGeom>
            <a:avLst/>
            <a:gdLst/>
            <a:ahLst/>
            <a:cxnLst/>
            <a:rect l="l" t="t" r="r" b="b"/>
            <a:pathLst>
              <a:path w="53340" h="41275">
                <a:moveTo>
                  <a:pt x="19050" y="0"/>
                </a:moveTo>
                <a:lnTo>
                  <a:pt x="0" y="35714"/>
                </a:lnTo>
                <a:lnTo>
                  <a:pt x="53176" y="41271"/>
                </a:lnTo>
                <a:lnTo>
                  <a:pt x="19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770050" y="752042"/>
            <a:ext cx="53340" cy="41275"/>
          </a:xfrm>
          <a:custGeom>
            <a:avLst/>
            <a:gdLst/>
            <a:ahLst/>
            <a:cxnLst/>
            <a:rect l="l" t="t" r="r" b="b"/>
            <a:pathLst>
              <a:path w="53340" h="41275">
                <a:moveTo>
                  <a:pt x="19050" y="0"/>
                </a:moveTo>
                <a:lnTo>
                  <a:pt x="53176" y="41271"/>
                </a:lnTo>
                <a:lnTo>
                  <a:pt x="0" y="35714"/>
                </a:lnTo>
                <a:lnTo>
                  <a:pt x="19050" y="0"/>
                </a:lnTo>
                <a:close/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 txBox="1"/>
          <p:nvPr/>
        </p:nvSpPr>
        <p:spPr>
          <a:xfrm>
            <a:off x="821490" y="793760"/>
            <a:ext cx="58419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550" b="1" spc="15" dirty="0">
                <a:latin typeface="Arial"/>
                <a:cs typeface="Arial"/>
              </a:rPr>
              <a:t>n</a:t>
            </a:r>
            <a:endParaRPr sz="550">
              <a:latin typeface="Arial"/>
              <a:cs typeface="Arial"/>
            </a:endParaRPr>
          </a:p>
        </p:txBody>
      </p:sp>
      <p:sp>
        <p:nvSpPr>
          <p:cNvPr id="761" name="object 761"/>
          <p:cNvSpPr txBox="1"/>
          <p:nvPr/>
        </p:nvSpPr>
        <p:spPr>
          <a:xfrm>
            <a:off x="1147528" y="904707"/>
            <a:ext cx="74295" cy="215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b="1" spc="-5" dirty="0">
                <a:latin typeface="Arial"/>
                <a:cs typeface="Arial"/>
              </a:rPr>
              <a:t>*</a:t>
            </a:r>
            <a:endParaRPr sz="1250">
              <a:latin typeface="Arial"/>
              <a:cs typeface="Arial"/>
            </a:endParaRPr>
          </a:p>
        </p:txBody>
      </p:sp>
      <p:sp>
        <p:nvSpPr>
          <p:cNvPr id="762" name="object 762"/>
          <p:cNvSpPr/>
          <p:nvPr/>
        </p:nvSpPr>
        <p:spPr>
          <a:xfrm>
            <a:off x="1053385" y="480615"/>
            <a:ext cx="121920" cy="490855"/>
          </a:xfrm>
          <a:custGeom>
            <a:avLst/>
            <a:gdLst/>
            <a:ahLst/>
            <a:cxnLst/>
            <a:rect l="l" t="t" r="r" b="b"/>
            <a:pathLst>
              <a:path w="121919" h="490855">
                <a:moveTo>
                  <a:pt x="121428" y="490472"/>
                </a:moveTo>
                <a:lnTo>
                  <a:pt x="0" y="0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100211" y="702041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5" h="52705">
                <a:moveTo>
                  <a:pt x="7937" y="0"/>
                </a:moveTo>
                <a:lnTo>
                  <a:pt x="0" y="52382"/>
                </a:lnTo>
                <a:lnTo>
                  <a:pt x="39682" y="42857"/>
                </a:lnTo>
                <a:lnTo>
                  <a:pt x="79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100211" y="702041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5" h="52705">
                <a:moveTo>
                  <a:pt x="0" y="52382"/>
                </a:moveTo>
                <a:lnTo>
                  <a:pt x="7937" y="0"/>
                </a:lnTo>
                <a:lnTo>
                  <a:pt x="39682" y="42857"/>
                </a:lnTo>
                <a:lnTo>
                  <a:pt x="0" y="52382"/>
                </a:lnTo>
                <a:close/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177988" y="994900"/>
            <a:ext cx="111125" cy="443865"/>
          </a:xfrm>
          <a:custGeom>
            <a:avLst/>
            <a:gdLst/>
            <a:ahLst/>
            <a:cxnLst/>
            <a:rect l="l" t="t" r="r" b="b"/>
            <a:pathLst>
              <a:path w="111125" h="443864">
                <a:moveTo>
                  <a:pt x="0" y="0"/>
                </a:moveTo>
                <a:lnTo>
                  <a:pt x="111109" y="443651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207352" y="1187756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5" h="52705">
                <a:moveTo>
                  <a:pt x="39682" y="0"/>
                </a:moveTo>
                <a:lnTo>
                  <a:pt x="0" y="10318"/>
                </a:lnTo>
                <a:lnTo>
                  <a:pt x="31744" y="52383"/>
                </a:lnTo>
                <a:lnTo>
                  <a:pt x="39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207352" y="1187756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5" h="52705">
                <a:moveTo>
                  <a:pt x="39682" y="0"/>
                </a:moveTo>
                <a:lnTo>
                  <a:pt x="31744" y="52383"/>
                </a:lnTo>
                <a:lnTo>
                  <a:pt x="0" y="10318"/>
                </a:lnTo>
                <a:lnTo>
                  <a:pt x="39682" y="0"/>
                </a:lnTo>
                <a:close/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 txBox="1"/>
          <p:nvPr/>
        </p:nvSpPr>
        <p:spPr>
          <a:xfrm>
            <a:off x="1154275" y="511418"/>
            <a:ext cx="9461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550" b="1" spc="20" dirty="0">
                <a:latin typeface="Arial"/>
                <a:cs typeface="Arial"/>
              </a:rPr>
              <a:t>A</a:t>
            </a:r>
            <a:r>
              <a:rPr sz="600" b="1" spc="-7" baseline="-20833" dirty="0">
                <a:latin typeface="Arial"/>
                <a:cs typeface="Arial"/>
              </a:rPr>
              <a:t>1</a:t>
            </a:r>
            <a:endParaRPr sz="600" baseline="-20833">
              <a:latin typeface="Arial"/>
              <a:cs typeface="Arial"/>
            </a:endParaRPr>
          </a:p>
        </p:txBody>
      </p:sp>
      <p:sp>
        <p:nvSpPr>
          <p:cNvPr id="769" name="object 769"/>
          <p:cNvSpPr txBox="1"/>
          <p:nvPr/>
        </p:nvSpPr>
        <p:spPr>
          <a:xfrm>
            <a:off x="1315640" y="1240879"/>
            <a:ext cx="9461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550" b="1" spc="20" dirty="0">
                <a:latin typeface="Arial"/>
                <a:cs typeface="Arial"/>
              </a:rPr>
              <a:t>A</a:t>
            </a:r>
            <a:r>
              <a:rPr sz="600" b="1" spc="-7" baseline="-20833" dirty="0">
                <a:latin typeface="Arial"/>
                <a:cs typeface="Arial"/>
              </a:rPr>
              <a:t>2</a:t>
            </a:r>
            <a:endParaRPr sz="600" baseline="-20833">
              <a:latin typeface="Arial"/>
              <a:cs typeface="Arial"/>
            </a:endParaRPr>
          </a:p>
        </p:txBody>
      </p:sp>
      <p:sp>
        <p:nvSpPr>
          <p:cNvPr id="770" name="object 770"/>
          <p:cNvSpPr txBox="1"/>
          <p:nvPr/>
        </p:nvSpPr>
        <p:spPr>
          <a:xfrm>
            <a:off x="1507256" y="918166"/>
            <a:ext cx="36258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550" b="1" spc="15" dirty="0">
                <a:latin typeface="Arial"/>
                <a:cs typeface="Arial"/>
              </a:rPr>
              <a:t>Converter</a:t>
            </a:r>
            <a:endParaRPr sz="550">
              <a:latin typeface="Arial"/>
              <a:cs typeface="Arial"/>
            </a:endParaRPr>
          </a:p>
        </p:txBody>
      </p:sp>
      <p:sp>
        <p:nvSpPr>
          <p:cNvPr id="771" name="object 771"/>
          <p:cNvSpPr txBox="1"/>
          <p:nvPr/>
        </p:nvSpPr>
        <p:spPr>
          <a:xfrm>
            <a:off x="1547424" y="480595"/>
            <a:ext cx="35433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550" b="1" spc="15" dirty="0">
                <a:latin typeface="Arial"/>
                <a:cs typeface="Arial"/>
              </a:rPr>
              <a:t>Detector1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772" name="object 772"/>
          <p:cNvSpPr/>
          <p:nvPr/>
        </p:nvSpPr>
        <p:spPr>
          <a:xfrm>
            <a:off x="2775140" y="843612"/>
            <a:ext cx="1344295" cy="12700"/>
          </a:xfrm>
          <a:custGeom>
            <a:avLst/>
            <a:gdLst/>
            <a:ahLst/>
            <a:cxnLst/>
            <a:rect l="l" t="t" r="r" b="b"/>
            <a:pathLst>
              <a:path w="1344295" h="12700">
                <a:moveTo>
                  <a:pt x="0" y="12700"/>
                </a:moveTo>
                <a:lnTo>
                  <a:pt x="1343774" y="12700"/>
                </a:lnTo>
                <a:lnTo>
                  <a:pt x="134377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4112165" y="674702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1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754503" y="655215"/>
            <a:ext cx="1351280" cy="188595"/>
          </a:xfrm>
          <a:custGeom>
            <a:avLst/>
            <a:gdLst/>
            <a:ahLst/>
            <a:cxnLst/>
            <a:rect l="l" t="t" r="r" b="b"/>
            <a:pathLst>
              <a:path w="1351279" h="188594">
                <a:moveTo>
                  <a:pt x="0" y="188113"/>
                </a:moveTo>
                <a:lnTo>
                  <a:pt x="1350911" y="188113"/>
                </a:lnTo>
                <a:lnTo>
                  <a:pt x="1350911" y="0"/>
                </a:lnTo>
                <a:lnTo>
                  <a:pt x="0" y="0"/>
                </a:lnTo>
                <a:lnTo>
                  <a:pt x="0" y="188113"/>
                </a:lnTo>
                <a:close/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767990" y="1182066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574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4105815" y="1013791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0"/>
                </a:moveTo>
                <a:lnTo>
                  <a:pt x="0" y="161289"/>
                </a:lnTo>
              </a:path>
            </a:pathLst>
          </a:custGeom>
          <a:ln w="1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748153" y="994137"/>
            <a:ext cx="1351280" cy="180975"/>
          </a:xfrm>
          <a:custGeom>
            <a:avLst/>
            <a:gdLst/>
            <a:ahLst/>
            <a:cxnLst/>
            <a:rect l="l" t="t" r="r" b="b"/>
            <a:pathLst>
              <a:path w="1351279" h="180975">
                <a:moveTo>
                  <a:pt x="0" y="180964"/>
                </a:moveTo>
                <a:lnTo>
                  <a:pt x="1350911" y="180964"/>
                </a:lnTo>
                <a:lnTo>
                  <a:pt x="1350911" y="0"/>
                </a:lnTo>
                <a:lnTo>
                  <a:pt x="0" y="0"/>
                </a:lnTo>
                <a:lnTo>
                  <a:pt x="0" y="180964"/>
                </a:lnTo>
                <a:close/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 txBox="1"/>
          <p:nvPr/>
        </p:nvSpPr>
        <p:spPr>
          <a:xfrm>
            <a:off x="2753709" y="654024"/>
            <a:ext cx="1346200" cy="18732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72390" rIns="0" bIns="0" rtlCol="0">
            <a:spAutoFit/>
          </a:bodyPr>
          <a:lstStyle/>
          <a:p>
            <a:pPr marL="396240">
              <a:lnSpc>
                <a:spcPct val="100000"/>
              </a:lnSpc>
              <a:spcBef>
                <a:spcPts val="570"/>
              </a:spcBef>
            </a:pPr>
            <a:r>
              <a:rPr sz="650" b="1" spc="5" dirty="0">
                <a:latin typeface="Arial"/>
                <a:cs typeface="Arial"/>
              </a:rPr>
              <a:t>CVD</a:t>
            </a:r>
            <a:r>
              <a:rPr sz="650" b="1" spc="-5" dirty="0">
                <a:latin typeface="Arial"/>
                <a:cs typeface="Arial"/>
              </a:rPr>
              <a:t> </a:t>
            </a:r>
            <a:r>
              <a:rPr sz="650" b="1" dirty="0">
                <a:latin typeface="Arial"/>
                <a:cs typeface="Arial"/>
              </a:rPr>
              <a:t>intrinsic</a:t>
            </a:r>
            <a:endParaRPr sz="650">
              <a:latin typeface="Arial"/>
              <a:cs typeface="Arial"/>
            </a:endParaRPr>
          </a:p>
        </p:txBody>
      </p:sp>
      <p:sp>
        <p:nvSpPr>
          <p:cNvPr id="779" name="object 779"/>
          <p:cNvSpPr txBox="1"/>
          <p:nvPr/>
        </p:nvSpPr>
        <p:spPr>
          <a:xfrm>
            <a:off x="2753709" y="993343"/>
            <a:ext cx="1346200" cy="17970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21590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70"/>
              </a:spcBef>
            </a:pPr>
            <a:r>
              <a:rPr sz="650" b="1" spc="5" dirty="0">
                <a:latin typeface="Arial"/>
                <a:cs typeface="Arial"/>
              </a:rPr>
              <a:t>CVD</a:t>
            </a:r>
            <a:r>
              <a:rPr sz="650" b="1" spc="-5" dirty="0">
                <a:latin typeface="Arial"/>
                <a:cs typeface="Arial"/>
              </a:rPr>
              <a:t> </a:t>
            </a:r>
            <a:r>
              <a:rPr sz="650" b="1" dirty="0">
                <a:latin typeface="Arial"/>
                <a:cs typeface="Arial"/>
              </a:rPr>
              <a:t>instrinsic</a:t>
            </a:r>
            <a:endParaRPr sz="650">
              <a:latin typeface="Arial"/>
              <a:cs typeface="Arial"/>
            </a:endParaRPr>
          </a:p>
        </p:txBody>
      </p:sp>
      <p:sp>
        <p:nvSpPr>
          <p:cNvPr id="780" name="object 780"/>
          <p:cNvSpPr/>
          <p:nvPr/>
        </p:nvSpPr>
        <p:spPr>
          <a:xfrm>
            <a:off x="2772753" y="854441"/>
            <a:ext cx="1335405" cy="4445"/>
          </a:xfrm>
          <a:custGeom>
            <a:avLst/>
            <a:gdLst/>
            <a:ahLst/>
            <a:cxnLst/>
            <a:rect l="l" t="t" r="r" b="b"/>
            <a:pathLst>
              <a:path w="1335404" h="4444">
                <a:moveTo>
                  <a:pt x="0" y="3968"/>
                </a:moveTo>
                <a:lnTo>
                  <a:pt x="1335049" y="0"/>
                </a:lnTo>
              </a:path>
            </a:pathLst>
          </a:custGeom>
          <a:ln w="14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775928" y="979054"/>
            <a:ext cx="1325245" cy="4445"/>
          </a:xfrm>
          <a:custGeom>
            <a:avLst/>
            <a:gdLst/>
            <a:ahLst/>
            <a:cxnLst/>
            <a:rect l="l" t="t" r="r" b="b"/>
            <a:pathLst>
              <a:path w="1325245" h="4444">
                <a:moveTo>
                  <a:pt x="0" y="0"/>
                </a:moveTo>
                <a:lnTo>
                  <a:pt x="1324724" y="3968"/>
                </a:lnTo>
              </a:path>
            </a:pathLst>
          </a:custGeom>
          <a:ln w="14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825140" y="970612"/>
            <a:ext cx="1210945" cy="0"/>
          </a:xfrm>
          <a:custGeom>
            <a:avLst/>
            <a:gdLst/>
            <a:ahLst/>
            <a:cxnLst/>
            <a:rect l="l" t="t" r="r" b="b"/>
            <a:pathLst>
              <a:path w="1210945">
                <a:moveTo>
                  <a:pt x="0" y="0"/>
                </a:moveTo>
                <a:lnTo>
                  <a:pt x="12104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4022077" y="882982"/>
            <a:ext cx="13970" cy="81280"/>
          </a:xfrm>
          <a:custGeom>
            <a:avLst/>
            <a:gdLst/>
            <a:ahLst/>
            <a:cxnLst/>
            <a:rect l="l" t="t" r="r" b="b"/>
            <a:pathLst>
              <a:path w="13970" h="81280">
                <a:moveTo>
                  <a:pt x="0" y="81280"/>
                </a:moveTo>
                <a:lnTo>
                  <a:pt x="13487" y="81280"/>
                </a:lnTo>
                <a:lnTo>
                  <a:pt x="13487" y="0"/>
                </a:lnTo>
                <a:lnTo>
                  <a:pt x="0" y="0"/>
                </a:lnTo>
                <a:lnTo>
                  <a:pt x="0" y="812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805290" y="863167"/>
            <a:ext cx="1217295" cy="100965"/>
          </a:xfrm>
          <a:custGeom>
            <a:avLst/>
            <a:gdLst/>
            <a:ahLst/>
            <a:cxnLst/>
            <a:rect l="l" t="t" r="r" b="b"/>
            <a:pathLst>
              <a:path w="1217295" h="100964">
                <a:moveTo>
                  <a:pt x="0" y="100806"/>
                </a:moveTo>
                <a:lnTo>
                  <a:pt x="1216779" y="100806"/>
                </a:lnTo>
                <a:lnTo>
                  <a:pt x="1216779" y="0"/>
                </a:lnTo>
                <a:lnTo>
                  <a:pt x="0" y="0"/>
                </a:lnTo>
                <a:lnTo>
                  <a:pt x="0" y="100806"/>
                </a:lnTo>
                <a:close/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 txBox="1"/>
          <p:nvPr/>
        </p:nvSpPr>
        <p:spPr>
          <a:xfrm>
            <a:off x="2807671" y="865553"/>
            <a:ext cx="1212215" cy="99695"/>
          </a:xfrm>
          <a:prstGeom prst="rect">
            <a:avLst/>
          </a:prstGeom>
          <a:solidFill>
            <a:srgbClr val="5954D8"/>
          </a:solidFill>
        </p:spPr>
        <p:txBody>
          <a:bodyPr vert="horz" wrap="square" lIns="0" tIns="1905" rIns="0" bIns="0" rtlCol="0">
            <a:spAutoFit/>
          </a:bodyPr>
          <a:lstStyle/>
          <a:p>
            <a:pPr marL="335915">
              <a:lnSpc>
                <a:spcPts val="765"/>
              </a:lnSpc>
              <a:spcBef>
                <a:spcPts val="15"/>
              </a:spcBef>
            </a:pPr>
            <a:r>
              <a:rPr sz="675" b="1" spc="-7" baseline="43209" dirty="0">
                <a:latin typeface="Arial"/>
                <a:cs typeface="Arial"/>
              </a:rPr>
              <a:t>6</a:t>
            </a:r>
            <a:r>
              <a:rPr sz="650" b="1" spc="-5" dirty="0">
                <a:latin typeface="Arial"/>
                <a:cs typeface="Arial"/>
              </a:rPr>
              <a:t>LiF</a:t>
            </a:r>
            <a:r>
              <a:rPr sz="650" b="1" spc="-10" dirty="0">
                <a:latin typeface="Arial"/>
                <a:cs typeface="Arial"/>
              </a:rPr>
              <a:t> </a:t>
            </a:r>
            <a:r>
              <a:rPr sz="650" b="1" spc="5" dirty="0">
                <a:latin typeface="Arial"/>
                <a:cs typeface="Arial"/>
              </a:rPr>
              <a:t>converter</a:t>
            </a:r>
            <a:endParaRPr sz="650">
              <a:latin typeface="Arial"/>
              <a:cs typeface="Arial"/>
            </a:endParaRPr>
          </a:p>
        </p:txBody>
      </p:sp>
      <p:sp>
        <p:nvSpPr>
          <p:cNvPr id="786" name="object 786"/>
          <p:cNvSpPr/>
          <p:nvPr/>
        </p:nvSpPr>
        <p:spPr>
          <a:xfrm>
            <a:off x="4107802" y="861579"/>
            <a:ext cx="154305" cy="65405"/>
          </a:xfrm>
          <a:custGeom>
            <a:avLst/>
            <a:gdLst/>
            <a:ahLst/>
            <a:cxnLst/>
            <a:rect l="l" t="t" r="r" b="b"/>
            <a:pathLst>
              <a:path w="154304" h="65405">
                <a:moveTo>
                  <a:pt x="0" y="0"/>
                </a:moveTo>
                <a:lnTo>
                  <a:pt x="153974" y="65087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4094302" y="929842"/>
            <a:ext cx="161290" cy="57150"/>
          </a:xfrm>
          <a:custGeom>
            <a:avLst/>
            <a:gdLst/>
            <a:ahLst/>
            <a:cxnLst/>
            <a:rect l="l" t="t" r="r" b="b"/>
            <a:pathLst>
              <a:path w="161289" h="57150">
                <a:moveTo>
                  <a:pt x="0" y="57150"/>
                </a:moveTo>
                <a:lnTo>
                  <a:pt x="161124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4261777" y="926667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76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4386389" y="929842"/>
            <a:ext cx="3175" cy="379730"/>
          </a:xfrm>
          <a:custGeom>
            <a:avLst/>
            <a:gdLst/>
            <a:ahLst/>
            <a:cxnLst/>
            <a:rect l="l" t="t" r="r" b="b"/>
            <a:pathLst>
              <a:path w="3175" h="379730">
                <a:moveTo>
                  <a:pt x="0" y="0"/>
                </a:moveTo>
                <a:lnTo>
                  <a:pt x="3175" y="379403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4238765" y="1309246"/>
            <a:ext cx="309245" cy="4445"/>
          </a:xfrm>
          <a:custGeom>
            <a:avLst/>
            <a:gdLst/>
            <a:ahLst/>
            <a:cxnLst/>
            <a:rect l="l" t="t" r="r" b="b"/>
            <a:pathLst>
              <a:path w="309245" h="4444">
                <a:moveTo>
                  <a:pt x="0" y="0"/>
                </a:moveTo>
                <a:lnTo>
                  <a:pt x="308762" y="3963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4265752" y="1351309"/>
            <a:ext cx="245745" cy="3175"/>
          </a:xfrm>
          <a:custGeom>
            <a:avLst/>
            <a:gdLst/>
            <a:ahLst/>
            <a:cxnLst/>
            <a:rect l="l" t="t" r="r" b="b"/>
            <a:pathLst>
              <a:path w="245745" h="3175">
                <a:moveTo>
                  <a:pt x="0" y="3175"/>
                </a:moveTo>
                <a:lnTo>
                  <a:pt x="24526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4288764" y="1400522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26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 txBox="1"/>
          <p:nvPr/>
        </p:nvSpPr>
        <p:spPr>
          <a:xfrm>
            <a:off x="4280738" y="779949"/>
            <a:ext cx="21209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5" dirty="0">
                <a:latin typeface="Arial"/>
                <a:cs typeface="Arial"/>
              </a:rPr>
              <a:t>GND</a:t>
            </a:r>
            <a:endParaRPr sz="650">
              <a:latin typeface="Arial"/>
              <a:cs typeface="Arial"/>
            </a:endParaRPr>
          </a:p>
        </p:txBody>
      </p:sp>
      <p:sp>
        <p:nvSpPr>
          <p:cNvPr id="794" name="object 794"/>
          <p:cNvSpPr/>
          <p:nvPr/>
        </p:nvSpPr>
        <p:spPr>
          <a:xfrm>
            <a:off x="2811640" y="635371"/>
            <a:ext cx="1243965" cy="3175"/>
          </a:xfrm>
          <a:custGeom>
            <a:avLst/>
            <a:gdLst/>
            <a:ahLst/>
            <a:cxnLst/>
            <a:rect l="l" t="t" r="r" b="b"/>
            <a:pathLst>
              <a:path w="1243964" h="3175">
                <a:moveTo>
                  <a:pt x="1243774" y="3175"/>
                </a:moveTo>
                <a:lnTo>
                  <a:pt x="0" y="0"/>
                </a:lnTo>
              </a:path>
            </a:pathLst>
          </a:custGeom>
          <a:ln w="23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794978" y="1191771"/>
            <a:ext cx="1257300" cy="3175"/>
          </a:xfrm>
          <a:custGeom>
            <a:avLst/>
            <a:gdLst/>
            <a:ahLst/>
            <a:cxnLst/>
            <a:rect l="l" t="t" r="r" b="b"/>
            <a:pathLst>
              <a:path w="1257300" h="3175">
                <a:moveTo>
                  <a:pt x="0" y="0"/>
                </a:moveTo>
                <a:lnTo>
                  <a:pt x="1257261" y="3175"/>
                </a:lnTo>
              </a:path>
            </a:pathLst>
          </a:custGeom>
          <a:ln w="23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467178" y="540920"/>
            <a:ext cx="948055" cy="2540"/>
          </a:xfrm>
          <a:custGeom>
            <a:avLst/>
            <a:gdLst/>
            <a:ahLst/>
            <a:cxnLst/>
            <a:rect l="l" t="t" r="r" b="b"/>
            <a:pathLst>
              <a:path w="948054" h="2539">
                <a:moveTo>
                  <a:pt x="947699" y="0"/>
                </a:moveTo>
                <a:lnTo>
                  <a:pt x="0" y="2381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460028" y="1282258"/>
            <a:ext cx="968375" cy="1270"/>
          </a:xfrm>
          <a:custGeom>
            <a:avLst/>
            <a:gdLst/>
            <a:ahLst/>
            <a:cxnLst/>
            <a:rect l="l" t="t" r="r" b="b"/>
            <a:pathLst>
              <a:path w="968375" h="1269">
                <a:moveTo>
                  <a:pt x="968336" y="0"/>
                </a:moveTo>
                <a:lnTo>
                  <a:pt x="0" y="793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 txBox="1"/>
          <p:nvPr/>
        </p:nvSpPr>
        <p:spPr>
          <a:xfrm>
            <a:off x="2362505" y="404486"/>
            <a:ext cx="35750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650" b="1" spc="5" dirty="0">
                <a:latin typeface="Arial"/>
                <a:cs typeface="Arial"/>
              </a:rPr>
              <a:t>Output</a:t>
            </a:r>
            <a:r>
              <a:rPr sz="650" b="1" spc="-65" dirty="0">
                <a:latin typeface="Arial"/>
                <a:cs typeface="Arial"/>
              </a:rPr>
              <a:t> </a:t>
            </a:r>
            <a:r>
              <a:rPr sz="650" b="1" spc="5" dirty="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799" name="object 799"/>
          <p:cNvSpPr txBox="1"/>
          <p:nvPr/>
        </p:nvSpPr>
        <p:spPr>
          <a:xfrm>
            <a:off x="2352449" y="1135293"/>
            <a:ext cx="35750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650" b="1" spc="5" dirty="0">
                <a:latin typeface="Arial"/>
                <a:cs typeface="Arial"/>
              </a:rPr>
              <a:t>Output</a:t>
            </a:r>
            <a:r>
              <a:rPr sz="650" b="1" spc="-65" dirty="0">
                <a:latin typeface="Arial"/>
                <a:cs typeface="Arial"/>
              </a:rPr>
              <a:t> </a:t>
            </a:r>
            <a:r>
              <a:rPr sz="650" b="1" spc="5" dirty="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800" name="object 800"/>
          <p:cNvSpPr/>
          <p:nvPr/>
        </p:nvSpPr>
        <p:spPr>
          <a:xfrm>
            <a:off x="2436215" y="524251"/>
            <a:ext cx="53975" cy="45720"/>
          </a:xfrm>
          <a:custGeom>
            <a:avLst/>
            <a:gdLst/>
            <a:ahLst/>
            <a:cxnLst/>
            <a:rect l="l" t="t" r="r" b="b"/>
            <a:pathLst>
              <a:path w="53975" h="45719">
                <a:moveTo>
                  <a:pt x="26987" y="0"/>
                </a:moveTo>
                <a:lnTo>
                  <a:pt x="7937" y="6350"/>
                </a:lnTo>
                <a:lnTo>
                  <a:pt x="0" y="23018"/>
                </a:lnTo>
                <a:lnTo>
                  <a:pt x="7937" y="38888"/>
                </a:lnTo>
                <a:lnTo>
                  <a:pt x="26987" y="45238"/>
                </a:lnTo>
                <a:lnTo>
                  <a:pt x="46037" y="38888"/>
                </a:lnTo>
                <a:lnTo>
                  <a:pt x="53975" y="23018"/>
                </a:lnTo>
                <a:lnTo>
                  <a:pt x="46037" y="6350"/>
                </a:lnTo>
                <a:lnTo>
                  <a:pt x="26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436215" y="524251"/>
            <a:ext cx="53975" cy="45720"/>
          </a:xfrm>
          <a:custGeom>
            <a:avLst/>
            <a:gdLst/>
            <a:ahLst/>
            <a:cxnLst/>
            <a:rect l="l" t="t" r="r" b="b"/>
            <a:pathLst>
              <a:path w="53975" h="45719">
                <a:moveTo>
                  <a:pt x="53975" y="23018"/>
                </a:moveTo>
                <a:lnTo>
                  <a:pt x="46037" y="6350"/>
                </a:lnTo>
                <a:lnTo>
                  <a:pt x="26987" y="0"/>
                </a:lnTo>
                <a:lnTo>
                  <a:pt x="7937" y="6350"/>
                </a:lnTo>
                <a:lnTo>
                  <a:pt x="0" y="23018"/>
                </a:lnTo>
                <a:lnTo>
                  <a:pt x="7937" y="38888"/>
                </a:lnTo>
                <a:lnTo>
                  <a:pt x="26987" y="45238"/>
                </a:lnTo>
                <a:lnTo>
                  <a:pt x="46037" y="38888"/>
                </a:lnTo>
                <a:lnTo>
                  <a:pt x="53975" y="23018"/>
                </a:lnTo>
                <a:close/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429865" y="1260033"/>
            <a:ext cx="40640" cy="45720"/>
          </a:xfrm>
          <a:custGeom>
            <a:avLst/>
            <a:gdLst/>
            <a:ahLst/>
            <a:cxnLst/>
            <a:rect l="l" t="t" r="r" b="b"/>
            <a:pathLst>
              <a:path w="40639" h="45719">
                <a:moveTo>
                  <a:pt x="19850" y="0"/>
                </a:moveTo>
                <a:lnTo>
                  <a:pt x="5562" y="6350"/>
                </a:lnTo>
                <a:lnTo>
                  <a:pt x="0" y="23018"/>
                </a:lnTo>
                <a:lnTo>
                  <a:pt x="5562" y="38893"/>
                </a:lnTo>
                <a:lnTo>
                  <a:pt x="19850" y="45243"/>
                </a:lnTo>
                <a:lnTo>
                  <a:pt x="34137" y="38893"/>
                </a:lnTo>
                <a:lnTo>
                  <a:pt x="40487" y="23018"/>
                </a:lnTo>
                <a:lnTo>
                  <a:pt x="34137" y="6350"/>
                </a:lnTo>
                <a:lnTo>
                  <a:pt x="19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429865" y="1260033"/>
            <a:ext cx="40640" cy="45720"/>
          </a:xfrm>
          <a:custGeom>
            <a:avLst/>
            <a:gdLst/>
            <a:ahLst/>
            <a:cxnLst/>
            <a:rect l="l" t="t" r="r" b="b"/>
            <a:pathLst>
              <a:path w="40639" h="45719">
                <a:moveTo>
                  <a:pt x="40487" y="23018"/>
                </a:moveTo>
                <a:lnTo>
                  <a:pt x="34137" y="6350"/>
                </a:lnTo>
                <a:lnTo>
                  <a:pt x="19850" y="0"/>
                </a:lnTo>
                <a:lnTo>
                  <a:pt x="5562" y="6350"/>
                </a:lnTo>
                <a:lnTo>
                  <a:pt x="0" y="23018"/>
                </a:lnTo>
                <a:lnTo>
                  <a:pt x="5562" y="38893"/>
                </a:lnTo>
                <a:lnTo>
                  <a:pt x="19850" y="45243"/>
                </a:lnTo>
                <a:lnTo>
                  <a:pt x="34137" y="38893"/>
                </a:lnTo>
                <a:lnTo>
                  <a:pt x="40487" y="23018"/>
                </a:lnTo>
                <a:close/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3408527" y="540920"/>
            <a:ext cx="3175" cy="94615"/>
          </a:xfrm>
          <a:custGeom>
            <a:avLst/>
            <a:gdLst/>
            <a:ahLst/>
            <a:cxnLst/>
            <a:rect l="l" t="t" r="r" b="b"/>
            <a:pathLst>
              <a:path w="3175" h="94614">
                <a:moveTo>
                  <a:pt x="0" y="0"/>
                </a:moveTo>
                <a:lnTo>
                  <a:pt x="3175" y="94451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3422015" y="1198121"/>
            <a:ext cx="3175" cy="81280"/>
          </a:xfrm>
          <a:custGeom>
            <a:avLst/>
            <a:gdLst/>
            <a:ahLst/>
            <a:cxnLst/>
            <a:rect l="l" t="t" r="r" b="b"/>
            <a:pathLst>
              <a:path w="3175" h="81280">
                <a:moveTo>
                  <a:pt x="3175" y="80962"/>
                </a:moveTo>
                <a:lnTo>
                  <a:pt x="0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 txBox="1">
            <a:spLocks noGrp="1"/>
          </p:cNvSpPr>
          <p:nvPr>
            <p:ph type="sldNum" sz="quarter" idx="7"/>
          </p:nvPr>
        </p:nvSpPr>
        <p:spPr>
          <a:xfrm>
            <a:off x="11608" y="1468599"/>
            <a:ext cx="9334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808" name="object 808"/>
          <p:cNvSpPr txBox="1"/>
          <p:nvPr/>
        </p:nvSpPr>
        <p:spPr>
          <a:xfrm>
            <a:off x="377873" y="1468599"/>
            <a:ext cx="4806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M.</a:t>
            </a:r>
            <a:r>
              <a:rPr sz="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Osipenko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809" name="object 809"/>
          <p:cNvSpPr txBox="1"/>
          <p:nvPr/>
        </p:nvSpPr>
        <p:spPr>
          <a:xfrm>
            <a:off x="1624506" y="1468599"/>
            <a:ext cx="1917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600" spc="-1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810" name="object 810"/>
          <p:cNvSpPr txBox="1"/>
          <p:nvPr/>
        </p:nvSpPr>
        <p:spPr>
          <a:xfrm>
            <a:off x="2613583" y="1468599"/>
            <a:ext cx="41846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2 July</a:t>
            </a:r>
            <a:r>
              <a:rPr sz="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2018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811" name="object 746"/>
          <p:cNvSpPr/>
          <p:nvPr/>
        </p:nvSpPr>
        <p:spPr>
          <a:xfrm>
            <a:off x="553406" y="1545366"/>
            <a:ext cx="1395730" cy="3175"/>
          </a:xfrm>
          <a:custGeom>
            <a:avLst/>
            <a:gdLst/>
            <a:ahLst/>
            <a:cxnLst/>
            <a:rect l="l" t="t" r="r" b="b"/>
            <a:pathLst>
              <a:path w="1395730" h="3175">
                <a:moveTo>
                  <a:pt x="0" y="0"/>
                </a:moveTo>
                <a:lnTo>
                  <a:pt x="1395242" y="3175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750"/>
          <p:cNvSpPr/>
          <p:nvPr/>
        </p:nvSpPr>
        <p:spPr>
          <a:xfrm>
            <a:off x="1948258" y="1203251"/>
            <a:ext cx="4445" cy="350520"/>
          </a:xfrm>
          <a:custGeom>
            <a:avLst/>
            <a:gdLst/>
            <a:ahLst/>
            <a:cxnLst/>
            <a:rect l="l" t="t" r="r" b="b"/>
            <a:pathLst>
              <a:path w="4444" h="350519">
                <a:moveTo>
                  <a:pt x="0" y="0"/>
                </a:moveTo>
                <a:lnTo>
                  <a:pt x="3975" y="349999"/>
                </a:lnTo>
              </a:path>
            </a:pathLst>
          </a:custGeom>
          <a:ln w="47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3" name="Picture 8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1" y="1974148"/>
            <a:ext cx="2901944" cy="1337647"/>
          </a:xfrm>
          <a:prstGeom prst="rect">
            <a:avLst/>
          </a:prstGeom>
        </p:spPr>
      </p:pic>
      <p:sp>
        <p:nvSpPr>
          <p:cNvPr id="814" name="TextBox 813"/>
          <p:cNvSpPr txBox="1"/>
          <p:nvPr/>
        </p:nvSpPr>
        <p:spPr>
          <a:xfrm>
            <a:off x="2887205" y="2187025"/>
            <a:ext cx="164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 smtClean="0"/>
              <a:t>Proposta ricerca per investigare origine coda in ATTRACT non è stata selezionata  </a:t>
            </a:r>
            <a:endParaRPr lang="it-IT" sz="1100" dirty="0"/>
          </a:p>
        </p:txBody>
      </p:sp>
      <p:sp>
        <p:nvSpPr>
          <p:cNvPr id="815" name="TextBox 814"/>
          <p:cNvSpPr txBox="1"/>
          <p:nvPr/>
        </p:nvSpPr>
        <p:spPr>
          <a:xfrm>
            <a:off x="-10105" y="1554026"/>
            <a:ext cx="42308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Test a istituto metrologico PTB (Germania) completati e pubblicati: eccellente ricostruzione energia e flusso assoluto neutroni, ma osservata coda in risposta energia </a:t>
            </a:r>
            <a:r>
              <a:rPr lang="it-IT" sz="900" dirty="0" smtClean="0">
                <a:sym typeface="Wingdings" panose="05000000000000000000" pitchFamily="2" charset="2"/>
              </a:rPr>
              <a:t> origine non chiara</a:t>
            </a:r>
            <a:endParaRPr lang="it-IT" sz="900" dirty="0"/>
          </a:p>
        </p:txBody>
      </p:sp>
      <p:sp>
        <p:nvSpPr>
          <p:cNvPr id="816" name="Curved Left Arrow 815"/>
          <p:cNvSpPr/>
          <p:nvPr/>
        </p:nvSpPr>
        <p:spPr>
          <a:xfrm>
            <a:off x="4238496" y="1677983"/>
            <a:ext cx="336550" cy="5279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17" name="object 744"/>
          <p:cNvSpPr/>
          <p:nvPr/>
        </p:nvSpPr>
        <p:spPr>
          <a:xfrm>
            <a:off x="-152" y="3383813"/>
            <a:ext cx="4608576" cy="71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745"/>
          <p:cNvSpPr txBox="1">
            <a:spLocks/>
          </p:cNvSpPr>
          <p:nvPr/>
        </p:nvSpPr>
        <p:spPr>
          <a:xfrm>
            <a:off x="-25400" y="3369838"/>
            <a:ext cx="9334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600" b="0" i="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lang="it-IT" spc="-5" smtClean="0"/>
              <a:pPr marL="25400">
                <a:lnSpc>
                  <a:spcPts val="685"/>
                </a:lnSpc>
              </a:pPr>
              <a:t>4</a:t>
            </a:fld>
            <a:endParaRPr lang="it-IT" spc="-5" dirty="0"/>
          </a:p>
        </p:txBody>
      </p:sp>
      <p:sp>
        <p:nvSpPr>
          <p:cNvPr id="819" name="object 746"/>
          <p:cNvSpPr txBox="1"/>
          <p:nvPr/>
        </p:nvSpPr>
        <p:spPr>
          <a:xfrm>
            <a:off x="340865" y="3369838"/>
            <a:ext cx="480695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P. Saracco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820" name="object 747"/>
          <p:cNvSpPr txBox="1"/>
          <p:nvPr/>
        </p:nvSpPr>
        <p:spPr>
          <a:xfrm>
            <a:off x="1587498" y="3369838"/>
            <a:ext cx="1917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600" spc="-1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821" name="object 748"/>
          <p:cNvSpPr txBox="1"/>
          <p:nvPr/>
        </p:nvSpPr>
        <p:spPr>
          <a:xfrm>
            <a:off x="2576575" y="3369838"/>
            <a:ext cx="418465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1 </a:t>
            </a:r>
            <a:r>
              <a:rPr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July</a:t>
            </a:r>
            <a:r>
              <a:rPr sz="600" spc="-5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201</a:t>
            </a:r>
            <a:r>
              <a:rPr lang="it-IT"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822" name="object 771"/>
          <p:cNvSpPr txBox="1"/>
          <p:nvPr/>
        </p:nvSpPr>
        <p:spPr>
          <a:xfrm>
            <a:off x="1549264" y="1277039"/>
            <a:ext cx="354330" cy="1013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550" b="1" spc="15" dirty="0" smtClean="0">
                <a:latin typeface="Arial"/>
                <a:cs typeface="Arial"/>
              </a:rPr>
              <a:t>Detector</a:t>
            </a:r>
            <a:r>
              <a:rPr lang="it-IT" sz="550" b="1" spc="15" dirty="0" smtClean="0">
                <a:latin typeface="Arial"/>
                <a:cs typeface="Arial"/>
              </a:rPr>
              <a:t>2</a:t>
            </a:r>
            <a:endParaRPr sz="55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0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4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1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1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8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8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7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6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6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5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4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4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3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2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1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1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0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9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9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8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7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7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6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6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5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4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4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3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2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2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1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0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0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9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9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8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7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7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6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5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5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4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3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3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2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2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1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0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0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9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8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8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7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6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6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5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5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4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3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3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2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0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0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9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8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8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7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6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6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05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4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4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3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3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2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1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0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9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9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8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7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7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6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6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5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4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4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93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92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92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91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90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0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89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9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8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7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7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6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85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5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4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83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3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2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2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1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07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01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795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788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782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776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69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763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757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750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744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738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31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725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719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712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06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00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693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87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80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674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668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61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655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49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642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636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630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623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617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611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604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598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592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85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79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573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566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560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553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547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541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534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528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22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515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509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503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496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90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84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77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71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465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458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452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446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439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433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26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420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14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407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401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395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388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382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376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369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363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357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350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344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338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33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32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31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31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30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29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29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28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28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27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26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26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25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24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24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23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23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22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21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21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20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19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19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18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17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17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16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16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15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14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14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13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12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12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11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10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10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09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09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08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07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07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06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05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05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04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03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03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02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02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01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00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00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99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98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98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97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96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96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95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95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94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93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93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92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91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91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90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89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89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88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88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87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86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86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85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84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84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83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83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82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81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81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80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79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79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78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77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77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76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76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75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74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74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73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72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72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71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70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70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69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69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68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67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7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66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65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65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64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63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63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62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2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61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60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60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59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58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58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57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56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6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5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5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4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537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531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525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518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512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506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499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493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487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480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474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68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461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55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449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442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436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430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423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417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410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404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398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391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385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379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372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366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360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353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347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341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334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328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322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315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309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303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296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290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283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277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271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264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258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252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245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239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233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226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220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214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207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201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195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188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182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176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169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163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156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150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144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137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131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125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118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112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106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099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093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087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080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074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068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06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05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04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04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03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02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02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01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01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00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99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99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98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97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97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96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96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95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94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94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93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92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92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91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90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90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89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89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8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7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87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86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85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85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84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83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83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2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82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81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80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80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79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78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78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77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76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76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75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75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74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73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73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72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71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71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70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69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69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68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68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67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66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66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65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64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64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63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62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62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61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61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60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59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59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58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57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57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56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56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55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54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54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53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52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52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51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50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50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49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49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48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47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47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46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45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45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44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43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43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42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42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41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40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40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39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38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38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37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36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36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35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35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34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33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33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32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31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31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30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29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29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28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28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27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67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261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255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248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242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236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229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223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217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210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204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198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191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185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179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172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166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160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153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147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140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134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128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121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115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109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102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096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090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083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077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071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064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058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052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045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039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033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026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020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013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007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001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994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988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982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975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969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963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956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950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944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937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931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925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918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912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906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899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893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86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80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874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67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61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855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848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42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836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29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823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817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810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04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98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91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85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79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72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66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59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53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47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40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34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28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21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15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09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02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696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90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83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677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671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64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58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52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45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39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32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26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20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613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07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601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94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88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82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75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69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63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56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50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44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37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31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25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18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12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05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99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93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86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80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74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67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61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55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48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42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36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29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23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17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10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04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398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91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385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378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372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66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59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53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347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40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34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28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21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15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09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02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96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90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83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77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71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64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58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51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45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39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32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26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20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13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07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01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94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88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82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75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69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63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56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50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44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37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31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24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18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12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5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99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93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86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80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74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7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1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5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8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2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36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9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3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7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0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4536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073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 txBox="1"/>
          <p:nvPr/>
        </p:nvSpPr>
        <p:spPr>
          <a:xfrm>
            <a:off x="-12700" y="10644"/>
            <a:ext cx="2720975" cy="33791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170430" algn="l"/>
              </a:tabLst>
            </a:pPr>
            <a:r>
              <a:rPr sz="600" spc="-5" dirty="0">
                <a:solidFill>
                  <a:srgbClr val="7F7F7F"/>
                </a:solidFill>
                <a:latin typeface="Century Gothic"/>
                <a:cs typeface="Century Gothic"/>
              </a:rPr>
              <a:t>	</a:t>
            </a:r>
            <a:endParaRPr sz="600" dirty="0">
              <a:latin typeface="Century Gothic"/>
              <a:cs typeface="Century Gothic"/>
            </a:endParaRPr>
          </a:p>
          <a:p>
            <a:pPr marL="170815">
              <a:lnSpc>
                <a:spcPct val="100000"/>
              </a:lnSpc>
              <a:spcBef>
                <a:spcPts val="125"/>
              </a:spcBef>
            </a:pPr>
            <a:r>
              <a:rPr lang="it-IT" sz="1400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Attività 2019-2020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0" y="3795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0" y="3858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8D8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0" y="3922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0" y="3985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0" y="4049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0" y="4112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0" y="4176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0" y="4239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E2E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0" y="4303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 txBox="1"/>
          <p:nvPr/>
        </p:nvSpPr>
        <p:spPr>
          <a:xfrm>
            <a:off x="336728" y="708260"/>
            <a:ext cx="3856354" cy="20717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47675" indent="-158750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q"/>
            </a:pPr>
            <a:r>
              <a:rPr lang="it-IT" sz="1100" dirty="0" smtClean="0">
                <a:latin typeface="Century Gothic"/>
                <a:cs typeface="Century Gothic"/>
              </a:rPr>
              <a:t>Rivelatori a diamante </a:t>
            </a:r>
            <a:r>
              <a:rPr lang="it-IT" sz="1100" dirty="0" smtClean="0">
                <a:latin typeface="Century Gothic"/>
                <a:cs typeface="Century Gothic"/>
                <a:sym typeface="Wingdings" panose="05000000000000000000" pitchFamily="2" charset="2"/>
              </a:rPr>
              <a:t> possibili applicazioni </a:t>
            </a:r>
            <a:r>
              <a:rPr lang="it-IT" sz="1100" dirty="0" smtClean="0">
                <a:latin typeface="Century Gothic"/>
                <a:cs typeface="Century Gothic"/>
              </a:rPr>
              <a:t>per misure specifiche su reattori di ricerca, trasferimento tecnologico</a:t>
            </a:r>
          </a:p>
          <a:p>
            <a:pPr marL="447675" indent="-158750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q"/>
            </a:pPr>
            <a:endParaRPr lang="it-IT" sz="1100" dirty="0" smtClean="0">
              <a:latin typeface="Century Gothic"/>
              <a:cs typeface="Century Gothic"/>
            </a:endParaRPr>
          </a:p>
          <a:p>
            <a:pPr marL="447675" indent="-158750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q"/>
            </a:pPr>
            <a:r>
              <a:rPr lang="it-IT" sz="1100" dirty="0" smtClean="0">
                <a:latin typeface="Century Gothic"/>
                <a:cs typeface="Century Gothic"/>
              </a:rPr>
              <a:t>Possibili sviluppi di diagnostiche specifiche dei neutroni per il progetto DTT</a:t>
            </a:r>
          </a:p>
          <a:p>
            <a:pPr marL="447675" indent="-158750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q"/>
            </a:pPr>
            <a:endParaRPr lang="it-IT" sz="1100" dirty="0" smtClean="0">
              <a:latin typeface="Century Gothic"/>
              <a:cs typeface="Century Gothic"/>
            </a:endParaRPr>
          </a:p>
          <a:p>
            <a:pPr marL="447675" indent="-158750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q"/>
            </a:pPr>
            <a:r>
              <a:rPr lang="it-IT" sz="1100" dirty="0" smtClean="0">
                <a:latin typeface="Century Gothic"/>
                <a:cs typeface="Century Gothic"/>
              </a:rPr>
              <a:t>Neutronica e </a:t>
            </a:r>
            <a:r>
              <a:rPr lang="it-IT" sz="1100" dirty="0" err="1" smtClean="0">
                <a:latin typeface="Century Gothic"/>
                <a:cs typeface="Century Gothic"/>
              </a:rPr>
              <a:t>termofluidodinamica</a:t>
            </a:r>
            <a:r>
              <a:rPr lang="it-IT" sz="1100" dirty="0" smtClean="0">
                <a:latin typeface="Century Gothic"/>
                <a:cs typeface="Century Gothic"/>
              </a:rPr>
              <a:t> di sistemi critici e sottocritici, in collaborazione con Ansaldo Nucleare, </a:t>
            </a:r>
            <a:r>
              <a:rPr lang="it-IT" sz="1100" dirty="0" smtClean="0">
                <a:latin typeface="Century Gothic"/>
                <a:cs typeface="Century Gothic"/>
              </a:rPr>
              <a:t>ENEA, </a:t>
            </a:r>
            <a:r>
              <a:rPr lang="it-IT" sz="1100" b="1" dirty="0" smtClean="0">
                <a:latin typeface="Century Gothic"/>
                <a:cs typeface="Century Gothic"/>
              </a:rPr>
              <a:t>Politecnico </a:t>
            </a:r>
            <a:r>
              <a:rPr lang="it-IT" sz="1100" b="1" dirty="0" smtClean="0">
                <a:latin typeface="Century Gothic"/>
                <a:cs typeface="Century Gothic"/>
              </a:rPr>
              <a:t>di </a:t>
            </a:r>
            <a:r>
              <a:rPr lang="it-IT" sz="1100" b="1" dirty="0" smtClean="0">
                <a:latin typeface="Century Gothic"/>
                <a:cs typeface="Century Gothic"/>
              </a:rPr>
              <a:t>Torino</a:t>
            </a:r>
            <a:r>
              <a:rPr lang="it-IT" sz="1100" dirty="0" smtClean="0">
                <a:latin typeface="Century Gothic"/>
                <a:cs typeface="Century Gothic"/>
              </a:rPr>
              <a:t>, </a:t>
            </a:r>
            <a:r>
              <a:rPr lang="it-IT" sz="1100" dirty="0" smtClean="0">
                <a:latin typeface="Century Gothic"/>
                <a:cs typeface="Century Gothic"/>
              </a:rPr>
              <a:t>Politecnico di Milano e suo spin-off Milano </a:t>
            </a:r>
            <a:r>
              <a:rPr lang="it-IT" sz="1100" dirty="0" err="1" smtClean="0">
                <a:latin typeface="Century Gothic"/>
                <a:cs typeface="Century Gothic"/>
              </a:rPr>
              <a:t>Multiphysics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749" name="object 749"/>
          <p:cNvSpPr/>
          <p:nvPr/>
        </p:nvSpPr>
        <p:spPr>
          <a:xfrm>
            <a:off x="-152" y="3383813"/>
            <a:ext cx="4608576" cy="71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 txBox="1"/>
          <p:nvPr/>
        </p:nvSpPr>
        <p:spPr>
          <a:xfrm>
            <a:off x="-12700" y="3369838"/>
            <a:ext cx="123189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z="600" spc="-5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751" name="object 751"/>
          <p:cNvSpPr txBox="1"/>
          <p:nvPr/>
        </p:nvSpPr>
        <p:spPr>
          <a:xfrm>
            <a:off x="382016" y="3369838"/>
            <a:ext cx="48260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P. Saracco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752" name="object 75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pc="-10" dirty="0"/>
              <a:t>I</a:t>
            </a:r>
            <a:r>
              <a:rPr spc="-5" dirty="0"/>
              <a:t>N</a:t>
            </a:r>
            <a:r>
              <a:rPr spc="-10" dirty="0"/>
              <a:t>F</a:t>
            </a:r>
            <a:r>
              <a:rPr spc="-5" dirty="0"/>
              <a:t>N</a:t>
            </a:r>
          </a:p>
        </p:txBody>
      </p:sp>
      <p:sp>
        <p:nvSpPr>
          <p:cNvPr id="753" name="object 753"/>
          <p:cNvSpPr txBox="1">
            <a:spLocks noGrp="1"/>
          </p:cNvSpPr>
          <p:nvPr>
            <p:ph type="ftr" sz="quarter" idx="5"/>
          </p:nvPr>
        </p:nvSpPr>
        <p:spPr>
          <a:xfrm>
            <a:off x="2617724" y="3369838"/>
            <a:ext cx="41846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pc="-5" dirty="0"/>
              <a:t>1</a:t>
            </a:r>
            <a:r>
              <a:rPr spc="-5" dirty="0" smtClean="0"/>
              <a:t> </a:t>
            </a:r>
            <a:r>
              <a:rPr spc="-5" dirty="0"/>
              <a:t>July</a:t>
            </a:r>
            <a:r>
              <a:rPr spc="-55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endParaRPr spc="-5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0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4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1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1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8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8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7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6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6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5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4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4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3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3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2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1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1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0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9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9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8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7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7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6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6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5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4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4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3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2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2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1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0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0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9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9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8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7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7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6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5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5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4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3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3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2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2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1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0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0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9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8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8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7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6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6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5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5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4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3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3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2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0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0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9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8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8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7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6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6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05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4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4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3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3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2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1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0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9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9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8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7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7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6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6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5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4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4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93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92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92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91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90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0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89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9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8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7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7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6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85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5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4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83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3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2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2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1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07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01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795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788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782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776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69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763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757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750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744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738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31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725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719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712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06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00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693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87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80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674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668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61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655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49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642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636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630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623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617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611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604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598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592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85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79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573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566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560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553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547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541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534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528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22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515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509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503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496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90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84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77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71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465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458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452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446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439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433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26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420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14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407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401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395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388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382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376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369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363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357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350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344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338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33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32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31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31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30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29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29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28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28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27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26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26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25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24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24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23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23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22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21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21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20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19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19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18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17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17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16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16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15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14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14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13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12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12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11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10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10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09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09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08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07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07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06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05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05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04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03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03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02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02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01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00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00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99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98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98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97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96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96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95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95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94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93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93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92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91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91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90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89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89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88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88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87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86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86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85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84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84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83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83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82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81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81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80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79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79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78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77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77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76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76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75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74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74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73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72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72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71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70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70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69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69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68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67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7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66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65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65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64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63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63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62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2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61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60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60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59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58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58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57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56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6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5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5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4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537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531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525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518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512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506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499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493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487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480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474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68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461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55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449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442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436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430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423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417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410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404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398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391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385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379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372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366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360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353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347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341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334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328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322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315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309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303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296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290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283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277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271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264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258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252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245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239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233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226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220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214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207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201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195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188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182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176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169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163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156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150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144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137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131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125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118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112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106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099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093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087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080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074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068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06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05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04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04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03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02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02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01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01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00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99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99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98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97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97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96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96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95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94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94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93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92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92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91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90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90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89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89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8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7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87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86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85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85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84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83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83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2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82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81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80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80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79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78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78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77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76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76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75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75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74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73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73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72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71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71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70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69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69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68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68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67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66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66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65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64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64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63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62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62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61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61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60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59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59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58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57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57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56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56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55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54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54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53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52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52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51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50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50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49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49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48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47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47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46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45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45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44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43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43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42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42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41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40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40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39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38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38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37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36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36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35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35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34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33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33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32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31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31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30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29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29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28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28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27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67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261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255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248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242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236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229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223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217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210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204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198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191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185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179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172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166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160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153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147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140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134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128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121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115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109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102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096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090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083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077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071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064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058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052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045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039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033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026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020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013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007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001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994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988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982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975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969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963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956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950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944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937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931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925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918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912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906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899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893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86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80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874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67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61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855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848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42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836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29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823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817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810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04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98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91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85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79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72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66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59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53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47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40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34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28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21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15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09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02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696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90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83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677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671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64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58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52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45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39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32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26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20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613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07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601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94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88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82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75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69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63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56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50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44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37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31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25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18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12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05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99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93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86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80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74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67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61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55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48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42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36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29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23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17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10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04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398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91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385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378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372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66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59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53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347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40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34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28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21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15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09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02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96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90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83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77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71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64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58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51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45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39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32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26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20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13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07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01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94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88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82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75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69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63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56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50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44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37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31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24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18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12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5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99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93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86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80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74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7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1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5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8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2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36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9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3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7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0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4536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073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 txBox="1"/>
          <p:nvPr/>
        </p:nvSpPr>
        <p:spPr>
          <a:xfrm>
            <a:off x="-12700" y="10644"/>
            <a:ext cx="3208020" cy="33791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170430" algn="l"/>
              </a:tabLst>
            </a:pPr>
            <a:r>
              <a:rPr sz="600" spc="-5" dirty="0">
                <a:solidFill>
                  <a:srgbClr val="7F7F7F"/>
                </a:solidFill>
                <a:latin typeface="Century Gothic"/>
                <a:cs typeface="Century Gothic"/>
              </a:rPr>
              <a:t>	</a:t>
            </a:r>
            <a:endParaRPr sz="600" dirty="0" smtClean="0">
              <a:latin typeface="Century Gothic"/>
              <a:cs typeface="Century Gothic"/>
            </a:endParaRPr>
          </a:p>
          <a:p>
            <a:pPr marL="170815">
              <a:lnSpc>
                <a:spcPct val="100000"/>
              </a:lnSpc>
              <a:spcBef>
                <a:spcPts val="125"/>
              </a:spcBef>
            </a:pPr>
            <a:r>
              <a:rPr sz="1400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Publications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0" y="3795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0" y="3858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8D8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0" y="3922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0" y="3985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0" y="4049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0" y="4112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0" y="4176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0" y="4239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E2E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0" y="4303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9"/>
          <p:cNvSpPr/>
          <p:nvPr/>
        </p:nvSpPr>
        <p:spPr>
          <a:xfrm>
            <a:off x="-152" y="3383813"/>
            <a:ext cx="4608576" cy="71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50"/>
          <p:cNvSpPr txBox="1"/>
          <p:nvPr/>
        </p:nvSpPr>
        <p:spPr>
          <a:xfrm>
            <a:off x="-12700" y="3369838"/>
            <a:ext cx="123189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6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750" name="object 751"/>
          <p:cNvSpPr txBox="1"/>
          <p:nvPr/>
        </p:nvSpPr>
        <p:spPr>
          <a:xfrm>
            <a:off x="382016" y="3369838"/>
            <a:ext cx="48260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P. Saracco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751" name="object 752"/>
          <p:cNvSpPr txBox="1">
            <a:spLocks noGrp="1"/>
          </p:cNvSpPr>
          <p:nvPr>
            <p:ph type="dt" sz="half" idx="6"/>
          </p:nvPr>
        </p:nvSpPr>
        <p:spPr>
          <a:xfrm>
            <a:off x="1628647" y="3369838"/>
            <a:ext cx="191769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pc="-10" dirty="0"/>
              <a:t>I</a:t>
            </a:r>
            <a:r>
              <a:rPr spc="-5" dirty="0"/>
              <a:t>N</a:t>
            </a:r>
            <a:r>
              <a:rPr spc="-10" dirty="0"/>
              <a:t>F</a:t>
            </a:r>
            <a:r>
              <a:rPr spc="-5" dirty="0"/>
              <a:t>N</a:t>
            </a:r>
          </a:p>
        </p:txBody>
      </p:sp>
      <p:sp>
        <p:nvSpPr>
          <p:cNvPr id="752" name="object 753"/>
          <p:cNvSpPr txBox="1">
            <a:spLocks noGrp="1"/>
          </p:cNvSpPr>
          <p:nvPr>
            <p:ph type="ftr" sz="quarter" idx="5"/>
          </p:nvPr>
        </p:nvSpPr>
        <p:spPr>
          <a:xfrm>
            <a:off x="2617724" y="3369838"/>
            <a:ext cx="41846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pc="-5" dirty="0"/>
              <a:t>1</a:t>
            </a:r>
            <a:r>
              <a:rPr spc="-5" dirty="0" smtClean="0"/>
              <a:t> </a:t>
            </a:r>
            <a:r>
              <a:rPr spc="-5" dirty="0"/>
              <a:t>July</a:t>
            </a:r>
            <a:r>
              <a:rPr spc="-55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endParaRPr spc="-5" dirty="0"/>
          </a:p>
        </p:txBody>
      </p:sp>
      <p:sp>
        <p:nvSpPr>
          <p:cNvPr id="757" name="Rectangle 756"/>
          <p:cNvSpPr/>
          <p:nvPr/>
        </p:nvSpPr>
        <p:spPr>
          <a:xfrm>
            <a:off x="175761" y="688092"/>
            <a:ext cx="429894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179388">
              <a:buFont typeface="Wingdings" panose="05000000000000000000" pitchFamily="2" charset="2"/>
              <a:buChar char="ü"/>
            </a:pPr>
            <a:r>
              <a:rPr lang="en-US" sz="900" dirty="0" smtClean="0"/>
              <a:t>The time eigenvalue spectrum for nuclear reactors in multi-group diffusion theory, By: </a:t>
            </a:r>
            <a:r>
              <a:rPr lang="en-US" sz="900" dirty="0" err="1" smtClean="0"/>
              <a:t>Dulla</a:t>
            </a:r>
            <a:r>
              <a:rPr lang="en-US" sz="900" dirty="0" smtClean="0"/>
              <a:t>, S.; </a:t>
            </a:r>
            <a:r>
              <a:rPr lang="en-US" sz="900" dirty="0" err="1" smtClean="0"/>
              <a:t>Ravetto</a:t>
            </a:r>
            <a:r>
              <a:rPr lang="en-US" sz="900" dirty="0" smtClean="0"/>
              <a:t>, P.; </a:t>
            </a:r>
            <a:r>
              <a:rPr lang="en-US" sz="900" dirty="0" err="1" smtClean="0"/>
              <a:t>Saracco</a:t>
            </a:r>
            <a:r>
              <a:rPr lang="en-US" sz="900" dirty="0" smtClean="0"/>
              <a:t>, P. EUROPEAN PHYSICAL JOURNAL PLUS   Volume: 133   Issue: 9     Article Number: 390   Published: SEP 28 </a:t>
            </a:r>
            <a:r>
              <a:rPr lang="en-US" sz="900" dirty="0" smtClean="0"/>
              <a:t>2018</a:t>
            </a:r>
          </a:p>
          <a:p>
            <a:pPr marL="268288" indent="-179388">
              <a:buFont typeface="Wingdings" panose="05000000000000000000" pitchFamily="2" charset="2"/>
              <a:buChar char="ü"/>
            </a:pPr>
            <a:r>
              <a:rPr lang="en-US" sz="900" dirty="0" smtClean="0"/>
              <a:t>Mathematical </a:t>
            </a:r>
            <a:r>
              <a:rPr lang="en-US" sz="900" dirty="0" smtClean="0"/>
              <a:t>foundation of the neutron diffusion problem for a reflected nuclear reactor, By: </a:t>
            </a:r>
            <a:r>
              <a:rPr lang="en-US" sz="900" dirty="0" err="1" smtClean="0"/>
              <a:t>Chentre</a:t>
            </a:r>
            <a:r>
              <a:rPr lang="en-US" sz="900" dirty="0" smtClean="0"/>
              <a:t>, N.; </a:t>
            </a:r>
            <a:r>
              <a:rPr lang="en-US" sz="900" dirty="0" err="1" smtClean="0"/>
              <a:t>Saracco</a:t>
            </a:r>
            <a:r>
              <a:rPr lang="en-US" sz="900" dirty="0" smtClean="0"/>
              <a:t>, P.; </a:t>
            </a:r>
            <a:r>
              <a:rPr lang="en-US" sz="900" dirty="0" err="1" smtClean="0"/>
              <a:t>Dulla</a:t>
            </a:r>
            <a:r>
              <a:rPr lang="en-US" sz="900" dirty="0" smtClean="0"/>
              <a:t>, S.; et al. EUROPEAN PHYSICAL JOURNAL PLUS   Volume: 133   Issue: 10     Article Number: 432   Published: OCT 23 </a:t>
            </a:r>
            <a:r>
              <a:rPr lang="en-US" sz="900" dirty="0" smtClean="0"/>
              <a:t>2018</a:t>
            </a:r>
            <a:endParaRPr lang="en-US" sz="900" dirty="0" smtClean="0"/>
          </a:p>
          <a:p>
            <a:pPr marL="268288" indent="-179388">
              <a:buFont typeface="Wingdings" panose="05000000000000000000" pitchFamily="2" charset="2"/>
              <a:buChar char="ü"/>
            </a:pPr>
            <a:r>
              <a:rPr lang="en-US" sz="900" dirty="0" smtClean="0"/>
              <a:t>An ADS irradiation facility for fast and slow neutrons By: </a:t>
            </a:r>
            <a:r>
              <a:rPr lang="en-US" sz="900" dirty="0" err="1" smtClean="0"/>
              <a:t>Panza</a:t>
            </a:r>
            <a:r>
              <a:rPr lang="en-US" sz="900" dirty="0" smtClean="0"/>
              <a:t>, Fabio; </a:t>
            </a:r>
            <a:r>
              <a:rPr lang="en-US" sz="900" dirty="0" err="1" smtClean="0"/>
              <a:t>Borreani</a:t>
            </a:r>
            <a:r>
              <a:rPr lang="en-US" sz="900" dirty="0" smtClean="0"/>
              <a:t>, Walter; </a:t>
            </a:r>
            <a:r>
              <a:rPr lang="en-US" sz="900" dirty="0" err="1" smtClean="0"/>
              <a:t>Firpo</a:t>
            </a:r>
            <a:r>
              <a:rPr lang="en-US" sz="900" dirty="0" smtClean="0"/>
              <a:t>, Gabriele; et al. EUROPEAN PHYSICAL JOURNAL PLUS   Volume: 134   Issue: 5     Article Number: 195   Published: MAY 2019 </a:t>
            </a:r>
          </a:p>
          <a:p>
            <a:pPr marL="268288" indent="-179388">
              <a:buFont typeface="Wingdings" panose="05000000000000000000" pitchFamily="2" charset="2"/>
              <a:buChar char="ü"/>
            </a:pPr>
            <a:r>
              <a:rPr lang="en-US" sz="900" dirty="0" smtClean="0"/>
              <a:t>Calibration of a Li-6 diamond-sandwich spectrometer with quasi-</a:t>
            </a:r>
            <a:r>
              <a:rPr lang="en-US" sz="900" dirty="0" err="1" smtClean="0"/>
              <a:t>monoenergetic</a:t>
            </a:r>
            <a:r>
              <a:rPr lang="en-US" sz="900" dirty="0" smtClean="0"/>
              <a:t> neutrons, by </a:t>
            </a:r>
            <a:r>
              <a:rPr lang="en-US" sz="900" dirty="0" err="1" smtClean="0"/>
              <a:t>Osipenko</a:t>
            </a:r>
            <a:r>
              <a:rPr lang="en-US" sz="900" dirty="0" smtClean="0"/>
              <a:t>, M.; </a:t>
            </a:r>
            <a:r>
              <a:rPr lang="en-US" sz="900" dirty="0" err="1" smtClean="0"/>
              <a:t>Ceriale</a:t>
            </a:r>
            <a:r>
              <a:rPr lang="en-US" sz="900" dirty="0" smtClean="0"/>
              <a:t>, V; </a:t>
            </a:r>
            <a:r>
              <a:rPr lang="en-US" sz="900" dirty="0" err="1" smtClean="0"/>
              <a:t>Gariano</a:t>
            </a:r>
            <a:r>
              <a:rPr lang="en-US" sz="900" dirty="0" smtClean="0"/>
              <a:t>, G.; et al. NUCLEAR INSTRUMENTS &amp; METHODS IN PHYSICS RESEARCH SECTION A-ACCELERATORS SPECTROMETERS DETECTORS AND ASSOCIATED EQUIPMENT   Volume: 931   Pages: 135-141   Published: JUL 1 </a:t>
            </a:r>
            <a:r>
              <a:rPr lang="en-US" sz="900" dirty="0" smtClean="0"/>
              <a:t>2019</a:t>
            </a:r>
          </a:p>
          <a:p>
            <a:pPr marL="268288" indent="-179388">
              <a:buFont typeface="Wingdings" panose="05000000000000000000" pitchFamily="2" charset="2"/>
              <a:buChar char="ü"/>
            </a:pPr>
            <a:r>
              <a:rPr lang="en-US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Neutron multiplication and fissile material distribution in a nuclear reactor, by </a:t>
            </a:r>
            <a:r>
              <a:rPr lang="it-IT" sz="900" dirty="0">
                <a:solidFill>
                  <a:srgbClr val="000000"/>
                </a:solidFill>
                <a:latin typeface="Calibri" panose="020F0502020204030204" pitchFamily="34" charset="0"/>
              </a:rPr>
              <a:t>P. Saracco, </a:t>
            </a:r>
            <a:r>
              <a:rPr lang="it-IT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N. </a:t>
            </a:r>
            <a:r>
              <a:rPr lang="it-IT" sz="9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Chentre</a:t>
            </a:r>
            <a:r>
              <a:rPr lang="it-IT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N. Abrate, S. </a:t>
            </a:r>
            <a:r>
              <a:rPr lang="it-IT" sz="900" dirty="0" err="1">
                <a:solidFill>
                  <a:srgbClr val="000000"/>
                </a:solidFill>
                <a:latin typeface="Calibri" panose="020F0502020204030204" pitchFamily="34" charset="0"/>
              </a:rPr>
              <a:t>Dulla</a:t>
            </a:r>
            <a:r>
              <a:rPr lang="it-IT" sz="9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it-IT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P. </a:t>
            </a:r>
            <a:r>
              <a:rPr lang="it-IT" sz="9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Ravetto</a:t>
            </a:r>
            <a:r>
              <a:rPr lang="it-IT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it-IT" sz="9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submitted</a:t>
            </a:r>
            <a:r>
              <a:rPr lang="it-IT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to </a:t>
            </a:r>
            <a:r>
              <a:rPr lang="it-IT" sz="9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Annals</a:t>
            </a:r>
            <a:r>
              <a:rPr lang="it-IT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of </a:t>
            </a:r>
            <a:r>
              <a:rPr lang="it-IT" sz="9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Nuclear</a:t>
            </a:r>
            <a:r>
              <a:rPr lang="it-IT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Energy (</a:t>
            </a:r>
            <a:r>
              <a:rPr lang="it-IT" sz="9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publication</a:t>
            </a:r>
            <a:r>
              <a:rPr lang="it-IT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9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accompanying</a:t>
            </a:r>
            <a:r>
              <a:rPr lang="it-IT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9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invited</a:t>
            </a:r>
            <a:r>
              <a:rPr lang="it-IT" sz="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talk to PHYTRA4)</a:t>
            </a:r>
            <a:endParaRPr lang="it-IT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68288" indent="-179388">
              <a:buFont typeface="Wingdings" panose="05000000000000000000" pitchFamily="2" charset="2"/>
              <a:buChar char="ü"/>
            </a:pPr>
            <a:endParaRPr lang="en-US" sz="900" dirty="0"/>
          </a:p>
          <a:p>
            <a:pPr marL="268288" indent="-179388">
              <a:buFont typeface="Wingdings" panose="05000000000000000000" pitchFamily="2" charset="2"/>
              <a:buChar char="ü"/>
            </a:pPr>
            <a:endParaRPr lang="en-US" sz="9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0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4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1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1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8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8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7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6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6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5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4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4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3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3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2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1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1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0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9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9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8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7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7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6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6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5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4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4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3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2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2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1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0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0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9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9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8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7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7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6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5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5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4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3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3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2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2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1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0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0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9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8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8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7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6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6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5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5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4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3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3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2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0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0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9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8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8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7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6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6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05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4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4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3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3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2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1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0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9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9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8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7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7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6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6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5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4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4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93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92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92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91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90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0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89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9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8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7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7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6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85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5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4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83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3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2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2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1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07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01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795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788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782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776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69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763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757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750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744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738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31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725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719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712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06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00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693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87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80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674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668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61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655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49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642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636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630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623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617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611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604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598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592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85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79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573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566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560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553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547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541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534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528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22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515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509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503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496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90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84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77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71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465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458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452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446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439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433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26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420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14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407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401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395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388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382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376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369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363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357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350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344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338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33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32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31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31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30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29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29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28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28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27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26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26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25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24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24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23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23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22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21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21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20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19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19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18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17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17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16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16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15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14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14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13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12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12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11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10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10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09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09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08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07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07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06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05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05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04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03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03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02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02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01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00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00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99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98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98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97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96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96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95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95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94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93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93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92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91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91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90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89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89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88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88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87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86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86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85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84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84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83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83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82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81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81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80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79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79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78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77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77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76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76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75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74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74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73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72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72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71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70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70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69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69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68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67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7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66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65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65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64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63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63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62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2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61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60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60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59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58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58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57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56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6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5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5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4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537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531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525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518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512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506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499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493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487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480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474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68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461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55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449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442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436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430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423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417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410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404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398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391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385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379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372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366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360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353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347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341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334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328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322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315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309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303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296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290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283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277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271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264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258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252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245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239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233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226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220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214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207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201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195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188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182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176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169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163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156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150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144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137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131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125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118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112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106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099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093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087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080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074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068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06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05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04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04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03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02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02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01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01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00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99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99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98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97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97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96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96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95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94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94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93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92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92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91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90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90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89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89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8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7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87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86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85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85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84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83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83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2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82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81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80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80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79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78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78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77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76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76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75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75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74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73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73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72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71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71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70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69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69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68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68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67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66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66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65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64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64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63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62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62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61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61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60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59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59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58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57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57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56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56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55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54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54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53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52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52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51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50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50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49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49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48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47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47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46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45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45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44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43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43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42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42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41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40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40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39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38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38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37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36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36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35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35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34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33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33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32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31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31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30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29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29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28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28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27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67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261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255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248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242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236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229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223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217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210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204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198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191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185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179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172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166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160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153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147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140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134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128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121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115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109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102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096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090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083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077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071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064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058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052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045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039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033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026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020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013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007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001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994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988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982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975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969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963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956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950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944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937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931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925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918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912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906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899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893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86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80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874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67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61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855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848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42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836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29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823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817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810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04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98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91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85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79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72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66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59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53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47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40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34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28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21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15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09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02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696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90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83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677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671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64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58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52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45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39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32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26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20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613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07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601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94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88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82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75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69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63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56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50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44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37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31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25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18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12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05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99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93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86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80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74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67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61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55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48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42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36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29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23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17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10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04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398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91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385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378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372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66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59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53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347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40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34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28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21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15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09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02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96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90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83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77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71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64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58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51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45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39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32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26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20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13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07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01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94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88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82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75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69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63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56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50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44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37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31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24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18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12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5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99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93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86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80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74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7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1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5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8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2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36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9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3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7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0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4536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073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 txBox="1"/>
          <p:nvPr/>
        </p:nvSpPr>
        <p:spPr>
          <a:xfrm>
            <a:off x="-12700" y="10644"/>
            <a:ext cx="3642360" cy="33791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170430" algn="l"/>
              </a:tabLst>
            </a:pPr>
            <a:r>
              <a:rPr sz="600" spc="-5" dirty="0">
                <a:solidFill>
                  <a:srgbClr val="7F7F7F"/>
                </a:solidFill>
                <a:latin typeface="Century Gothic"/>
                <a:cs typeface="Century Gothic"/>
              </a:rPr>
              <a:t>	</a:t>
            </a:r>
            <a:endParaRPr sz="600" dirty="0">
              <a:latin typeface="Century Gothic"/>
              <a:cs typeface="Century Gothic"/>
            </a:endParaRPr>
          </a:p>
          <a:p>
            <a:pPr marL="170815">
              <a:lnSpc>
                <a:spcPct val="100000"/>
              </a:lnSpc>
              <a:spcBef>
                <a:spcPts val="125"/>
              </a:spcBef>
            </a:pPr>
            <a:r>
              <a:rPr sz="1400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Proceedings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0" y="3795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0" y="3858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8D8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0" y="3922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0" y="3985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0" y="4049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0" y="4112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0" y="4176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0" y="4239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E2E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0" y="4303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49"/>
          <p:cNvSpPr/>
          <p:nvPr/>
        </p:nvSpPr>
        <p:spPr>
          <a:xfrm>
            <a:off x="-152" y="3383813"/>
            <a:ext cx="4608576" cy="71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0"/>
          <p:cNvSpPr txBox="1"/>
          <p:nvPr/>
        </p:nvSpPr>
        <p:spPr>
          <a:xfrm>
            <a:off x="-12700" y="3369838"/>
            <a:ext cx="123189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756" name="object 751"/>
          <p:cNvSpPr txBox="1"/>
          <p:nvPr/>
        </p:nvSpPr>
        <p:spPr>
          <a:xfrm>
            <a:off x="382016" y="3369838"/>
            <a:ext cx="48260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P. Saracco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757" name="object 752"/>
          <p:cNvSpPr txBox="1">
            <a:spLocks noGrp="1"/>
          </p:cNvSpPr>
          <p:nvPr>
            <p:ph type="dt" sz="half" idx="6"/>
          </p:nvPr>
        </p:nvSpPr>
        <p:spPr>
          <a:xfrm>
            <a:off x="1628647" y="3369838"/>
            <a:ext cx="191769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pc="-10" dirty="0"/>
              <a:t>I</a:t>
            </a:r>
            <a:r>
              <a:rPr spc="-5" dirty="0"/>
              <a:t>N</a:t>
            </a:r>
            <a:r>
              <a:rPr spc="-10" dirty="0"/>
              <a:t>F</a:t>
            </a:r>
            <a:r>
              <a:rPr spc="-5" dirty="0"/>
              <a:t>N</a:t>
            </a:r>
          </a:p>
        </p:txBody>
      </p:sp>
      <p:sp>
        <p:nvSpPr>
          <p:cNvPr id="758" name="object 753"/>
          <p:cNvSpPr txBox="1">
            <a:spLocks noGrp="1"/>
          </p:cNvSpPr>
          <p:nvPr>
            <p:ph type="ftr" sz="quarter" idx="5"/>
          </p:nvPr>
        </p:nvSpPr>
        <p:spPr>
          <a:xfrm>
            <a:off x="2617724" y="3369838"/>
            <a:ext cx="41846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pc="-5" dirty="0"/>
              <a:t>1</a:t>
            </a:r>
            <a:r>
              <a:rPr spc="-5" dirty="0" smtClean="0"/>
              <a:t> </a:t>
            </a:r>
            <a:r>
              <a:rPr spc="-5" dirty="0"/>
              <a:t>July</a:t>
            </a:r>
            <a:r>
              <a:rPr spc="-55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endParaRPr spc="-5" dirty="0"/>
          </a:p>
        </p:txBody>
      </p:sp>
      <p:graphicFrame>
        <p:nvGraphicFramePr>
          <p:cNvPr id="759" name="Table 7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268250"/>
              </p:ext>
            </p:extLst>
          </p:nvPr>
        </p:nvGraphicFramePr>
        <p:xfrm>
          <a:off x="188002" y="461914"/>
          <a:ext cx="4261302" cy="2630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278">
                  <a:extLst>
                    <a:ext uri="{9D8B030D-6E8A-4147-A177-3AD203B41FA5}">
                      <a16:colId xmlns:a16="http://schemas.microsoft.com/office/drawing/2014/main" val="1578252953"/>
                    </a:ext>
                  </a:extLst>
                </a:gridCol>
                <a:gridCol w="1055766">
                  <a:extLst>
                    <a:ext uri="{9D8B030D-6E8A-4147-A177-3AD203B41FA5}">
                      <a16:colId xmlns:a16="http://schemas.microsoft.com/office/drawing/2014/main" val="3537481065"/>
                    </a:ext>
                  </a:extLst>
                </a:gridCol>
                <a:gridCol w="1033382">
                  <a:extLst>
                    <a:ext uri="{9D8B030D-6E8A-4147-A177-3AD203B41FA5}">
                      <a16:colId xmlns:a16="http://schemas.microsoft.com/office/drawing/2014/main" val="1808781503"/>
                    </a:ext>
                  </a:extLst>
                </a:gridCol>
                <a:gridCol w="574516">
                  <a:extLst>
                    <a:ext uri="{9D8B030D-6E8A-4147-A177-3AD203B41FA5}">
                      <a16:colId xmlns:a16="http://schemas.microsoft.com/office/drawing/2014/main" val="3039464385"/>
                    </a:ext>
                  </a:extLst>
                </a:gridCol>
                <a:gridCol w="604360">
                  <a:extLst>
                    <a:ext uri="{9D8B030D-6E8A-4147-A177-3AD203B41FA5}">
                      <a16:colId xmlns:a16="http://schemas.microsoft.com/office/drawing/2014/main" val="2790385065"/>
                    </a:ext>
                  </a:extLst>
                </a:gridCol>
              </a:tblGrid>
              <a:tr h="37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00" u="none" strike="noStrike" dirty="0">
                          <a:effectLst/>
                        </a:rPr>
                        <a:t>C. </a:t>
                      </a:r>
                      <a:r>
                        <a:rPr lang="it-IT" sz="700" u="none" strike="noStrike" dirty="0" err="1">
                          <a:effectLst/>
                        </a:rPr>
                        <a:t>Bustreo</a:t>
                      </a:r>
                      <a:r>
                        <a:rPr lang="it-IT" sz="700" u="none" strike="noStrike" dirty="0">
                          <a:effectLst/>
                        </a:rPr>
                        <a:t>, </a:t>
                      </a:r>
                      <a:r>
                        <a:rPr lang="it-IT" sz="700" u="none" strike="noStrike" dirty="0" smtClean="0">
                          <a:effectLst/>
                        </a:rPr>
                        <a:t>et al.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RFP based Fusion-Fission Hybrid reactor model for nuclear applications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</a:rPr>
                        <a:t>30th edition of the Symposium on Fusion Technology (SOFT 2018)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00" u="none" strike="noStrike">
                          <a:effectLst/>
                        </a:rPr>
                        <a:t>2018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00" u="none" strike="noStrike" dirty="0">
                          <a:effectLst/>
                        </a:rPr>
                        <a:t>Poster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extLst>
                  <a:ext uri="{0D108BD9-81ED-4DB2-BD59-A6C34878D82A}">
                    <a16:rowId xmlns:a16="http://schemas.microsoft.com/office/drawing/2014/main" val="178659315"/>
                  </a:ext>
                </a:extLst>
              </a:tr>
              <a:tr h="192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00" u="none" strike="noStrike" dirty="0" err="1">
                          <a:effectLst/>
                        </a:rPr>
                        <a:t>F.Panza</a:t>
                      </a:r>
                      <a:r>
                        <a:rPr lang="it-IT" sz="700" u="none" strike="noStrike" dirty="0">
                          <a:effectLst/>
                        </a:rPr>
                        <a:t>, </a:t>
                      </a:r>
                      <a:r>
                        <a:rPr lang="it-IT" sz="700" u="none" strike="noStrike" dirty="0" smtClean="0">
                          <a:effectLst/>
                        </a:rPr>
                        <a:t>et al.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A fusion-fission hybrid reactor model for research and applications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104° Congresso Nazionale Societa' Italiana di Fisica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2018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Contributed talk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extLst>
                  <a:ext uri="{0D108BD9-81ED-4DB2-BD59-A6C34878D82A}">
                    <a16:rowId xmlns:a16="http://schemas.microsoft.com/office/drawing/2014/main" val="100674705"/>
                  </a:ext>
                </a:extLst>
              </a:tr>
              <a:tr h="961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F. Panza, </a:t>
                      </a:r>
                      <a:r>
                        <a:rPr lang="it-IT" sz="700" u="none" strike="noStrike" dirty="0" smtClean="0">
                          <a:effectLst/>
                        </a:rPr>
                        <a:t>et al.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Simple FFH pilot experiment model based on DTT-like machine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3rd International Conference on Fusion Neutron Sources and Subcritical Fission Systems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Invited talk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extLst>
                  <a:ext uri="{0D108BD9-81ED-4DB2-BD59-A6C34878D82A}">
                    <a16:rowId xmlns:a16="http://schemas.microsoft.com/office/drawing/2014/main" val="580973791"/>
                  </a:ext>
                </a:extLst>
              </a:tr>
              <a:tr h="192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R. </a:t>
                      </a:r>
                      <a:r>
                        <a:rPr lang="it-IT" sz="700" u="none" strike="noStrike" dirty="0" err="1">
                          <a:effectLst/>
                        </a:rPr>
                        <a:t>Piovan</a:t>
                      </a:r>
                      <a:r>
                        <a:rPr lang="it-IT" sz="700" u="none" strike="noStrike" dirty="0">
                          <a:effectLst/>
                        </a:rPr>
                        <a:t>, </a:t>
                      </a:r>
                      <a:r>
                        <a:rPr lang="it-IT" sz="700" u="none" strike="noStrike" dirty="0" smtClean="0">
                          <a:effectLst/>
                        </a:rPr>
                        <a:t>et al.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Preliminary integrated design of a RFP fusion core and a hybrid reactor blanket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3rd International Conference on Fusion Neutron Sources and Subcritical Fission Systems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2018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Invited talk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extLst>
                  <a:ext uri="{0D108BD9-81ED-4DB2-BD59-A6C34878D82A}">
                    <a16:rowId xmlns:a16="http://schemas.microsoft.com/office/drawing/2014/main" val="3213647029"/>
                  </a:ext>
                </a:extLst>
              </a:tr>
              <a:tr h="1441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M. Carta, </a:t>
                      </a:r>
                      <a:r>
                        <a:rPr lang="it-IT" sz="700" u="none" strike="noStrike" dirty="0" smtClean="0">
                          <a:effectLst/>
                        </a:rPr>
                        <a:t>et al.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The experimental validation of the Fusion-Fission concept using a ‘tokamak fusion blanket‘ coupled with a standard fission system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3rd International Conference on Fusion Neutron Sources and Subcritical Fission Systems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2018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 err="1">
                          <a:effectLst/>
                        </a:rPr>
                        <a:t>Invited</a:t>
                      </a:r>
                      <a:r>
                        <a:rPr lang="it-IT" sz="700" u="none" strike="noStrike" dirty="0">
                          <a:effectLst/>
                        </a:rPr>
                        <a:t> talk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extLst>
                  <a:ext uri="{0D108BD9-81ED-4DB2-BD59-A6C34878D82A}">
                    <a16:rowId xmlns:a16="http://schemas.microsoft.com/office/drawing/2014/main" val="1920590849"/>
                  </a:ext>
                </a:extLst>
              </a:tr>
              <a:tr h="1441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 Saracco, et al.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Neutron</a:t>
                      </a:r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multiplication</a:t>
                      </a:r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fissile </a:t>
                      </a:r>
                      <a:r>
                        <a:rPr lang="it-IT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distribution</a:t>
                      </a:r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</a:t>
                      </a:r>
                      <a:r>
                        <a:rPr lang="it-IT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nuclear</a:t>
                      </a:r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reactor</a:t>
                      </a:r>
                      <a:endParaRPr lang="it-IT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PHYTRA 4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4th International Conference on Physics and Technology of Reactors and Applications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u="none" strike="noStrike" dirty="0" err="1" smtClean="0">
                          <a:effectLst/>
                        </a:rPr>
                        <a:t>Invited</a:t>
                      </a:r>
                      <a:r>
                        <a:rPr lang="it-IT" sz="700" u="none" strike="noStrike" dirty="0" smtClean="0">
                          <a:effectLst/>
                        </a:rPr>
                        <a:t> talk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8" marR="2288" marT="2288" marB="0" anchor="ctr"/>
                </a:tc>
                <a:extLst>
                  <a:ext uri="{0D108BD9-81ED-4DB2-BD59-A6C34878D82A}">
                    <a16:rowId xmlns:a16="http://schemas.microsoft.com/office/drawing/2014/main" val="202188318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60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6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4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2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1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1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0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8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8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7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6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6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5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4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4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3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3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2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1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1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0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9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9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8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7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7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6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6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5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4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4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3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2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2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1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0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0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9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9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8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7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7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6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5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5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4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3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3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2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2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1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0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0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9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8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8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7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6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6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5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5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4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3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3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2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0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0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8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8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7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6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06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5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4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4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3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3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2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1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00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9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9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8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7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7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6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6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5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4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94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93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92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92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91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0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90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9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9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8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7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7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86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5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5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84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3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3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2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2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1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07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01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795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788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782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76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769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763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757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750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744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38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731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725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719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12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06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700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93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87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680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674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68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661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55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649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642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636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630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623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617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611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604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598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92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85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579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573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566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560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553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547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541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534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28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522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515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509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503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96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90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84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77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471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465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458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452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446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439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33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426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20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414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407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401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395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388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382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376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369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363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357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350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344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338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33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32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31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31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30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29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29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28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28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27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26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26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25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24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24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23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23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22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21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21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20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19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19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18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17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17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16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16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15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14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14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13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12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12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11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10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10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09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09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08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07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07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06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05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05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04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03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03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02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02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01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00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00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99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98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98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97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96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96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95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95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94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93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93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92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91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91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90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89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89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88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88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87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86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86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85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84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84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83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83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82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81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81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80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79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79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78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77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77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76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76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75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74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74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73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72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72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71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70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70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69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69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68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7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67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66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65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65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64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63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63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2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62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61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60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60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59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58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58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57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6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6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5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5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54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537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531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525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518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512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506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499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493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487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480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74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468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61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455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449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442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436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430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423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417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410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404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398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391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385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379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372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366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360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353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347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341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334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328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322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315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309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303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296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290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283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277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271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264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258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252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245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239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233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226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220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214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207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201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195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188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182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176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169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163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156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150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144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137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131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125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118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112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106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099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093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087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080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074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068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06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05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04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04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03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02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02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01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01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00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99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99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98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97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97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96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96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95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94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94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93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92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92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91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90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90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89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9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8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87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87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86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85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85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84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83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3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82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82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81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80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80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79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78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78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77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76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76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75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75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74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73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73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72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71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71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70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69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69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68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68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67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66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66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65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64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64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63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62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62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61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61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60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59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59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58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57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57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56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56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55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54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54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53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52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52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51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50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50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49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49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48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47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47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46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45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45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44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43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43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42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42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41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40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40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39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38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38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37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36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36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35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35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34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33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33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32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31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31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30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29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29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28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28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7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267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261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255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248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242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236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229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223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217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210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204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198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191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185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179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172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166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160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153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147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140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134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128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121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115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109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102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096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090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083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077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071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064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058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052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045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039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033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026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020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013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007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001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994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988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982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975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969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963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956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950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944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937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931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925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918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912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906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899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93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86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880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74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67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861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855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48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842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36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829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823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817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10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804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98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91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85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79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72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66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59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53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47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40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34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28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21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15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09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02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96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90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683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677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71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64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58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52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45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39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32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26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620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13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607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601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94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88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82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75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69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63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56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50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44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37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31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25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18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12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05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99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93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86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80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74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67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61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55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48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42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36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29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23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17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10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404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98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391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385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378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72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66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59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353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47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40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34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28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21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15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09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302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96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90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83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77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71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64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58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51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45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39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32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26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20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13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07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201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94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88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82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75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69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63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56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50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44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37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31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24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18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12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05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99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93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86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80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74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7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1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5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8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42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36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9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3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7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0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4536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073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 txBox="1"/>
          <p:nvPr/>
        </p:nvSpPr>
        <p:spPr>
          <a:xfrm>
            <a:off x="-12700" y="10644"/>
            <a:ext cx="1967864" cy="33791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entury Gothic"/>
              <a:cs typeface="Century Gothic"/>
            </a:endParaRPr>
          </a:p>
          <a:p>
            <a:pPr marL="170815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solidFill>
                  <a:srgbClr val="FFFFFF"/>
                </a:solidFill>
                <a:latin typeface="Century Gothic"/>
                <a:cs typeface="Century Gothic"/>
              </a:rPr>
              <a:t>INFN-E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Genova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entury Gothic"/>
                <a:cs typeface="Century Gothic"/>
              </a:rPr>
              <a:t>2019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0" y="3795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0" y="3858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8D8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0" y="3922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0" y="3985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0" y="4049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0" y="4112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0" y="4176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0" y="4239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E2E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0" y="4303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46" name="Table 7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147510"/>
              </p:ext>
            </p:extLst>
          </p:nvPr>
        </p:nvGraphicFramePr>
        <p:xfrm>
          <a:off x="1255255" y="505867"/>
          <a:ext cx="2305050" cy="23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069">
                  <a:extLst>
                    <a:ext uri="{9D8B030D-6E8A-4147-A177-3AD203B41FA5}">
                      <a16:colId xmlns:a16="http://schemas.microsoft.com/office/drawing/2014/main" val="4038324332"/>
                    </a:ext>
                  </a:extLst>
                </a:gridCol>
                <a:gridCol w="853126">
                  <a:extLst>
                    <a:ext uri="{9D8B030D-6E8A-4147-A177-3AD203B41FA5}">
                      <a16:colId xmlns:a16="http://schemas.microsoft.com/office/drawing/2014/main" val="205503417"/>
                    </a:ext>
                  </a:extLst>
                </a:gridCol>
                <a:gridCol w="467855">
                  <a:extLst>
                    <a:ext uri="{9D8B030D-6E8A-4147-A177-3AD203B41FA5}">
                      <a16:colId xmlns:a16="http://schemas.microsoft.com/office/drawing/2014/main" val="111506473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INFN-E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79295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M. Ripani</a:t>
                      </a:r>
                      <a:r>
                        <a:rPr lang="it-IT" sz="1000" baseline="0" dirty="0" smtClean="0"/>
                        <a:t> </a:t>
                      </a:r>
                      <a:r>
                        <a:rPr lang="it-IT" sz="1000" dirty="0" smtClean="0"/>
                        <a:t>(RN)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DR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0.4</a:t>
                      </a:r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4143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M. </a:t>
                      </a:r>
                      <a:r>
                        <a:rPr lang="it-IT" sz="1000" dirty="0" err="1" smtClean="0"/>
                        <a:t>Osipenko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R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smtClean="0"/>
                        <a:t>0.1</a:t>
                      </a:r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04544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P. Saracco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R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0.2</a:t>
                      </a:r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78723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G. Ricco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AS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34837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G. Lomonaco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A</a:t>
                      </a:r>
                      <a:r>
                        <a:rPr lang="it-IT" sz="1000" baseline="0" dirty="0" smtClean="0"/>
                        <a:t> </a:t>
                      </a:r>
                      <a:r>
                        <a:rPr lang="it-IT" sz="1000" dirty="0" smtClean="0"/>
                        <a:t>(</a:t>
                      </a:r>
                      <a:r>
                        <a:rPr lang="it-IT" sz="1000" dirty="0" err="1" smtClean="0"/>
                        <a:t>UniGE</a:t>
                      </a:r>
                      <a:r>
                        <a:rPr lang="it-IT" sz="1000" dirty="0" smtClean="0"/>
                        <a:t>)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0.3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189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G. Firpo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A</a:t>
                      </a:r>
                      <a:r>
                        <a:rPr lang="it-IT" sz="1000" baseline="0" dirty="0" smtClean="0"/>
                        <a:t> </a:t>
                      </a:r>
                      <a:r>
                        <a:rPr lang="it-IT" sz="1000" dirty="0" smtClean="0"/>
                        <a:t>(Ansaldo)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55858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C. M. </a:t>
                      </a:r>
                      <a:r>
                        <a:rPr lang="it-IT" sz="1000" dirty="0" err="1" smtClean="0"/>
                        <a:t>Viberti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A</a:t>
                      </a:r>
                      <a:r>
                        <a:rPr lang="it-IT" sz="1000" baseline="0" dirty="0" smtClean="0"/>
                        <a:t> </a:t>
                      </a:r>
                      <a:r>
                        <a:rPr lang="it-IT" sz="1000" dirty="0" smtClean="0"/>
                        <a:t>(Ansaldo)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039990"/>
                  </a:ext>
                </a:extLst>
              </a:tr>
            </a:tbl>
          </a:graphicData>
        </a:graphic>
      </p:graphicFrame>
      <p:sp>
        <p:nvSpPr>
          <p:cNvPr id="749" name="object 749"/>
          <p:cNvSpPr/>
          <p:nvPr/>
        </p:nvSpPr>
        <p:spPr>
          <a:xfrm>
            <a:off x="-152" y="3383813"/>
            <a:ext cx="4608576" cy="71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 txBox="1"/>
          <p:nvPr/>
        </p:nvSpPr>
        <p:spPr>
          <a:xfrm>
            <a:off x="-12700" y="3369838"/>
            <a:ext cx="123189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751" name="object 751"/>
          <p:cNvSpPr txBox="1"/>
          <p:nvPr/>
        </p:nvSpPr>
        <p:spPr>
          <a:xfrm>
            <a:off x="382016" y="3369838"/>
            <a:ext cx="48260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P. Saracco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752" name="object 752"/>
          <p:cNvSpPr txBox="1">
            <a:spLocks noGrp="1"/>
          </p:cNvSpPr>
          <p:nvPr>
            <p:ph type="dt" sz="half" idx="6"/>
          </p:nvPr>
        </p:nvSpPr>
        <p:spPr>
          <a:xfrm>
            <a:off x="1628647" y="3369838"/>
            <a:ext cx="191769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pc="-10" dirty="0"/>
              <a:t>I</a:t>
            </a:r>
            <a:r>
              <a:rPr spc="-5" dirty="0"/>
              <a:t>N</a:t>
            </a:r>
            <a:r>
              <a:rPr spc="-10" dirty="0"/>
              <a:t>F</a:t>
            </a:r>
            <a:r>
              <a:rPr spc="-5" dirty="0"/>
              <a:t>N</a:t>
            </a:r>
          </a:p>
        </p:txBody>
      </p:sp>
      <p:sp>
        <p:nvSpPr>
          <p:cNvPr id="753" name="object 753"/>
          <p:cNvSpPr txBox="1">
            <a:spLocks noGrp="1"/>
          </p:cNvSpPr>
          <p:nvPr>
            <p:ph type="ftr" sz="quarter" idx="5"/>
          </p:nvPr>
        </p:nvSpPr>
        <p:spPr>
          <a:xfrm>
            <a:off x="2617724" y="3369838"/>
            <a:ext cx="41846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pc="-5" dirty="0"/>
              <a:t>1</a:t>
            </a:r>
            <a:r>
              <a:rPr spc="-5" dirty="0" smtClean="0"/>
              <a:t> </a:t>
            </a:r>
            <a:r>
              <a:rPr spc="-5" dirty="0"/>
              <a:t>July</a:t>
            </a:r>
            <a:r>
              <a:rPr spc="-55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endParaRPr spc="-5" dirty="0"/>
          </a:p>
        </p:txBody>
      </p:sp>
      <p:sp>
        <p:nvSpPr>
          <p:cNvPr id="759" name="TextBox 758"/>
          <p:cNvSpPr txBox="1"/>
          <p:nvPr/>
        </p:nvSpPr>
        <p:spPr>
          <a:xfrm>
            <a:off x="1443579" y="2793659"/>
            <a:ext cx="2497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Assegni di Ricerca conclusi: </a:t>
            </a:r>
          </a:p>
          <a:p>
            <a:r>
              <a:rPr lang="it-IT" sz="1000" dirty="0" smtClean="0"/>
              <a:t>F. Panza (vincitore concorso TI ENEA)</a:t>
            </a:r>
          </a:p>
          <a:p>
            <a:r>
              <a:rPr lang="it-IT" sz="1000" dirty="0" smtClean="0"/>
              <a:t>N. </a:t>
            </a:r>
            <a:r>
              <a:rPr lang="it-IT" sz="1000" dirty="0" err="1" smtClean="0"/>
              <a:t>Chentre</a:t>
            </a:r>
            <a:r>
              <a:rPr lang="it-IT" sz="1000" dirty="0" smtClean="0"/>
              <a:t> (OCAPIE)</a:t>
            </a:r>
            <a:endParaRPr lang="it-IT" sz="1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60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6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4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2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1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000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1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0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8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8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7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6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6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5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4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4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3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3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10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2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1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1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0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9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9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8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7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7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6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6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5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4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4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20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3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2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2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1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0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0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9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9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8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7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7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6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5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5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4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30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3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3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2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2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1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0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0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9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8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8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7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6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6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5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404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5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4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3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3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2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0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0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8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8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7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6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50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06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5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4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4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3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3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2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1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00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9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9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8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7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60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7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6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6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5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4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94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93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92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92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91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0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90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9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9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8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70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7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7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86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5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5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84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3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3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2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2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1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07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01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795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8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788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782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76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769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763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757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750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744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38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731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725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719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12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06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90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700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93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87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680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674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68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661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55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649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642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636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630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623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617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A0A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611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604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598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92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85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579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573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566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560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553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547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541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534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28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522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B0B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515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509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503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96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90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84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77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471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465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458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452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446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439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33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C0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426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20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414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407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401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395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388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382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376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369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363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357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350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344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D0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338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33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32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31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31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30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29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29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28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28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27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26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26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25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E0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24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24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23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23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22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21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21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20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19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19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18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17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17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16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16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0F0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15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14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14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13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12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12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11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10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10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09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09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08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07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07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010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06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05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05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04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03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03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02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02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01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00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00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99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98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98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111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97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96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96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95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95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94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93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93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92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91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91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90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89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89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88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21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88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87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86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86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85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84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84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83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83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82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81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81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80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79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31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79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78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77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77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76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76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75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74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74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73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72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72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71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70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414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70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69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69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68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7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67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66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65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65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64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63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63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2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62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515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61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60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60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59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58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58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57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6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6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5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5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54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537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531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61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525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518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512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506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499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493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487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480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74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468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61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455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449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442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436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71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430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423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417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410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404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398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391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385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379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372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366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360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353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347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818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341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334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328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322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315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309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303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296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290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283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277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271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264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258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91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252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245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239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233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226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220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214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207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201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195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188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182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176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169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A1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163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156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150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144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137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131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125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118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112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106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099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093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087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080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B1B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074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068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061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055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049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042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036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029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023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017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010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004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998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991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985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C1C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979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972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966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960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953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947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941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934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928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922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915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909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902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896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D1D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90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83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877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871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864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858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852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845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839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33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826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820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814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807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E1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801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795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788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782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775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769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763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756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750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744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737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731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725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718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712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1F1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706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699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693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687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680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674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668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661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655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648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642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636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629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623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02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617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610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604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598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591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585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579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572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566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560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553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547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541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534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12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528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521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515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509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502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496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490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483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477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471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464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458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452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445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439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2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433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426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420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414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407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401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3949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3886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3822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3759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3695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3632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3568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3505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32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3441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3378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3314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3251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3187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3124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3060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2997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2933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2870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28065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74305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267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261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42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255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248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242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236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229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223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217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210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204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198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191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185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179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172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525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166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160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153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147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140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134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128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121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115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109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102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096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090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083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62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077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071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064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058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052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045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039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033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026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020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013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007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001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994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988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72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982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975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969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963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956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950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944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937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931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925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918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912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906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899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828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93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86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880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74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67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861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855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48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842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36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829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823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817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10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92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804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98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91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85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79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72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66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59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53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47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40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34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28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21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A2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15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09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02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96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90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683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677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71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64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58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52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45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39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32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B2B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26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620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13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607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601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94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88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82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75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69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63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56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50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44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37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C2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31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25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18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12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05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99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93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86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80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74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67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61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55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48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D2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42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36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29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23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17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10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404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98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391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385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378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72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66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59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E2E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353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47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40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34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28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21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15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09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302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96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90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83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77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71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64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2F2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58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51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45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39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32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26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20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13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07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201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94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88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82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75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030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69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63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56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50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44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37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313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249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186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122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059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995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932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868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805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131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741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78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14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51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87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424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360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97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33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701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0661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525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4536" y="134748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32"/>
                </a:lnTo>
              </a:path>
            </a:pathLst>
          </a:custGeom>
          <a:ln w="9073">
            <a:solidFill>
              <a:srgbClr val="323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 txBox="1"/>
          <p:nvPr/>
        </p:nvSpPr>
        <p:spPr>
          <a:xfrm>
            <a:off x="-12700" y="10644"/>
            <a:ext cx="1991995" cy="33791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600" dirty="0">
              <a:latin typeface="Century Gothic"/>
              <a:cs typeface="Century Gothic"/>
            </a:endParaRPr>
          </a:p>
          <a:p>
            <a:pPr marL="170815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solidFill>
                  <a:srgbClr val="FFFFFF"/>
                </a:solidFill>
                <a:latin typeface="Century Gothic"/>
                <a:cs typeface="Century Gothic"/>
              </a:rPr>
              <a:t>Richieste </a:t>
            </a:r>
            <a:r>
              <a:rPr sz="1400" spc="20" dirty="0">
                <a:solidFill>
                  <a:srgbClr val="FFFFFF"/>
                </a:solidFill>
                <a:latin typeface="Century Gothic"/>
                <a:cs typeface="Century Gothic"/>
              </a:rPr>
              <a:t>Servizi</a:t>
            </a:r>
            <a:r>
              <a:rPr sz="14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entury Gothic"/>
                <a:cs typeface="Century Gothic"/>
              </a:rPr>
              <a:t>2019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0" y="3795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0" y="3858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8D8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0" y="3922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0" y="3985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0" y="4049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0" y="4112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0" y="4176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0" y="42398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E2E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0" y="430339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5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9"/>
          <p:cNvSpPr/>
          <p:nvPr/>
        </p:nvSpPr>
        <p:spPr>
          <a:xfrm>
            <a:off x="-152" y="3383813"/>
            <a:ext cx="4608576" cy="71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50"/>
          <p:cNvSpPr txBox="1"/>
          <p:nvPr/>
        </p:nvSpPr>
        <p:spPr>
          <a:xfrm>
            <a:off x="-12700" y="3369838"/>
            <a:ext cx="123189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10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748" name="object 751"/>
          <p:cNvSpPr txBox="1"/>
          <p:nvPr/>
        </p:nvSpPr>
        <p:spPr>
          <a:xfrm>
            <a:off x="382016" y="3369838"/>
            <a:ext cx="48260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z="6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P. Saracco</a:t>
            </a:r>
            <a:endParaRPr sz="600" dirty="0">
              <a:latin typeface="Century Gothic"/>
              <a:cs typeface="Century Gothic"/>
            </a:endParaRPr>
          </a:p>
        </p:txBody>
      </p:sp>
      <p:sp>
        <p:nvSpPr>
          <p:cNvPr id="749" name="object 752"/>
          <p:cNvSpPr txBox="1">
            <a:spLocks noGrp="1"/>
          </p:cNvSpPr>
          <p:nvPr>
            <p:ph type="dt" sz="half" idx="6"/>
          </p:nvPr>
        </p:nvSpPr>
        <p:spPr>
          <a:xfrm>
            <a:off x="1628647" y="3369838"/>
            <a:ext cx="191769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pc="-10" dirty="0"/>
              <a:t>I</a:t>
            </a:r>
            <a:r>
              <a:rPr spc="-5" dirty="0"/>
              <a:t>N</a:t>
            </a:r>
            <a:r>
              <a:rPr spc="-10" dirty="0"/>
              <a:t>F</a:t>
            </a:r>
            <a:r>
              <a:rPr spc="-5" dirty="0"/>
              <a:t>N</a:t>
            </a:r>
          </a:p>
        </p:txBody>
      </p:sp>
      <p:sp>
        <p:nvSpPr>
          <p:cNvPr id="750" name="object 753"/>
          <p:cNvSpPr txBox="1">
            <a:spLocks noGrp="1"/>
          </p:cNvSpPr>
          <p:nvPr>
            <p:ph type="ftr" sz="quarter" idx="5"/>
          </p:nvPr>
        </p:nvSpPr>
        <p:spPr>
          <a:xfrm>
            <a:off x="2617724" y="3369838"/>
            <a:ext cx="41846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lang="it-IT" spc="-5" dirty="0"/>
              <a:t>1</a:t>
            </a:r>
            <a:r>
              <a:rPr spc="-5" dirty="0" smtClean="0"/>
              <a:t> </a:t>
            </a:r>
            <a:r>
              <a:rPr spc="-5" dirty="0"/>
              <a:t>July</a:t>
            </a:r>
            <a:r>
              <a:rPr spc="-55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endParaRPr spc="-5" dirty="0"/>
          </a:p>
        </p:txBody>
      </p:sp>
      <p:graphicFrame>
        <p:nvGraphicFramePr>
          <p:cNvPr id="751" name="Table 7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932219"/>
              </p:ext>
            </p:extLst>
          </p:nvPr>
        </p:nvGraphicFramePr>
        <p:xfrm>
          <a:off x="214173" y="855953"/>
          <a:ext cx="4216394" cy="187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659">
                  <a:extLst>
                    <a:ext uri="{9D8B030D-6E8A-4147-A177-3AD203B41FA5}">
                      <a16:colId xmlns:a16="http://schemas.microsoft.com/office/drawing/2014/main" val="4038324332"/>
                    </a:ext>
                  </a:extLst>
                </a:gridCol>
                <a:gridCol w="1121790">
                  <a:extLst>
                    <a:ext uri="{9D8B030D-6E8A-4147-A177-3AD203B41FA5}">
                      <a16:colId xmlns:a16="http://schemas.microsoft.com/office/drawing/2014/main" val="205503417"/>
                    </a:ext>
                  </a:extLst>
                </a:gridCol>
                <a:gridCol w="1859945">
                  <a:extLst>
                    <a:ext uri="{9D8B030D-6E8A-4147-A177-3AD203B41FA5}">
                      <a16:colId xmlns:a16="http://schemas.microsoft.com/office/drawing/2014/main" val="111506473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Servizio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Richieste</a:t>
                      </a:r>
                      <a:r>
                        <a:rPr lang="it-IT" sz="1000" baseline="0" dirty="0" smtClean="0"/>
                        <a:t> (</a:t>
                      </a:r>
                      <a:r>
                        <a:rPr lang="it-IT" sz="1000" baseline="0" dirty="0" err="1" smtClean="0"/>
                        <a:t>m.u</a:t>
                      </a:r>
                      <a:r>
                        <a:rPr lang="it-IT" sz="1000" baseline="0" dirty="0" smtClean="0"/>
                        <a:t>.)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Tipologia</a:t>
                      </a:r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79295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Elettronica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1 (*)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Disegno e</a:t>
                      </a:r>
                      <a:r>
                        <a:rPr lang="it-IT" sz="1000" baseline="0" dirty="0" smtClean="0"/>
                        <a:t> sviluppo PCB, piccoli montaggi</a:t>
                      </a:r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4143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Progettazione Meccanica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1 (*)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Progettazione</a:t>
                      </a:r>
                      <a:r>
                        <a:rPr lang="it-IT" sz="1000" baseline="0" dirty="0" smtClean="0"/>
                        <a:t> piccoli componenti per montaggi</a:t>
                      </a:r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04544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Officina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1 (*)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Realizzazione piccoli</a:t>
                      </a:r>
                      <a:r>
                        <a:rPr lang="it-IT" sz="1000" baseline="0" dirty="0" smtClean="0"/>
                        <a:t> componenti per montaggi</a:t>
                      </a:r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78723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Calcolo</a:t>
                      </a:r>
                      <a:r>
                        <a:rPr lang="it-IT" sz="1000" baseline="0" dirty="0" smtClean="0"/>
                        <a:t> e Reti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1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Manutenzione</a:t>
                      </a:r>
                      <a:r>
                        <a:rPr lang="it-IT" sz="1000" baseline="0" dirty="0" smtClean="0"/>
                        <a:t> farm calcolo parallelo</a:t>
                      </a:r>
                      <a:endParaRPr lang="it-IT" sz="1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3483775"/>
                  </a:ext>
                </a:extLst>
              </a:tr>
            </a:tbl>
          </a:graphicData>
        </a:graphic>
      </p:graphicFrame>
      <p:sp>
        <p:nvSpPr>
          <p:cNvPr id="752" name="TextBox 751"/>
          <p:cNvSpPr txBox="1"/>
          <p:nvPr/>
        </p:nvSpPr>
        <p:spPr>
          <a:xfrm>
            <a:off x="439559" y="2857722"/>
            <a:ext cx="30412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/>
              <a:t>(*) sub-</a:t>
            </a:r>
            <a:r>
              <a:rPr lang="it-IT" sz="900" dirty="0" err="1" smtClean="0"/>
              <a:t>judice</a:t>
            </a:r>
            <a:r>
              <a:rPr lang="it-IT" sz="900" dirty="0" smtClean="0"/>
              <a:t> a definizione e finanziamento progetti specifici</a:t>
            </a:r>
            <a:endParaRPr lang="it-IT" sz="9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967</Words>
  <Application>Microsoft Office PowerPoint</Application>
  <PresentationFormat>Custom</PresentationFormat>
  <Paragraphs>173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n-spectrometer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INFN-E-MAFLUNE(losed)INFN-E-ADS,  UE-CHANDA(losed) OCAPIE</dc:title>
  <dc:subject>Nuclear Physics</dc:subject>
  <dc:creator>M. Osipenko, M. Ripani, P. Saracco, F. Panza, N. Chentre*, G. Ricco, G.Lomonaco, D.Chersola In Collaboration with: S. Cerchi, G. Gariano, D. Trucchi, G. Firpo and C.M. Viberti</dc:creator>
  <cp:keywords>()</cp:keywords>
  <cp:lastModifiedBy>Marco Ripani</cp:lastModifiedBy>
  <cp:revision>27</cp:revision>
  <dcterms:created xsi:type="dcterms:W3CDTF">2019-06-27T18:08:14Z</dcterms:created>
  <dcterms:modified xsi:type="dcterms:W3CDTF">2019-06-28T17:41:02Z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2018-07-02T00:00:00Z</vt:filetime>
  </property>
  <property fmtid="{D5CDD505-2E9C-101B-9397-08002B2CF9AE}" pid="3" name="Creator">
    <vt:lpwstr>LaTeX with beamer class version 3.06</vt:lpwstr>
  </property>
  <property fmtid="{D5CDD505-2E9C-101B-9397-08002B2CF9AE}" pid="4" name="LastSaved">
    <vt:filetime>2019-06-27T00:00:00Z</vt:filetime>
  </property>
</Properties>
</file>