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7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88" r:id="rId6"/>
    <p:sldId id="262" r:id="rId7"/>
    <p:sldId id="263" r:id="rId8"/>
    <p:sldId id="289" r:id="rId9"/>
    <p:sldId id="290" r:id="rId10"/>
    <p:sldId id="264" r:id="rId11"/>
    <p:sldId id="266" r:id="rId12"/>
    <p:sldId id="268" r:id="rId13"/>
    <p:sldId id="269" r:id="rId14"/>
    <p:sldId id="271" r:id="rId15"/>
    <p:sldId id="293" r:id="rId16"/>
    <p:sldId id="270" r:id="rId17"/>
    <p:sldId id="291" r:id="rId18"/>
    <p:sldId id="272" r:id="rId19"/>
  </p:sldIdLst>
  <p:sldSz cx="10080625" cy="7559675"/>
  <p:notesSz cx="7559675" cy="10691813"/>
  <p:defaultTextStyle>
    <a:defPPr>
      <a:defRPr lang="en-US"/>
    </a:defPPr>
    <a:lvl1pPr marL="0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52" autoAdjust="0"/>
  </p:normalViewPr>
  <p:slideViewPr>
    <p:cSldViewPr snapToGrid="0" snapToObjects="1">
      <p:cViewPr>
        <p:scale>
          <a:sx n="100" d="100"/>
          <a:sy n="100" d="100"/>
        </p:scale>
        <p:origin x="-1592" y="-80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1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932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74804BCA-AABF-4C5D-88CC-BA295BB584F4}" type="slidenum"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916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7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51001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Figure 2: The flux of high-energy particles near Earth (cosmic rays) can come from many sources. “Primary” particles (green) come from the original cosmic-ray source (typically, a supernova remnant). “</a:t>
            </a:r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Secondaries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” (yellow) come from these particles colliding with interstellar gas and producing </a:t>
            </a:r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pions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muons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which decay into electrons and positrons. A third, interesting possibility is that electrons and positrons (purple) are created by the annihilation of dark matter particles, denoted by </a:t>
            </a:r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χ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˜ in the figure, in the Milky Way and its halo. Note that for illustrative purposes the background image used here is of Andromeda, a typical spiral galaxy, roughly similar to ours. [Credit: Image: GALEX, JPL-Caltech, NASA; Drawing: APS/Alan </a:t>
            </a:r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Stonebraker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]</a:t>
            </a:r>
          </a:p>
          <a:p>
            <a:endParaRPr lang="en-GB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https://</a:t>
            </a:r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physics.aps.org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/articles/v6/40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1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448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202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603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3684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151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67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21/12/18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1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229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918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286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DFD3D5F-31AD-4AE8-A4A7-E55524A621CC}" type="slidenum">
              <a:rPr lang="en-GB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830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50397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503972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50397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50397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50397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4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3384000" y="2016000"/>
            <a:ext cx="5976000" cy="137016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8936" y="2178631"/>
            <a:ext cx="3790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Valeria Di </a:t>
            </a:r>
            <a:r>
              <a:rPr lang="en-US" dirty="0" err="1" smtClean="0"/>
              <a:t>Felice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9567" cy="7559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700" y="6032500"/>
            <a:ext cx="332449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  <a:latin typeface="Andale Mono"/>
                <a:cs typeface="Andale Mono"/>
              </a:rPr>
              <a:t>Valeria Di </a:t>
            </a:r>
            <a:r>
              <a:rPr lang="en-US" sz="2400" u="sng" dirty="0" err="1" smtClean="0">
                <a:solidFill>
                  <a:schemeClr val="bg1"/>
                </a:solidFill>
                <a:latin typeface="Andale Mono"/>
                <a:cs typeface="Andale Mono"/>
              </a:rPr>
              <a:t>Felice</a:t>
            </a:r>
            <a:endParaRPr lang="en-US" sz="2400" u="sng" dirty="0">
              <a:solidFill>
                <a:schemeClr val="bg1"/>
              </a:solidFill>
              <a:latin typeface="Andale Mono"/>
              <a:cs typeface="Andale Mono"/>
            </a:endParaRPr>
          </a:p>
          <a:p>
            <a:r>
              <a:rPr lang="en-US" sz="1500" dirty="0" smtClean="0">
                <a:solidFill>
                  <a:schemeClr val="bg1"/>
                </a:solidFill>
                <a:latin typeface="Andale Mono"/>
                <a:cs typeface="Andale Mono"/>
              </a:rPr>
              <a:t>INFN Roma Tor </a:t>
            </a:r>
            <a:r>
              <a:rPr lang="en-US" sz="1500" dirty="0" err="1" smtClean="0">
                <a:solidFill>
                  <a:schemeClr val="bg1"/>
                </a:solidFill>
                <a:latin typeface="Andale Mono"/>
                <a:cs typeface="Andale Mono"/>
              </a:rPr>
              <a:t>Vergata</a:t>
            </a:r>
            <a:endParaRPr lang="en-US" sz="1500" dirty="0">
              <a:solidFill>
                <a:schemeClr val="bg1"/>
              </a:solidFill>
              <a:latin typeface="Andale Mono"/>
              <a:cs typeface="Andale Mon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"/>
    </mc:Choice>
    <mc:Fallback>
      <p:transition xmlns:p14="http://schemas.microsoft.com/office/powerpoint/2010/main" spd="slow" advTm="2008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108000" y="216000"/>
            <a:ext cx="8568000" cy="2175840"/>
          </a:xfrm>
          <a:prstGeom prst="rect">
            <a:avLst/>
          </a:prstGeom>
          <a:ln>
            <a:noFill/>
          </a:ln>
        </p:spPr>
      </p:pic>
      <p:sp>
        <p:nvSpPr>
          <p:cNvPr id="111" name="TextShape 1"/>
          <p:cNvSpPr txBox="1"/>
          <p:nvPr/>
        </p:nvSpPr>
        <p:spPr>
          <a:xfrm>
            <a:off x="288001" y="0"/>
            <a:ext cx="5319720" cy="858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GALACTIC COSMIC RAY SOLAR MODULATION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" name="Picture 111"/>
          <p:cNvPicPr/>
          <p:nvPr/>
        </p:nvPicPr>
        <p:blipFill>
          <a:blip r:embed="rId3"/>
          <a:stretch/>
        </p:blipFill>
        <p:spPr>
          <a:xfrm>
            <a:off x="288001" y="4834800"/>
            <a:ext cx="4751999" cy="2661480"/>
          </a:xfrm>
          <a:prstGeom prst="rect">
            <a:avLst/>
          </a:prstGeom>
          <a:ln>
            <a:noFill/>
          </a:ln>
        </p:spPr>
      </p:pic>
      <p:pic>
        <p:nvPicPr>
          <p:cNvPr id="113" name="Picture 112"/>
          <p:cNvPicPr/>
          <p:nvPr/>
        </p:nvPicPr>
        <p:blipFill>
          <a:blip r:embed="rId4"/>
          <a:stretch/>
        </p:blipFill>
        <p:spPr>
          <a:xfrm>
            <a:off x="5976001" y="4834800"/>
            <a:ext cx="3949560" cy="2665080"/>
          </a:xfrm>
          <a:prstGeom prst="rect">
            <a:avLst/>
          </a:prstGeom>
          <a:ln>
            <a:noFill/>
          </a:ln>
        </p:spPr>
      </p:pic>
      <p:sp>
        <p:nvSpPr>
          <p:cNvPr id="114" name="TextShape 2"/>
          <p:cNvSpPr txBox="1"/>
          <p:nvPr/>
        </p:nvSpPr>
        <p:spPr>
          <a:xfrm>
            <a:off x="252000" y="2340001"/>
            <a:ext cx="6048000" cy="228816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GB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solar activity cycle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affects low energy cosmic rays.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 err="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Anticorrelation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Crs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Charge sign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dependent effects due to drift effects in the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heliospheric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magnetic field </a:t>
            </a:r>
          </a:p>
          <a:p>
            <a:pPr>
              <a:buClr>
                <a:srgbClr val="000000"/>
              </a:buClr>
              <a:buSzPct val="45000"/>
            </a:pPr>
            <a:r>
              <a:rPr lang="en-GB" sz="14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Observations: 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 dependence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low energy charged particles fluxes 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e+/e- varying with time, according to solar activity evolution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the same reason, galactic proton and electron fluxes evolve differently at the same rigidity 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Positron fraction results </a:t>
            </a:r>
            <a:r>
              <a:rPr lang="en-GB" sz="1400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 in tension 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" name="Picture 114"/>
          <p:cNvPicPr/>
          <p:nvPr/>
        </p:nvPicPr>
        <p:blipFill>
          <a:blip r:embed="rId5"/>
          <a:stretch/>
        </p:blipFill>
        <p:spPr>
          <a:xfrm>
            <a:off x="8529840" y="5041"/>
            <a:ext cx="1442160" cy="1290959"/>
          </a:xfrm>
          <a:prstGeom prst="rect">
            <a:avLst/>
          </a:prstGeom>
          <a:ln>
            <a:noFill/>
          </a:ln>
        </p:spPr>
      </p:pic>
      <p:sp>
        <p:nvSpPr>
          <p:cNvPr id="116" name="TextShape 3"/>
          <p:cNvSpPr txBox="1"/>
          <p:nvPr/>
        </p:nvSpPr>
        <p:spPr>
          <a:xfrm>
            <a:off x="8747999" y="1156680"/>
            <a:ext cx="1080001" cy="3193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Drift pattern  positive particles</a:t>
            </a:r>
          </a:p>
        </p:txBody>
      </p:sp>
      <p:pic>
        <p:nvPicPr>
          <p:cNvPr id="117" name="Picture 116"/>
          <p:cNvPicPr/>
          <p:nvPr/>
        </p:nvPicPr>
        <p:blipFill>
          <a:blip r:embed="rId6"/>
          <a:stretch/>
        </p:blipFill>
        <p:spPr>
          <a:xfrm>
            <a:off x="6192000" y="2448000"/>
            <a:ext cx="3708000" cy="2264760"/>
          </a:xfrm>
          <a:prstGeom prst="rect">
            <a:avLst/>
          </a:prstGeom>
          <a:ln>
            <a:noFill/>
          </a:ln>
        </p:spPr>
      </p:pic>
      <p:sp>
        <p:nvSpPr>
          <p:cNvPr id="118" name="TextShape 4"/>
          <p:cNvSpPr txBox="1"/>
          <p:nvPr/>
        </p:nvSpPr>
        <p:spPr>
          <a:xfrm>
            <a:off x="6768000" y="3240000"/>
            <a:ext cx="1080001" cy="3193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8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 </a:t>
            </a:r>
            <a:r>
              <a:rPr lang="en-GB" sz="8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Felice</a:t>
            </a:r>
            <a:r>
              <a:rPr lang="en-GB" sz="8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V. et al., </a:t>
            </a:r>
            <a:r>
              <a:rPr lang="en-GB" sz="8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ApJ</a:t>
            </a:r>
            <a:r>
              <a:rPr lang="en-GB" sz="8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834:1, 2017 </a:t>
            </a:r>
          </a:p>
        </p:txBody>
      </p:sp>
      <p:sp>
        <p:nvSpPr>
          <p:cNvPr id="119" name="TextShape 5"/>
          <p:cNvSpPr txBox="1"/>
          <p:nvPr/>
        </p:nvSpPr>
        <p:spPr>
          <a:xfrm>
            <a:off x="1080000" y="6768000"/>
            <a:ext cx="1296000" cy="548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8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O. Adriani et al., Phys. Rev. Lett. 116, (2016), 241105</a:t>
            </a:r>
          </a:p>
        </p:txBody>
      </p:sp>
      <p:sp>
        <p:nvSpPr>
          <p:cNvPr id="120" name="TextShape 6"/>
          <p:cNvSpPr txBox="1"/>
          <p:nvPr/>
        </p:nvSpPr>
        <p:spPr>
          <a:xfrm>
            <a:off x="6516001" y="6408360"/>
            <a:ext cx="1296000" cy="548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8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O. Adriani et al., Phys. Rev. Lett. 116, (2016), 241105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6204" y="190260"/>
            <a:ext cx="6691582" cy="3128040"/>
            <a:chOff x="2453331" y="399960"/>
            <a:chExt cx="6691582" cy="3128040"/>
          </a:xfrm>
        </p:grpSpPr>
        <p:pic>
          <p:nvPicPr>
            <p:cNvPr id="134" name="Picture 133"/>
            <p:cNvPicPr/>
            <p:nvPr/>
          </p:nvPicPr>
          <p:blipFill>
            <a:blip r:embed="rId2"/>
            <a:stretch/>
          </p:blipFill>
          <p:spPr>
            <a:xfrm>
              <a:off x="2453331" y="399960"/>
              <a:ext cx="6668281" cy="2768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/>
            <p:cNvPicPr/>
            <p:nvPr/>
          </p:nvPicPr>
          <p:blipFill>
            <a:blip r:embed="rId3"/>
            <a:stretch/>
          </p:blipFill>
          <p:spPr>
            <a:xfrm>
              <a:off x="2505793" y="3155400"/>
              <a:ext cx="6639120" cy="3726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7" name="Picture 136"/>
          <p:cNvPicPr/>
          <p:nvPr/>
        </p:nvPicPr>
        <p:blipFill>
          <a:blip r:embed="rId4"/>
          <a:stretch/>
        </p:blipFill>
        <p:spPr>
          <a:xfrm>
            <a:off x="5266042" y="3318300"/>
            <a:ext cx="4767453" cy="922457"/>
          </a:xfrm>
          <a:prstGeom prst="rect">
            <a:avLst/>
          </a:prstGeom>
          <a:ln>
            <a:noFill/>
          </a:ln>
        </p:spPr>
      </p:pic>
      <p:pic>
        <p:nvPicPr>
          <p:cNvPr id="138" name="Picture 137"/>
          <p:cNvPicPr/>
          <p:nvPr/>
        </p:nvPicPr>
        <p:blipFill>
          <a:blip r:embed="rId5"/>
          <a:stretch/>
        </p:blipFill>
        <p:spPr>
          <a:xfrm>
            <a:off x="202254" y="3285441"/>
            <a:ext cx="4236601" cy="3473959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5038858" y="6457298"/>
            <a:ext cx="122332" cy="113546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TextBox 2"/>
          <p:cNvSpPr txBox="1"/>
          <p:nvPr/>
        </p:nvSpPr>
        <p:spPr>
          <a:xfrm>
            <a:off x="5266042" y="65475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09727" y="6249332"/>
            <a:ext cx="9116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North West </a:t>
            </a:r>
          </a:p>
          <a:p>
            <a:r>
              <a:rPr lang="en-GB" sz="1000" b="1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University</a:t>
            </a:r>
          </a:p>
          <a:p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51941" y="4367354"/>
            <a:ext cx="431300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Selected papers</a:t>
            </a:r>
          </a:p>
          <a:p>
            <a:r>
              <a:rPr lang="en-GB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Martucci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M. et al., </a:t>
            </a:r>
            <a:r>
              <a:rPr lang="en-GB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ApJL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854 (2018) 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</a:t>
            </a:r>
            <a:r>
              <a:rPr lang="en-GB" sz="12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</a:p>
          <a:p>
            <a:r>
              <a:rPr lang="en-GB" sz="1200" spc="-1" dirty="0">
                <a:uFill>
                  <a:solidFill>
                    <a:srgbClr val="FFFFFF"/>
                  </a:solidFill>
                </a:uFill>
                <a:latin typeface="Arial"/>
              </a:rPr>
              <a:t>Di </a:t>
            </a:r>
            <a:r>
              <a:rPr lang="en-GB" sz="1200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Felice</a:t>
            </a:r>
            <a:r>
              <a:rPr lang="en-GB" sz="1200" spc="-1" dirty="0">
                <a:uFill>
                  <a:solidFill>
                    <a:srgbClr val="FFFFFF"/>
                  </a:solidFill>
                </a:uFill>
                <a:latin typeface="Arial"/>
              </a:rPr>
              <a:t> V. et al., </a:t>
            </a:r>
            <a:r>
              <a:rPr lang="en-GB" sz="1200" spc="-1" dirty="0" err="1">
                <a:uFill>
                  <a:solidFill>
                    <a:srgbClr val="FFFFFF"/>
                  </a:solidFill>
                </a:uFill>
                <a:latin typeface="Arial"/>
              </a:rPr>
              <a:t>ApJ</a:t>
            </a:r>
            <a:r>
              <a:rPr lang="en-GB" sz="1200" spc="-1" dirty="0">
                <a:uFill>
                  <a:solidFill>
                    <a:srgbClr val="FFFFFF"/>
                  </a:solidFill>
                </a:uFill>
                <a:latin typeface="Arial"/>
              </a:rPr>
              <a:t> 834:</a:t>
            </a:r>
            <a:r>
              <a:rPr lang="en-GB" sz="12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1 (2017) </a:t>
            </a:r>
            <a:endParaRPr lang="en-GB" sz="1200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Adriani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O. et al, PRL 116 (2016) 241105</a:t>
            </a:r>
          </a:p>
          <a:p>
            <a:r>
              <a:rPr lang="en-GB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Adriani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O. et al, </a:t>
            </a:r>
            <a:r>
              <a:rPr lang="en-GB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ApJ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810 (2015) 142</a:t>
            </a:r>
          </a:p>
          <a:p>
            <a:r>
              <a:rPr lang="nb-NO" sz="1200" dirty="0" err="1" smtClean="0">
                <a:latin typeface="Arial"/>
                <a:cs typeface="Arial"/>
              </a:rPr>
              <a:t>Potgieter</a:t>
            </a:r>
            <a:r>
              <a:rPr lang="nb-NO" sz="1200" dirty="0" smtClean="0">
                <a:latin typeface="Arial"/>
                <a:cs typeface="Arial"/>
              </a:rPr>
              <a:t> M. S. et </a:t>
            </a:r>
            <a:r>
              <a:rPr lang="nb-NO" sz="1200" dirty="0">
                <a:latin typeface="Arial"/>
                <a:cs typeface="Arial"/>
              </a:rPr>
              <a:t>al., Solar </a:t>
            </a:r>
            <a:r>
              <a:rPr lang="nb-NO" sz="1200" dirty="0" err="1">
                <a:latin typeface="Arial"/>
                <a:cs typeface="Arial"/>
              </a:rPr>
              <a:t>Phys</a:t>
            </a:r>
            <a:r>
              <a:rPr lang="nb-NO" sz="1200" dirty="0">
                <a:latin typeface="Arial"/>
                <a:cs typeface="Arial"/>
              </a:rPr>
              <a:t>. 289 (2014) 391 </a:t>
            </a:r>
            <a:endParaRPr lang="en-GB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r>
              <a:rPr lang="en-GB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Adriani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O. et al., </a:t>
            </a:r>
            <a:r>
              <a:rPr lang="en-GB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ApJ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765 (2013) 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91</a:t>
            </a:r>
          </a:p>
          <a:p>
            <a:endParaRPr lang="en-GB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Collaborations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NWU South Africa</a:t>
            </a:r>
          </a:p>
          <a:p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CAU Kiel Germany</a:t>
            </a:r>
          </a:p>
          <a:p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NASA Goddard 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r>
              <a:rPr lang="en-GB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Mephi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Moscow …</a:t>
            </a:r>
            <a:endParaRPr lang="en-GB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6"/>
          <a:stretch/>
        </p:blipFill>
        <p:spPr>
          <a:xfrm>
            <a:off x="28080" y="6732720"/>
            <a:ext cx="10079641" cy="813960"/>
          </a:xfrm>
          <a:prstGeom prst="rect">
            <a:avLst/>
          </a:prstGeom>
          <a:ln>
            <a:noFill/>
          </a:ln>
        </p:spPr>
      </p:pic>
      <p:sp>
        <p:nvSpPr>
          <p:cNvPr id="15" name="CustomShape 2"/>
          <p:cNvSpPr/>
          <p:nvPr/>
        </p:nvSpPr>
        <p:spPr>
          <a:xfrm>
            <a:off x="252001" y="6876000"/>
            <a:ext cx="8784000" cy="252000"/>
          </a:xfrm>
          <a:prstGeom prst="rect">
            <a:avLst/>
          </a:prstGeom>
          <a:solidFill>
            <a:srgbClr val="3333FF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CustomShape 11"/>
          <p:cNvSpPr/>
          <p:nvPr/>
        </p:nvSpPr>
        <p:spPr>
          <a:xfrm>
            <a:off x="3157200" y="6912001"/>
            <a:ext cx="360000" cy="3599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D320"/>
          </a:solidFill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TextShape 12"/>
          <p:cNvSpPr txBox="1"/>
          <p:nvPr/>
        </p:nvSpPr>
        <p:spPr>
          <a:xfrm>
            <a:off x="3418175" y="6570999"/>
            <a:ext cx="1585730" cy="487102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100" b="1" spc="-1" dirty="0" err="1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Premio</a:t>
            </a:r>
            <a:r>
              <a:rPr lang="en-GB" sz="1100" b="1" spc="-1" dirty="0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INFN Bruno Rossi 2010 </a:t>
            </a:r>
          </a:p>
          <a:p>
            <a:r>
              <a:rPr lang="en-GB" sz="1100" b="1" spc="-1" dirty="0" err="1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Premio</a:t>
            </a:r>
            <a:r>
              <a:rPr lang="en-GB" sz="1100" b="1" spc="-1" dirty="0" smtClean="0">
                <a:solidFill>
                  <a:schemeClr val="tx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ARAP 2010 </a:t>
            </a:r>
            <a:endParaRPr lang="en-GB" sz="1100" b="1" spc="-1" dirty="0">
              <a:solidFill>
                <a:schemeClr val="tx2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CustomShape 6"/>
          <p:cNvSpPr/>
          <p:nvPr/>
        </p:nvSpPr>
        <p:spPr>
          <a:xfrm>
            <a:off x="9036001" y="6876000"/>
            <a:ext cx="828000" cy="252000"/>
          </a:xfrm>
          <a:prstGeom prst="rect">
            <a:avLst/>
          </a:prstGeom>
          <a:solidFill>
            <a:srgbClr val="3399FF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TextShape 7"/>
          <p:cNvSpPr txBox="1"/>
          <p:nvPr/>
        </p:nvSpPr>
        <p:spPr>
          <a:xfrm>
            <a:off x="9036000" y="6754321"/>
            <a:ext cx="801000" cy="269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AMS-02</a:t>
            </a:r>
            <a:endParaRPr lang="en-GB" sz="1000" b="1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54389" y="3686759"/>
            <a:ext cx="947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b="1" spc="-1" dirty="0" smtClean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000" b="1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Kiel CAU</a:t>
            </a:r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25" name="CustomShape 3"/>
          <p:cNvSpPr/>
          <p:nvPr/>
        </p:nvSpPr>
        <p:spPr>
          <a:xfrm>
            <a:off x="4629355" y="4133184"/>
            <a:ext cx="122332" cy="113546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Rectangle 25"/>
          <p:cNvSpPr/>
          <p:nvPr/>
        </p:nvSpPr>
        <p:spPr>
          <a:xfrm>
            <a:off x="4667455" y="4001455"/>
            <a:ext cx="548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CERN</a:t>
            </a:r>
            <a:endParaRPr lang="en-GB" sz="1000" b="1" spc="-1" dirty="0" smtClean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1000" b="1" dirty="0">
              <a:solidFill>
                <a:schemeClr val="accent1"/>
              </a:solidFill>
            </a:endParaRPr>
          </a:p>
        </p:txBody>
      </p:sp>
      <p:sp>
        <p:nvSpPr>
          <p:cNvPr id="27" name="CustomShape 3"/>
          <p:cNvSpPr/>
          <p:nvPr/>
        </p:nvSpPr>
        <p:spPr>
          <a:xfrm flipV="1">
            <a:off x="4523086" y="3950652"/>
            <a:ext cx="106269" cy="131729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Picture 8"/>
          <p:cNvPicPr/>
          <p:nvPr/>
        </p:nvPicPr>
        <p:blipFill>
          <a:blip r:embed="rId7"/>
          <a:stretch/>
        </p:blipFill>
        <p:spPr>
          <a:xfrm>
            <a:off x="-46146" y="3150081"/>
            <a:ext cx="10079641" cy="441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/>
          <p:nvPr/>
        </p:nvPicPr>
        <p:blipFill>
          <a:blip r:embed="rId2"/>
          <a:stretch/>
        </p:blipFill>
        <p:spPr>
          <a:xfrm>
            <a:off x="74520" y="1440000"/>
            <a:ext cx="6283440" cy="5544000"/>
          </a:xfrm>
          <a:prstGeom prst="rect">
            <a:avLst/>
          </a:prstGeom>
          <a:ln>
            <a:noFill/>
          </a:ln>
        </p:spPr>
      </p:pic>
      <p:sp>
        <p:nvSpPr>
          <p:cNvPr id="142" name="TextShape 1"/>
          <p:cNvSpPr txBox="1"/>
          <p:nvPr/>
        </p:nvSpPr>
        <p:spPr>
          <a:xfrm>
            <a:off x="144000" y="36000"/>
            <a:ext cx="4536000" cy="18313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5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Uncertainties in </a:t>
            </a:r>
            <a:r>
              <a:rPr lang="en-GB" sz="15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heliospheric</a:t>
            </a:r>
            <a:r>
              <a:rPr lang="en-GB" sz="15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propagation</a:t>
            </a:r>
            <a:endParaRPr lang="en-GB" sz="1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Geometry and physical boundaries of the </a:t>
            </a:r>
            <a:r>
              <a:rPr lang="en-GB" sz="1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Heliosphere</a:t>
            </a:r>
            <a:endParaRPr lang="en-GB" sz="1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Solar activity parameters (time-varying)</a:t>
            </a:r>
          </a:p>
          <a:p>
            <a:r>
              <a:rPr lang="en-GB" sz="1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Input Local Interstellar Spectrum (LIS)</a:t>
            </a:r>
          </a:p>
          <a:p>
            <a:endParaRPr lang="en-GB" sz="1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Webber W. R. and F. B. McDonald, </a:t>
            </a:r>
            <a:r>
              <a:rPr lang="en-GB" sz="1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Geoph</a:t>
            </a:r>
            <a:r>
              <a:rPr lang="en-GB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Res. </a:t>
            </a:r>
            <a:r>
              <a:rPr lang="en-GB" sz="1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Lett</a:t>
            </a:r>
            <a:r>
              <a:rPr lang="en-GB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., 40, 2013</a:t>
            </a:r>
            <a:endParaRPr lang="en-GB" sz="1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Stone E. C. et al., Science, 341 (6142), 2013</a:t>
            </a:r>
            <a:endParaRPr lang="en-GB" sz="1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Cummings A. C. et al., The Astrophysical Journal, 831:18, 2016</a:t>
            </a:r>
            <a:endParaRPr lang="en-GB" sz="1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" name="Picture 142"/>
          <p:cNvPicPr/>
          <p:nvPr/>
        </p:nvPicPr>
        <p:blipFill>
          <a:blip r:embed="rId3"/>
          <a:stretch/>
        </p:blipFill>
        <p:spPr>
          <a:xfrm>
            <a:off x="4975200" y="119519"/>
            <a:ext cx="4875480" cy="6504480"/>
          </a:xfrm>
          <a:prstGeom prst="rect">
            <a:avLst/>
          </a:prstGeom>
          <a:ln w="36000">
            <a:solidFill>
              <a:srgbClr val="FFD320"/>
            </a:solidFill>
            <a:custDash>
              <a:ds d="100000" sp="100000"/>
            </a:custDash>
            <a:round/>
          </a:ln>
        </p:spPr>
      </p:pic>
      <p:pic>
        <p:nvPicPr>
          <p:cNvPr id="144" name="Picture 143"/>
          <p:cNvPicPr/>
          <p:nvPr/>
        </p:nvPicPr>
        <p:blipFill>
          <a:blip r:embed="rId4"/>
          <a:stretch/>
        </p:blipFill>
        <p:spPr>
          <a:xfrm>
            <a:off x="74520" y="6696001"/>
            <a:ext cx="10079641" cy="797400"/>
          </a:xfrm>
          <a:prstGeom prst="rect">
            <a:avLst/>
          </a:prstGeom>
          <a:ln>
            <a:noFill/>
          </a:ln>
        </p:spPr>
      </p:pic>
      <p:sp>
        <p:nvSpPr>
          <p:cNvPr id="145" name="CustomShape 2"/>
          <p:cNvSpPr/>
          <p:nvPr/>
        </p:nvSpPr>
        <p:spPr>
          <a:xfrm>
            <a:off x="4572000" y="6552001"/>
            <a:ext cx="1260000" cy="1008000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7721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3"/>
          <p:cNvSpPr/>
          <p:nvPr/>
        </p:nvSpPr>
        <p:spPr>
          <a:xfrm>
            <a:off x="8568361" y="6552360"/>
            <a:ext cx="1260000" cy="1008000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77216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TextShape 4"/>
          <p:cNvSpPr txBox="1"/>
          <p:nvPr/>
        </p:nvSpPr>
        <p:spPr>
          <a:xfrm>
            <a:off x="3960000" y="6408002"/>
            <a:ext cx="1411560" cy="602279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200" b="1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V1 in the interstellar space!</a:t>
            </a:r>
          </a:p>
        </p:txBody>
      </p:sp>
      <p:sp>
        <p:nvSpPr>
          <p:cNvPr id="148" name="TextShape 5"/>
          <p:cNvSpPr txBox="1"/>
          <p:nvPr/>
        </p:nvSpPr>
        <p:spPr>
          <a:xfrm>
            <a:off x="8308441" y="6669720"/>
            <a:ext cx="1411560" cy="5356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200" b="1" spc="-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V2 almost there as well....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27721" y="730850"/>
            <a:ext cx="9977760" cy="3556518"/>
          </a:xfrm>
          <a:prstGeom prst="rect">
            <a:avLst/>
          </a:prstGeom>
          <a:ln>
            <a:noFill/>
          </a:ln>
        </p:spPr>
      </p:pic>
      <p:sp>
        <p:nvSpPr>
          <p:cNvPr id="150" name="TextShape 1"/>
          <p:cNvSpPr txBox="1"/>
          <p:nvPr/>
        </p:nvSpPr>
        <p:spPr>
          <a:xfrm>
            <a:off x="216000" y="4947160"/>
            <a:ext cx="9789480" cy="1588752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Precise measurements of the time-dependent GCRs spectra are </a:t>
            </a:r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important for:</a:t>
            </a:r>
            <a:endParaRPr lang="en-GB" sz="1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● Understanding the propagation of GCRs in the </a:t>
            </a:r>
            <a:r>
              <a:rPr lang="en-GB" sz="1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heliosphere</a:t>
            </a:r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and contribution from the various modulation mechanisms</a:t>
            </a:r>
          </a:p>
          <a:p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● Refining models, reduce uncertainties on free parameters</a:t>
            </a:r>
          </a:p>
          <a:p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● Constraining uncertainties on secondary CR prediction at low energy</a:t>
            </a:r>
          </a:p>
          <a:p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● Useful in low energy dark matter indirect detection improving the evaluation of the secondary background. 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TextShape 1"/>
          <p:cNvSpPr txBox="1"/>
          <p:nvPr/>
        </p:nvSpPr>
        <p:spPr>
          <a:xfrm>
            <a:off x="288001" y="23300"/>
            <a:ext cx="5319720" cy="858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MOTIVATION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10080625" cy="6695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364" y="46006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8" name="TextShape 1"/>
          <p:cNvSpPr txBox="1"/>
          <p:nvPr/>
        </p:nvSpPr>
        <p:spPr>
          <a:xfrm>
            <a:off x="288001" y="11650"/>
            <a:ext cx="5319720" cy="858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b="1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MOST </a:t>
            </a:r>
            <a:r>
              <a:rPr lang="en-GB" b="1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RECENT ACTIVITY</a:t>
            </a:r>
            <a:endParaRPr lang="en-GB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69971" y="3234665"/>
            <a:ext cx="48804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5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5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5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GB" sz="1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Tx/>
              <a:buChar char="-"/>
            </a:pPr>
            <a:r>
              <a:rPr lang="en-GB" sz="1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Many </a:t>
            </a:r>
            <a:r>
              <a:rPr lang="en-GB" sz="15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on-going analysis </a:t>
            </a:r>
            <a:r>
              <a:rPr lang="en-GB" sz="15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by instruments in space: </a:t>
            </a:r>
            <a:endParaRPr lang="en-GB" sz="1500" b="1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Tx/>
              <a:buChar char="-"/>
            </a:pP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Precise </a:t>
            </a:r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antimatter-matte</a:t>
            </a: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 measurements in cosmic rays. </a:t>
            </a:r>
          </a:p>
          <a:p>
            <a:pPr marL="285750" indent="-285750">
              <a:buFontTx/>
              <a:buChar char="-"/>
            </a:pP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Indirect </a:t>
            </a:r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dark matter </a:t>
            </a: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searches.</a:t>
            </a:r>
          </a:p>
          <a:p>
            <a:pPr marL="285750" indent="-285750">
              <a:buFontTx/>
              <a:buChar char="-"/>
            </a:pPr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Cosmic </a:t>
            </a:r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ray physics </a:t>
            </a:r>
            <a:endParaRPr lang="en-GB" sz="1500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Tx/>
              <a:buChar char="-"/>
            </a:pP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Connections </a:t>
            </a: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with </a:t>
            </a:r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solar physics </a:t>
            </a: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and </a:t>
            </a:r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space </a:t>
            </a:r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weather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750" indent="-285750">
              <a:buFontTx/>
              <a:buChar char="-"/>
            </a:pP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Related </a:t>
            </a: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</a:t>
            </a:r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projects</a:t>
            </a: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as </a:t>
            </a:r>
            <a:r>
              <a:rPr lang="en-GB" sz="15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Limadou</a:t>
            </a: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GAPS, </a:t>
            </a:r>
            <a:r>
              <a:rPr lang="en-GB" sz="15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LIDAL… </a:t>
            </a: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52500"/>
          <a:stretch/>
        </p:blipFill>
        <p:spPr>
          <a:xfrm>
            <a:off x="125476" y="3051291"/>
            <a:ext cx="4226876" cy="3768856"/>
          </a:xfrm>
          <a:prstGeom prst="rect">
            <a:avLst/>
          </a:prstGeom>
        </p:spPr>
      </p:pic>
      <p:pic>
        <p:nvPicPr>
          <p:cNvPr id="5" name="Picture 4" descr="ccProtonFluxTimeProfile_DATA_W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3271" y="-2464631"/>
            <a:ext cx="2960136" cy="80306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1660" y="6857172"/>
            <a:ext cx="2725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Preliminary data – low energy C </a:t>
            </a:r>
          </a:p>
          <a:p>
            <a:r>
              <a:rPr lang="en-GB" sz="1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PostDocs</a:t>
            </a:r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F. </a:t>
            </a:r>
            <a:r>
              <a:rPr lang="en-GB" sz="1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Donnini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</a:t>
            </a:r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B. </a:t>
            </a:r>
            <a:r>
              <a:rPr lang="en-GB" sz="14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Khiali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689" y="3238500"/>
            <a:ext cx="5373511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757342"/>
            <a:ext cx="5232400" cy="104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1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150"/>
          <p:cNvPicPr/>
          <p:nvPr/>
        </p:nvPicPr>
        <p:blipFill>
          <a:blip r:embed="rId2"/>
          <a:stretch/>
        </p:blipFill>
        <p:spPr>
          <a:xfrm>
            <a:off x="27720" y="38160"/>
            <a:ext cx="10079641" cy="7506720"/>
          </a:xfrm>
          <a:prstGeom prst="rect">
            <a:avLst/>
          </a:prstGeom>
          <a:ln>
            <a:noFill/>
          </a:ln>
        </p:spPr>
      </p:pic>
      <p:sp>
        <p:nvSpPr>
          <p:cNvPr id="152" name="TextShape 1"/>
          <p:cNvSpPr txBox="1"/>
          <p:nvPr/>
        </p:nvSpPr>
        <p:spPr>
          <a:xfrm>
            <a:off x="7138440" y="6768000"/>
            <a:ext cx="2365560" cy="638280"/>
          </a:xfrm>
          <a:prstGeom prst="rect">
            <a:avLst/>
          </a:prstGeom>
          <a:noFill/>
          <a:ln w="36000">
            <a:solidFill>
              <a:srgbClr val="FF3333"/>
            </a:solidFill>
            <a:custDash>
              <a:ds d="100000" sp="100000"/>
            </a:custDash>
            <a:round/>
          </a:ln>
        </p:spPr>
        <p:txBody>
          <a:bodyPr lIns="107989" tIns="62993" rIns="107989" bIns="62993"/>
          <a:lstStyle/>
          <a:p>
            <a:r>
              <a:rPr lang="en-GB" b="1" u="sng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Prof. I. Moskalenko 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b="1" u="sng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November 2018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3960001" y="3168000"/>
            <a:ext cx="915120" cy="3463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3741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/>
          <p:cNvPicPr/>
          <p:nvPr/>
        </p:nvPicPr>
        <p:blipFill>
          <a:blip r:embed="rId2"/>
          <a:stretch/>
        </p:blipFill>
        <p:spPr>
          <a:xfrm>
            <a:off x="360000" y="648001"/>
            <a:ext cx="9143640" cy="5838480"/>
          </a:xfrm>
          <a:prstGeom prst="rect">
            <a:avLst/>
          </a:prstGeom>
          <a:ln>
            <a:noFill/>
          </a:ln>
        </p:spPr>
      </p:pic>
      <p:sp>
        <p:nvSpPr>
          <p:cNvPr id="155" name="TextShape 1"/>
          <p:cNvSpPr txBox="1"/>
          <p:nvPr/>
        </p:nvSpPr>
        <p:spPr>
          <a:xfrm>
            <a:off x="288000" y="144000"/>
            <a:ext cx="2680201" cy="3463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b="1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PAMELA INSTRUMENT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3"/>
          <a:stretch/>
        </p:blipFill>
        <p:spPr>
          <a:xfrm>
            <a:off x="35280" y="216000"/>
            <a:ext cx="10032480" cy="7056000"/>
          </a:xfrm>
          <a:prstGeom prst="rect">
            <a:avLst/>
          </a:prstGeom>
          <a:ln>
            <a:noFill/>
          </a:ln>
        </p:spPr>
      </p:pic>
      <p:sp>
        <p:nvSpPr>
          <p:cNvPr id="47" name="TextShape 1"/>
          <p:cNvSpPr txBox="1"/>
          <p:nvPr/>
        </p:nvSpPr>
        <p:spPr>
          <a:xfrm>
            <a:off x="7160761" y="7380000"/>
            <a:ext cx="4899240" cy="284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700" b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Image: GALEX, JPL-Caltech, NASA; Drawing: APS/Alan Stonebraker</a:t>
            </a:r>
            <a:endParaRPr lang="en-GB" sz="700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"/>
    </mc:Choice>
    <mc:Fallback>
      <p:transition xmlns:p14="http://schemas.microsoft.com/office/powerpoint/2010/main" spd="slow" advTm="1081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/>
          <p:nvPr/>
        </p:nvPicPr>
        <p:blipFill>
          <a:blip r:embed="rId2"/>
          <a:stretch/>
        </p:blipFill>
        <p:spPr>
          <a:xfrm>
            <a:off x="27720" y="1864720"/>
            <a:ext cx="10079641" cy="4226040"/>
          </a:xfrm>
          <a:prstGeom prst="rect">
            <a:avLst/>
          </a:prstGeom>
          <a:ln>
            <a:noFill/>
          </a:ln>
        </p:spPr>
      </p:pic>
      <p:sp>
        <p:nvSpPr>
          <p:cNvPr id="49" name="TextShape 1"/>
          <p:cNvSpPr txBox="1"/>
          <p:nvPr/>
        </p:nvSpPr>
        <p:spPr>
          <a:xfrm>
            <a:off x="5616000" y="1"/>
            <a:ext cx="4248000" cy="227556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5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PAMELA MISSION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Space-borne experiment for the precise measure of the matter and antimatter component in cosmic rays.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Launched on 15th June 2006. More than 10 years in flight!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Assembled and tested in </a:t>
            </a:r>
            <a:r>
              <a:rPr lang="en-GB" sz="12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Tor </a:t>
            </a:r>
            <a:r>
              <a:rPr lang="en-GB" sz="1200" b="1" u="sng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Vergata</a:t>
            </a: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 clean rooms.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[</a:t>
            </a:r>
            <a:r>
              <a:rPr lang="en-GB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Prof.</a:t>
            </a: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 </a:t>
            </a:r>
            <a:r>
              <a:rPr lang="en-GB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Picozza</a:t>
            </a: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 &amp; R. </a:t>
            </a:r>
            <a:r>
              <a:rPr lang="en-GB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Sparvoli</a:t>
            </a: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 group]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144000" y="36360"/>
            <a:ext cx="4248000" cy="17398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5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SCIENTIFIC INTERESTS (MAIN</a:t>
            </a:r>
            <a:r>
              <a:rPr lang="en-GB" sz="15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)</a:t>
            </a: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Cosmic ray physics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Indirect dark matter 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search</a:t>
            </a:r>
          </a:p>
          <a:p>
            <a:pPr algn="just">
              <a:buClr>
                <a:srgbClr val="000000"/>
              </a:buClr>
              <a:buSzPct val="45000"/>
            </a:pP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Antimatter-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matter </a:t>
            </a: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detection 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1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Heliospheric</a:t>
            </a:r>
            <a:r>
              <a:rPr lang="en-GB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 </a:t>
            </a: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and solar physics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3"/>
          <a:stretch/>
        </p:blipFill>
        <p:spPr>
          <a:xfrm>
            <a:off x="28080" y="6732720"/>
            <a:ext cx="10079641" cy="813960"/>
          </a:xfrm>
          <a:prstGeom prst="rect">
            <a:avLst/>
          </a:prstGeom>
          <a:ln>
            <a:noFill/>
          </a:ln>
        </p:spPr>
      </p:pic>
      <p:sp>
        <p:nvSpPr>
          <p:cNvPr id="52" name="TextShape 3"/>
          <p:cNvSpPr txBox="1"/>
          <p:nvPr/>
        </p:nvSpPr>
        <p:spPr>
          <a:xfrm>
            <a:off x="36000" y="6120000"/>
            <a:ext cx="2304000" cy="4474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200" b="1" u="sng" spc="-1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My story</a:t>
            </a:r>
            <a:endParaRPr lang="en-GB" sz="1500" b="1" u="sng" spc="-1">
              <a:solidFill>
                <a:srgbClr val="FF3333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252001" y="6876000"/>
            <a:ext cx="8784000" cy="252000"/>
          </a:xfrm>
          <a:prstGeom prst="rect">
            <a:avLst/>
          </a:prstGeom>
          <a:solidFill>
            <a:srgbClr val="3333FF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TextShape 5"/>
          <p:cNvSpPr txBox="1"/>
          <p:nvPr/>
        </p:nvSpPr>
        <p:spPr>
          <a:xfrm>
            <a:off x="1426681" y="6754321"/>
            <a:ext cx="801000" cy="269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PAMELA</a:t>
            </a:r>
            <a:endParaRPr lang="en-GB" sz="1000" b="1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55" name="CustomShape 6"/>
          <p:cNvSpPr/>
          <p:nvPr/>
        </p:nvSpPr>
        <p:spPr>
          <a:xfrm>
            <a:off x="9036001" y="6876000"/>
            <a:ext cx="828000" cy="252000"/>
          </a:xfrm>
          <a:prstGeom prst="rect">
            <a:avLst/>
          </a:prstGeom>
          <a:solidFill>
            <a:srgbClr val="3399FF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TextShape 7"/>
          <p:cNvSpPr txBox="1"/>
          <p:nvPr/>
        </p:nvSpPr>
        <p:spPr>
          <a:xfrm>
            <a:off x="9036000" y="6754321"/>
            <a:ext cx="801000" cy="269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AMS-02</a:t>
            </a:r>
            <a:endParaRPr lang="en-GB" sz="1000" b="1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57" name="TextShape 8"/>
          <p:cNvSpPr txBox="1"/>
          <p:nvPr/>
        </p:nvSpPr>
        <p:spPr>
          <a:xfrm>
            <a:off x="4447080" y="6732720"/>
            <a:ext cx="801000" cy="269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CALET</a:t>
            </a:r>
            <a:endParaRPr lang="en-GB" sz="1000" b="1" spc="-1">
              <a:solidFill>
                <a:srgbClr val="0000CC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58" name="CustomShape 9"/>
          <p:cNvSpPr/>
          <p:nvPr/>
        </p:nvSpPr>
        <p:spPr>
          <a:xfrm>
            <a:off x="4608000" y="6768000"/>
            <a:ext cx="2304000" cy="252000"/>
          </a:xfrm>
          <a:prstGeom prst="rect">
            <a:avLst/>
          </a:prstGeom>
          <a:solidFill>
            <a:srgbClr val="FF66CC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Line 10"/>
          <p:cNvSpPr/>
          <p:nvPr/>
        </p:nvSpPr>
        <p:spPr>
          <a:xfrm flipH="1">
            <a:off x="6660000" y="6732720"/>
            <a:ext cx="2124000" cy="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diamond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Line 11"/>
          <p:cNvSpPr/>
          <p:nvPr/>
        </p:nvSpPr>
        <p:spPr>
          <a:xfrm flipV="1">
            <a:off x="5544000" y="6730200"/>
            <a:ext cx="1188000" cy="504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diamond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TextShape 12"/>
          <p:cNvSpPr txBox="1"/>
          <p:nvPr/>
        </p:nvSpPr>
        <p:spPr>
          <a:xfrm>
            <a:off x="6984001" y="6535440"/>
            <a:ext cx="1584000" cy="2383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INFN ToV &amp; ASI </a:t>
            </a:r>
            <a:endParaRPr lang="en-GB" sz="1000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62" name="TextShape 13"/>
          <p:cNvSpPr txBox="1"/>
          <p:nvPr/>
        </p:nvSpPr>
        <p:spPr>
          <a:xfrm>
            <a:off x="5256000" y="6535440"/>
            <a:ext cx="1836000" cy="386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INFN &amp; Dip. Fis.</a:t>
            </a:r>
            <a:endParaRPr lang="en-GB" sz="1000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ToV </a:t>
            </a:r>
            <a:endParaRPr lang="en-GB" sz="1000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63" name="Line 14"/>
          <p:cNvSpPr/>
          <p:nvPr/>
        </p:nvSpPr>
        <p:spPr>
          <a:xfrm flipV="1">
            <a:off x="828360" y="6732719"/>
            <a:ext cx="2627640" cy="252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TextShape 15"/>
          <p:cNvSpPr txBox="1"/>
          <p:nvPr/>
        </p:nvSpPr>
        <p:spPr>
          <a:xfrm>
            <a:off x="1125720" y="6552000"/>
            <a:ext cx="746280" cy="2386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PhD</a:t>
            </a:r>
            <a:endParaRPr lang="en-GB" sz="1000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65" name="CustomShape 16"/>
          <p:cNvSpPr/>
          <p:nvPr/>
        </p:nvSpPr>
        <p:spPr>
          <a:xfrm>
            <a:off x="0" y="6480000"/>
            <a:ext cx="1008000" cy="795600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TextShape 17"/>
          <p:cNvSpPr txBox="1"/>
          <p:nvPr/>
        </p:nvSpPr>
        <p:spPr>
          <a:xfrm>
            <a:off x="-35999" y="6444001"/>
            <a:ext cx="936000" cy="534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PAMELA launch</a:t>
            </a:r>
            <a:endParaRPr lang="en-GB" sz="1000" b="1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(satellite)</a:t>
            </a:r>
            <a:endParaRPr lang="en-GB" sz="1000" b="1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67" name="CustomShape 18"/>
          <p:cNvSpPr/>
          <p:nvPr/>
        </p:nvSpPr>
        <p:spPr>
          <a:xfrm>
            <a:off x="3701880" y="6825960"/>
            <a:ext cx="834480" cy="486000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TextShape 19"/>
          <p:cNvSpPr txBox="1"/>
          <p:nvPr/>
        </p:nvSpPr>
        <p:spPr>
          <a:xfrm>
            <a:off x="3672001" y="6804000"/>
            <a:ext cx="775080" cy="534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AMS-02 launch (ISS)</a:t>
            </a:r>
            <a:endParaRPr lang="en-GB" sz="1000" b="1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69" name="CustomShape 20"/>
          <p:cNvSpPr/>
          <p:nvPr/>
        </p:nvSpPr>
        <p:spPr>
          <a:xfrm>
            <a:off x="6726600" y="6862680"/>
            <a:ext cx="834480" cy="486000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TextShape 21"/>
          <p:cNvSpPr txBox="1"/>
          <p:nvPr/>
        </p:nvSpPr>
        <p:spPr>
          <a:xfrm>
            <a:off x="6696721" y="6840721"/>
            <a:ext cx="775080" cy="534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CALET</a:t>
            </a:r>
            <a:endParaRPr lang="en-GB" sz="1000" b="1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launch (ISS)</a:t>
            </a:r>
            <a:endParaRPr lang="en-GB" sz="1000" b="1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71" name="TextShape 22"/>
          <p:cNvSpPr txBox="1"/>
          <p:nvPr/>
        </p:nvSpPr>
        <p:spPr>
          <a:xfrm>
            <a:off x="7610760" y="6737759"/>
            <a:ext cx="1029240" cy="3589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900" b="1" spc="-1">
                <a:solidFill>
                  <a:srgbClr val="990099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ASN </a:t>
            </a:r>
            <a:endParaRPr lang="en-GB" sz="900" b="1" spc="-1">
              <a:solidFill>
                <a:srgbClr val="990099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900" b="1" spc="-1">
                <a:solidFill>
                  <a:srgbClr val="990099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II fascia </a:t>
            </a:r>
            <a:endParaRPr lang="en-GB" sz="900" b="1" spc="-1">
              <a:solidFill>
                <a:srgbClr val="990099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"/>
    </mc:Choice>
    <mc:Fallback>
      <p:transition xmlns:p14="http://schemas.microsoft.com/office/powerpoint/2010/main" spd="slow" advTm="2150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/>
          <p:nvPr/>
        </p:nvPicPr>
        <p:blipFill>
          <a:blip r:embed="rId2"/>
          <a:stretch/>
        </p:blipFill>
        <p:spPr>
          <a:xfrm>
            <a:off x="5220000" y="3107860"/>
            <a:ext cx="4186080" cy="3217320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"/>
          <a:stretch/>
        </p:blipFill>
        <p:spPr>
          <a:xfrm>
            <a:off x="0" y="3240000"/>
            <a:ext cx="4166640" cy="3528000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4"/>
          <a:stretch/>
        </p:blipFill>
        <p:spPr>
          <a:xfrm>
            <a:off x="28080" y="6732720"/>
            <a:ext cx="10079641" cy="813960"/>
          </a:xfrm>
          <a:prstGeom prst="rect">
            <a:avLst/>
          </a:prstGeom>
          <a:ln>
            <a:noFill/>
          </a:ln>
        </p:spPr>
      </p:pic>
      <p:sp>
        <p:nvSpPr>
          <p:cNvPr id="74" name="TextShape 1"/>
          <p:cNvSpPr txBox="1"/>
          <p:nvPr/>
        </p:nvSpPr>
        <p:spPr>
          <a:xfrm>
            <a:off x="5544114" y="12220"/>
            <a:ext cx="4248000" cy="295416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5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ANTIMATTER MEASUREMENTS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al. , Nature 458 (2009) 607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al., AP 34 (2010) 1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al, Phys. Rep. 544 (2014) 323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Adrianiet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al. , PRL 111 (2013) 081102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al, PRL 105 (2010) 121101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al, Phys. Rep. 544 (2014) </a:t>
            </a:r>
            <a:r>
              <a:rPr lang="en-GB" sz="10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323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al, PRL 102 (2009) 051101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  <a:ea typeface="TUGRNB+CMSSBX10"/>
              </a:rPr>
              <a:t>……….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2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Interpretations: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Dark matter annihilation/decay (&gt;1500 papers)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Astrophysical origin (~200 papers):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431955" lvl="1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SNR shocks		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431955" lvl="1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Pulsars &amp; pulsar wind nebulae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431955" lvl="1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Inhomogeneity of CR sources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75" name="CustomShape 2"/>
          <p:cNvSpPr/>
          <p:nvPr/>
        </p:nvSpPr>
        <p:spPr>
          <a:xfrm>
            <a:off x="252001" y="6876000"/>
            <a:ext cx="8784000" cy="252000"/>
          </a:xfrm>
          <a:prstGeom prst="rect">
            <a:avLst/>
          </a:prstGeom>
          <a:solidFill>
            <a:srgbClr val="3333FF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3"/>
          <p:cNvSpPr/>
          <p:nvPr/>
        </p:nvSpPr>
        <p:spPr>
          <a:xfrm>
            <a:off x="0" y="6492700"/>
            <a:ext cx="1008000" cy="795600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TextShape 4"/>
          <p:cNvSpPr txBox="1"/>
          <p:nvPr/>
        </p:nvSpPr>
        <p:spPr>
          <a:xfrm>
            <a:off x="-35999" y="6444001"/>
            <a:ext cx="936000" cy="534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 dirty="0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PAMELA launch</a:t>
            </a:r>
            <a:endParaRPr lang="en-GB" sz="1000" b="1" spc="-1" dirty="0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(satellite)</a:t>
            </a:r>
            <a:endParaRPr lang="en-GB" sz="1000" b="1" spc="-1" dirty="0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pic>
        <p:nvPicPr>
          <p:cNvPr id="78" name="Picture 77"/>
          <p:cNvPicPr/>
          <p:nvPr/>
        </p:nvPicPr>
        <p:blipFill>
          <a:blip r:embed="rId5"/>
          <a:stretch/>
        </p:blipFill>
        <p:spPr>
          <a:xfrm>
            <a:off x="216000" y="38161"/>
            <a:ext cx="3816001" cy="3612240"/>
          </a:xfrm>
          <a:prstGeom prst="rect">
            <a:avLst/>
          </a:prstGeom>
          <a:ln>
            <a:noFill/>
          </a:ln>
        </p:spPr>
      </p:pic>
      <p:sp>
        <p:nvSpPr>
          <p:cNvPr id="79" name="TextShape 5"/>
          <p:cNvSpPr txBox="1"/>
          <p:nvPr/>
        </p:nvSpPr>
        <p:spPr>
          <a:xfrm>
            <a:off x="792000" y="3762720"/>
            <a:ext cx="1046520" cy="269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antiprotons</a:t>
            </a:r>
            <a:endParaRPr lang="en-GB" sz="1000" b="1" spc="-1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80" name="TextShape 6"/>
          <p:cNvSpPr txBox="1"/>
          <p:nvPr/>
        </p:nvSpPr>
        <p:spPr>
          <a:xfrm>
            <a:off x="792360" y="126721"/>
            <a:ext cx="1439640" cy="534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PAMELA positron excess</a:t>
            </a:r>
            <a:endParaRPr lang="en-GB" sz="1000" b="1" spc="-1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82" name="TextShape 7"/>
          <p:cNvSpPr txBox="1"/>
          <p:nvPr/>
        </p:nvSpPr>
        <p:spPr>
          <a:xfrm>
            <a:off x="11142720" y="5632561"/>
            <a:ext cx="4608000" cy="1385639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Result from the Alpha Magnetic Spectrometer on the International Space Station: Precision Measurement of the Positron Fraction in Primary Cosmic Rays of 0.5–350 GeV, Phys. Rev. Lett. 110, 141102 (2013)</a:t>
            </a:r>
          </a:p>
          <a:p>
            <a:r>
              <a:rPr lang="en-GB" sz="1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Statistics Measurement of the Positron Fraction in Primary Cosmic Rays of 0.5–500 GeV with the Alpha Magnetic Spectrometer on the International Space Station, Phys. Rev. Lett. 113, 121101 (2014)</a:t>
            </a:r>
          </a:p>
          <a:p>
            <a:endParaRPr lang="en-GB" sz="1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TextShape 8"/>
          <p:cNvSpPr txBox="1"/>
          <p:nvPr/>
        </p:nvSpPr>
        <p:spPr>
          <a:xfrm>
            <a:off x="5508000" y="6201721"/>
            <a:ext cx="4608000" cy="818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Phys. Rev. Lett. 110, 1411 (2013)</a:t>
            </a:r>
          </a:p>
          <a:p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Phys. Rev. Lett. 113, 121101 (2014)</a:t>
            </a:r>
          </a:p>
          <a:p>
            <a:endParaRPr lang="en-GB" sz="1000" b="1" spc="-1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TextShape 9"/>
          <p:cNvSpPr txBox="1"/>
          <p:nvPr/>
        </p:nvSpPr>
        <p:spPr>
          <a:xfrm>
            <a:off x="6480000" y="3505320"/>
            <a:ext cx="1910520" cy="2386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AMS data</a:t>
            </a:r>
            <a:endParaRPr lang="en-GB" sz="1000" b="1" spc="-1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86" name="CustomShape 11"/>
          <p:cNvSpPr/>
          <p:nvPr/>
        </p:nvSpPr>
        <p:spPr>
          <a:xfrm>
            <a:off x="2412001" y="6912001"/>
            <a:ext cx="360000" cy="3599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D320"/>
          </a:solidFill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TextShape 12"/>
          <p:cNvSpPr txBox="1"/>
          <p:nvPr/>
        </p:nvSpPr>
        <p:spPr>
          <a:xfrm>
            <a:off x="2556001" y="6803999"/>
            <a:ext cx="601199" cy="23256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000" b="1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Nature</a:t>
            </a:r>
          </a:p>
        </p:txBody>
      </p:sp>
      <p:sp>
        <p:nvSpPr>
          <p:cNvPr id="18" name="Line 14"/>
          <p:cNvSpPr/>
          <p:nvPr/>
        </p:nvSpPr>
        <p:spPr>
          <a:xfrm flipV="1">
            <a:off x="828360" y="6796219"/>
            <a:ext cx="2627640" cy="252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TextShape 15"/>
          <p:cNvSpPr txBox="1"/>
          <p:nvPr/>
        </p:nvSpPr>
        <p:spPr>
          <a:xfrm>
            <a:off x="1125720" y="6615500"/>
            <a:ext cx="746280" cy="2386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PhD</a:t>
            </a:r>
            <a:endParaRPr lang="en-GB" sz="1000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/>
          <p:cNvPicPr/>
          <p:nvPr/>
        </p:nvPicPr>
        <p:blipFill>
          <a:blip r:embed="rId2"/>
          <a:stretch/>
        </p:blipFill>
        <p:spPr>
          <a:xfrm>
            <a:off x="5220000" y="3107860"/>
            <a:ext cx="4186080" cy="3217320"/>
          </a:xfrm>
          <a:prstGeom prst="rect">
            <a:avLst/>
          </a:prstGeom>
          <a:ln>
            <a:noFill/>
          </a:ln>
        </p:spPr>
      </p:pic>
      <p:pic>
        <p:nvPicPr>
          <p:cNvPr id="72" name="Picture 71"/>
          <p:cNvPicPr/>
          <p:nvPr/>
        </p:nvPicPr>
        <p:blipFill>
          <a:blip r:embed="rId3"/>
          <a:stretch/>
        </p:blipFill>
        <p:spPr>
          <a:xfrm>
            <a:off x="0" y="3240000"/>
            <a:ext cx="4166640" cy="3528000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4"/>
          <a:stretch/>
        </p:blipFill>
        <p:spPr>
          <a:xfrm>
            <a:off x="28080" y="6732720"/>
            <a:ext cx="10079641" cy="813960"/>
          </a:xfrm>
          <a:prstGeom prst="rect">
            <a:avLst/>
          </a:prstGeom>
          <a:ln>
            <a:noFill/>
          </a:ln>
        </p:spPr>
      </p:pic>
      <p:sp>
        <p:nvSpPr>
          <p:cNvPr id="74" name="TextShape 1"/>
          <p:cNvSpPr txBox="1"/>
          <p:nvPr/>
        </p:nvSpPr>
        <p:spPr>
          <a:xfrm>
            <a:off x="5544114" y="12220"/>
            <a:ext cx="4248000" cy="295416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5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ANTIMATTER </a:t>
            </a:r>
            <a:r>
              <a:rPr lang="en-GB" sz="15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RESULTS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al. , Nature 458 (2009) 607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al., AP 34 (2010) 1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al, Phys. Rep. 544 (2014) 323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Adrianiet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al. , PRL 111 (2013) 081102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al, PRL 105 (2010) 121101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al, Phys. Rep. 544 (2014) </a:t>
            </a:r>
            <a:r>
              <a:rPr lang="en-GB" sz="10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323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O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. </a:t>
            </a:r>
            <a:r>
              <a:rPr lang="en-GB" sz="1000" b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Adriani</a:t>
            </a:r>
            <a:r>
              <a:rPr lang="en-GB" sz="1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Liberations sans"/>
              </a:rPr>
              <a:t> et al, PRL 102 (2009) 051101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  <a:ea typeface="TUGRNB+CMSSBX10"/>
              </a:rPr>
              <a:t>………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2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Interpretations: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Dark matter annihilation/decay (&gt;1500 papers)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215978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Astrophysical origin (~200 papers):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431955" lvl="1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SNR shocks		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431955" lvl="1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Pulsars &amp; pulsar wind nebulae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marL="431955" lvl="1" indent="-215978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Inhomogeneity of CR sources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75" name="CustomShape 2"/>
          <p:cNvSpPr/>
          <p:nvPr/>
        </p:nvSpPr>
        <p:spPr>
          <a:xfrm>
            <a:off x="252001" y="6876000"/>
            <a:ext cx="8784000" cy="252000"/>
          </a:xfrm>
          <a:prstGeom prst="rect">
            <a:avLst/>
          </a:prstGeom>
          <a:solidFill>
            <a:srgbClr val="3333FF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" name="CustomShape 3"/>
          <p:cNvSpPr/>
          <p:nvPr/>
        </p:nvSpPr>
        <p:spPr>
          <a:xfrm>
            <a:off x="0" y="6515220"/>
            <a:ext cx="1008000" cy="795600"/>
          </a:xfrm>
          <a:prstGeom prst="ellipse">
            <a:avLst/>
          </a:prstGeom>
          <a:solidFill>
            <a:srgbClr val="FF950E">
              <a:alpha val="40000"/>
            </a:srgbClr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TextShape 4"/>
          <p:cNvSpPr txBox="1"/>
          <p:nvPr/>
        </p:nvSpPr>
        <p:spPr>
          <a:xfrm>
            <a:off x="-35999" y="6444001"/>
            <a:ext cx="936000" cy="534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 dirty="0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PAMELA launch</a:t>
            </a:r>
            <a:endParaRPr lang="en-GB" sz="1000" b="1" spc="-1" dirty="0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000" b="1" spc="-1" dirty="0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(satellite)</a:t>
            </a:r>
            <a:endParaRPr lang="en-GB" sz="1000" b="1" spc="-1" dirty="0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pic>
        <p:nvPicPr>
          <p:cNvPr id="78" name="Picture 77"/>
          <p:cNvPicPr/>
          <p:nvPr/>
        </p:nvPicPr>
        <p:blipFill>
          <a:blip r:embed="rId5"/>
          <a:stretch/>
        </p:blipFill>
        <p:spPr>
          <a:xfrm>
            <a:off x="216000" y="38161"/>
            <a:ext cx="3816001" cy="3612240"/>
          </a:xfrm>
          <a:prstGeom prst="rect">
            <a:avLst/>
          </a:prstGeom>
          <a:ln>
            <a:noFill/>
          </a:ln>
        </p:spPr>
      </p:pic>
      <p:sp>
        <p:nvSpPr>
          <p:cNvPr id="79" name="TextShape 5"/>
          <p:cNvSpPr txBox="1"/>
          <p:nvPr/>
        </p:nvSpPr>
        <p:spPr>
          <a:xfrm>
            <a:off x="792000" y="3762720"/>
            <a:ext cx="1046520" cy="269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antiprotons</a:t>
            </a:r>
            <a:endParaRPr lang="en-GB" sz="1000" b="1" spc="-1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80" name="TextShape 6"/>
          <p:cNvSpPr txBox="1"/>
          <p:nvPr/>
        </p:nvSpPr>
        <p:spPr>
          <a:xfrm>
            <a:off x="792360" y="126721"/>
            <a:ext cx="1439640" cy="534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PAMELA positron excess</a:t>
            </a:r>
            <a:endParaRPr lang="en-GB" sz="1000" b="1" spc="-1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82" name="TextShape 7"/>
          <p:cNvSpPr txBox="1"/>
          <p:nvPr/>
        </p:nvSpPr>
        <p:spPr>
          <a:xfrm>
            <a:off x="11142720" y="5632561"/>
            <a:ext cx="4608000" cy="1385639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First Result from the Alpha Magnetic Spectrometer on the International Space Station: Precision Measurement of the Positron Fraction in Primary Cosmic Rays of 0.5–350 GeV, Phys. Rev. Lett. 110, 141102 (2013)</a:t>
            </a:r>
          </a:p>
          <a:p>
            <a:r>
              <a:rPr lang="en-GB" sz="1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High Statistics Measurement of the Positron Fraction in Primary Cosmic Rays of 0.5–500 GeV with the Alpha Magnetic Spectrometer on the International Space Station, Phys. Rev. Lett. 113, 121101 (2014)</a:t>
            </a:r>
          </a:p>
          <a:p>
            <a:endParaRPr lang="en-GB" sz="1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TextShape 8"/>
          <p:cNvSpPr txBox="1"/>
          <p:nvPr/>
        </p:nvSpPr>
        <p:spPr>
          <a:xfrm>
            <a:off x="5508000" y="6201721"/>
            <a:ext cx="4608000" cy="8182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Phys. Rev. Lett. 110, 1411 (2013)</a:t>
            </a:r>
          </a:p>
          <a:p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Phys. Rev. Lett. 113, 121101 (2014)</a:t>
            </a:r>
          </a:p>
          <a:p>
            <a:endParaRPr lang="en-GB" sz="1000" b="1" spc="-1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TextShape 9"/>
          <p:cNvSpPr txBox="1"/>
          <p:nvPr/>
        </p:nvSpPr>
        <p:spPr>
          <a:xfrm>
            <a:off x="6480000" y="3505320"/>
            <a:ext cx="1910520" cy="2386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AMS data</a:t>
            </a:r>
            <a:endParaRPr lang="en-GB" sz="1000" b="1" spc="-1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sp>
        <p:nvSpPr>
          <p:cNvPr id="86" name="CustomShape 11"/>
          <p:cNvSpPr/>
          <p:nvPr/>
        </p:nvSpPr>
        <p:spPr>
          <a:xfrm>
            <a:off x="2412001" y="6912001"/>
            <a:ext cx="360000" cy="3599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D320"/>
          </a:solidFill>
          <a:ln w="3600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TextShape 12"/>
          <p:cNvSpPr txBox="1"/>
          <p:nvPr/>
        </p:nvSpPr>
        <p:spPr>
          <a:xfrm>
            <a:off x="2556001" y="6803999"/>
            <a:ext cx="601199" cy="23256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1000" b="1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Nature</a:t>
            </a:r>
          </a:p>
        </p:txBody>
      </p:sp>
      <p:sp>
        <p:nvSpPr>
          <p:cNvPr id="18" name="CustomShape 13"/>
          <p:cNvSpPr/>
          <p:nvPr/>
        </p:nvSpPr>
        <p:spPr>
          <a:xfrm>
            <a:off x="936000" y="972000"/>
            <a:ext cx="1764360" cy="1263960"/>
          </a:xfrm>
          <a:prstGeom prst="ellipse">
            <a:avLst/>
          </a:prstGeom>
          <a:solidFill>
            <a:srgbClr val="83CAFF">
              <a:alpha val="40000"/>
            </a:srgbClr>
          </a:solidFill>
          <a:ln w="36000">
            <a:solidFill>
              <a:srgbClr val="3465A4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Line 14"/>
          <p:cNvSpPr/>
          <p:nvPr/>
        </p:nvSpPr>
        <p:spPr>
          <a:xfrm flipV="1">
            <a:off x="828360" y="6796219"/>
            <a:ext cx="2627640" cy="252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TextShape 15"/>
          <p:cNvSpPr txBox="1"/>
          <p:nvPr/>
        </p:nvSpPr>
        <p:spPr>
          <a:xfrm>
            <a:off x="1125720" y="6615500"/>
            <a:ext cx="746280" cy="23868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000" spc="-1">
                <a:solidFill>
                  <a:srgbClr val="3465A4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PhD</a:t>
            </a:r>
            <a:endParaRPr lang="en-GB" sz="1000" spc="-1">
              <a:solidFill>
                <a:srgbClr val="3465A4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</p:spTree>
    <p:extLst>
      <p:ext uri="{BB962C8B-B14F-4D97-AF65-F5344CB8AC3E}">
        <p14:creationId xmlns:p14="http://schemas.microsoft.com/office/powerpoint/2010/main" val="90572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5616000" y="144000"/>
            <a:ext cx="4248000" cy="15613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algn="just"/>
            <a:r>
              <a:rPr lang="en-GB" sz="15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</a:rPr>
              <a:t>LOW ENERGY CR PARTICLES 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r>
              <a:rPr lang="en-GB" sz="15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UGRNB+CMSSBX10"/>
                <a:ea typeface="TUGRNB+CMSSBX10"/>
              </a:rPr>
              <a:t>(2006-2009) data</a:t>
            </a:r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  <a:p>
            <a:pPr algn="just"/>
            <a:endParaRPr lang="en-GB" sz="15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UGRNB+CMSSBX10"/>
              <a:ea typeface="TUGRNB+CMSSBX10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/>
        </p:blipFill>
        <p:spPr>
          <a:xfrm>
            <a:off x="1487160" y="1537921"/>
            <a:ext cx="7152840" cy="450504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3"/>
          <a:stretch/>
        </p:blipFill>
        <p:spPr>
          <a:xfrm>
            <a:off x="546480" y="1086480"/>
            <a:ext cx="8610120" cy="5409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04001" y="301321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GB" sz="4400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9" name="Picture 108"/>
          <p:cNvPicPr/>
          <p:nvPr/>
        </p:nvPicPr>
        <p:blipFill>
          <a:blip r:embed="rId2"/>
          <a:stretch/>
        </p:blipFill>
        <p:spPr>
          <a:xfrm>
            <a:off x="141480" y="38880"/>
            <a:ext cx="9614520" cy="600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108000" y="216000"/>
            <a:ext cx="8568000" cy="2175840"/>
          </a:xfrm>
          <a:prstGeom prst="rect">
            <a:avLst/>
          </a:prstGeom>
          <a:ln>
            <a:noFill/>
          </a:ln>
        </p:spPr>
      </p:pic>
      <p:sp>
        <p:nvSpPr>
          <p:cNvPr id="111" name="TextShape 1"/>
          <p:cNvSpPr txBox="1"/>
          <p:nvPr/>
        </p:nvSpPr>
        <p:spPr>
          <a:xfrm>
            <a:off x="288001" y="0"/>
            <a:ext cx="5319720" cy="858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GALACTIC COSMIC RAY SOLAR MODULATION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252000" y="2340001"/>
            <a:ext cx="6048000" cy="228816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GB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solar activity cycle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affects low energy cosmic rays.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 err="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Anticorrelation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Crs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Charge sign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dependent effects due to drift effects in the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heliospheric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magnetic field 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1" u="sng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Observations: 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 dependence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low energy charged particles fluxes 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e+/e- varying with time, according to solar activity evolution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the same reason, galactic proton and electron fluxes evolve differently at the same rigidity 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Positron fraction results </a:t>
            </a:r>
            <a:r>
              <a:rPr lang="en-GB" sz="1400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 in tension 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" name="Picture 114"/>
          <p:cNvPicPr/>
          <p:nvPr/>
        </p:nvPicPr>
        <p:blipFill>
          <a:blip r:embed="rId3"/>
          <a:stretch/>
        </p:blipFill>
        <p:spPr>
          <a:xfrm>
            <a:off x="8529840" y="5041"/>
            <a:ext cx="1442160" cy="1290959"/>
          </a:xfrm>
          <a:prstGeom prst="rect">
            <a:avLst/>
          </a:prstGeom>
          <a:ln>
            <a:noFill/>
          </a:ln>
        </p:spPr>
      </p:pic>
      <p:sp>
        <p:nvSpPr>
          <p:cNvPr id="116" name="TextShape 3"/>
          <p:cNvSpPr txBox="1"/>
          <p:nvPr/>
        </p:nvSpPr>
        <p:spPr>
          <a:xfrm>
            <a:off x="8747999" y="1156680"/>
            <a:ext cx="1080001" cy="3193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Drift pattern  positive particles</a:t>
            </a:r>
          </a:p>
        </p:txBody>
      </p:sp>
    </p:spTree>
    <p:extLst>
      <p:ext uri="{BB962C8B-B14F-4D97-AF65-F5344CB8AC3E}">
        <p14:creationId xmlns:p14="http://schemas.microsoft.com/office/powerpoint/2010/main" val="286928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/>
          <p:nvPr/>
        </p:nvPicPr>
        <p:blipFill>
          <a:blip r:embed="rId2"/>
          <a:stretch/>
        </p:blipFill>
        <p:spPr>
          <a:xfrm>
            <a:off x="108000" y="216000"/>
            <a:ext cx="8568000" cy="2175840"/>
          </a:xfrm>
          <a:prstGeom prst="rect">
            <a:avLst/>
          </a:prstGeom>
          <a:ln>
            <a:noFill/>
          </a:ln>
        </p:spPr>
      </p:pic>
      <p:sp>
        <p:nvSpPr>
          <p:cNvPr id="111" name="TextShape 1"/>
          <p:cNvSpPr txBox="1"/>
          <p:nvPr/>
        </p:nvSpPr>
        <p:spPr>
          <a:xfrm>
            <a:off x="288001" y="0"/>
            <a:ext cx="5319720" cy="85824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b="1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GALACTIC COSMIC RAY SOLAR MODULATION</a:t>
            </a:r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endParaRPr lang="en-GB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TextShape 2"/>
          <p:cNvSpPr txBox="1"/>
          <p:nvPr/>
        </p:nvSpPr>
        <p:spPr>
          <a:xfrm>
            <a:off x="252000" y="2340001"/>
            <a:ext cx="6048000" cy="228816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GB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solar activity cycle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affects low energy cosmic rays.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 err="1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Anticorrelation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of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Crs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Charge sign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dependent effects due to drift effects in the </a:t>
            </a:r>
            <a:r>
              <a:rPr lang="en-GB" sz="1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heliospheric</a:t>
            </a:r>
            <a:r>
              <a:rPr lang="en-GB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magnetic field 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GB" sz="1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b="1" u="sng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Observations: </a:t>
            </a:r>
            <a:endParaRPr lang="en-GB" sz="14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 smtClean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Time dependence</a:t>
            </a:r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 low energy charged particles fluxes 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e+/e- varying with time, according to solar activity evolution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 the same reason, galactic proton and electron fluxes evolve differently at the same rigidity </a:t>
            </a:r>
          </a:p>
          <a:p>
            <a:pPr marL="215978" indent="-21597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Positron fraction results </a:t>
            </a:r>
            <a:r>
              <a:rPr lang="en-GB" sz="1400" spc="-1" dirty="0" smtClean="0">
                <a:solidFill>
                  <a:srgbClr val="3333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not in tension </a:t>
            </a:r>
            <a:endParaRPr lang="en-GB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" name="Picture 114"/>
          <p:cNvPicPr/>
          <p:nvPr/>
        </p:nvPicPr>
        <p:blipFill>
          <a:blip r:embed="rId3"/>
          <a:stretch/>
        </p:blipFill>
        <p:spPr>
          <a:xfrm>
            <a:off x="8529840" y="5041"/>
            <a:ext cx="1442160" cy="1290959"/>
          </a:xfrm>
          <a:prstGeom prst="rect">
            <a:avLst/>
          </a:prstGeom>
          <a:ln>
            <a:noFill/>
          </a:ln>
        </p:spPr>
      </p:pic>
      <p:sp>
        <p:nvSpPr>
          <p:cNvPr id="116" name="TextShape 3"/>
          <p:cNvSpPr txBox="1"/>
          <p:nvPr/>
        </p:nvSpPr>
        <p:spPr>
          <a:xfrm>
            <a:off x="8747999" y="1156680"/>
            <a:ext cx="1080001" cy="319320"/>
          </a:xfrm>
          <a:prstGeom prst="rect">
            <a:avLst/>
          </a:prstGeom>
          <a:noFill/>
          <a:ln>
            <a:noFill/>
          </a:ln>
        </p:spPr>
        <p:txBody>
          <a:bodyPr lIns="89991" tIns="44996" rIns="89991" bIns="44996"/>
          <a:lstStyle/>
          <a:p>
            <a:r>
              <a:rPr lang="en-GB" sz="8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Drift pattern  positive particles</a:t>
            </a:r>
          </a:p>
        </p:txBody>
      </p:sp>
      <p:pic>
        <p:nvPicPr>
          <p:cNvPr id="7" name="Picture 6"/>
          <p:cNvPicPr/>
          <p:nvPr/>
        </p:nvPicPr>
        <p:blipFill>
          <a:blip r:embed="rId4"/>
          <a:stretch/>
        </p:blipFill>
        <p:spPr>
          <a:xfrm>
            <a:off x="6764760" y="2541593"/>
            <a:ext cx="3063240" cy="3753720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/>
          <a:stretch/>
        </p:blipFill>
        <p:spPr>
          <a:xfrm>
            <a:off x="2921040" y="4782635"/>
            <a:ext cx="3525480" cy="2777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52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1444</Words>
  <Application>Microsoft Macintosh PowerPoint</Application>
  <PresentationFormat>Custom</PresentationFormat>
  <Paragraphs>193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Valeria</cp:lastModifiedBy>
  <cp:revision>51</cp:revision>
  <dcterms:created xsi:type="dcterms:W3CDTF">2018-12-19T14:54:03Z</dcterms:created>
  <dcterms:modified xsi:type="dcterms:W3CDTF">2018-12-21T12:43:48Z</dcterms:modified>
  <dc:language>en-GB</dc:language>
</cp:coreProperties>
</file>