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25"/>
  </p:notesMasterIdLst>
  <p:sldIdLst>
    <p:sldId id="326" r:id="rId2"/>
    <p:sldId id="374" r:id="rId3"/>
    <p:sldId id="394" r:id="rId4"/>
    <p:sldId id="393" r:id="rId5"/>
    <p:sldId id="396" r:id="rId6"/>
    <p:sldId id="397" r:id="rId7"/>
    <p:sldId id="335" r:id="rId8"/>
    <p:sldId id="357" r:id="rId9"/>
    <p:sldId id="324" r:id="rId10"/>
    <p:sldId id="331" r:id="rId11"/>
    <p:sldId id="387" r:id="rId12"/>
    <p:sldId id="384" r:id="rId13"/>
    <p:sldId id="358" r:id="rId14"/>
    <p:sldId id="359" r:id="rId15"/>
    <p:sldId id="392" r:id="rId16"/>
    <p:sldId id="390" r:id="rId17"/>
    <p:sldId id="395" r:id="rId18"/>
    <p:sldId id="386" r:id="rId19"/>
    <p:sldId id="385" r:id="rId20"/>
    <p:sldId id="375" r:id="rId21"/>
    <p:sldId id="378" r:id="rId22"/>
    <p:sldId id="379" r:id="rId23"/>
    <p:sldId id="382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B80825"/>
    <a:srgbClr val="3F31A3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4" autoAdjust="0"/>
  </p:normalViewPr>
  <p:slideViewPr>
    <p:cSldViewPr>
      <p:cViewPr varScale="1">
        <p:scale>
          <a:sx n="151" d="100"/>
          <a:sy n="151" d="100"/>
        </p:scale>
        <p:origin x="20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E8850-0F1D-4612-A0D4-D42D52C432F4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40707-C56F-4204-BE3E-775B6D68B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24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0707-C56F-4204-BE3E-775B6D68B59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72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0707-C56F-4204-BE3E-775B6D68B59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83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0707-C56F-4204-BE3E-775B6D68B59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3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36F105-2167-40CC-8DFA-C9321C273FF3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59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1008000" y="-12606"/>
            <a:ext cx="8136000" cy="523220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15875">
            <a:noFill/>
            <a:prstDash val="solid"/>
            <a:miter lim="800000"/>
            <a:headEnd/>
            <a:tailEnd/>
          </a:ln>
          <a:effectLst>
            <a:reflection endPos="0" dist="381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i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63888" y="6381328"/>
            <a:ext cx="3006824" cy="476250"/>
          </a:xfrm>
        </p:spPr>
        <p:txBody>
          <a:bodyPr/>
          <a:lstStyle>
            <a:lvl1pPr algn="ctr">
              <a:defRPr sz="1400" b="1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8800" y="-27384"/>
            <a:ext cx="673224" cy="476250"/>
          </a:xfrm>
        </p:spPr>
        <p:txBody>
          <a:bodyPr/>
          <a:lstStyle>
            <a:lvl1pPr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0D46813F-F504-4761-81B6-7798EB745B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val 7"/>
          <p:cNvSpPr/>
          <p:nvPr userDrawn="1"/>
        </p:nvSpPr>
        <p:spPr>
          <a:xfrm>
            <a:off x="8388424" y="0"/>
            <a:ext cx="504056" cy="523220"/>
          </a:xfrm>
          <a:prstGeom prst="ellipse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452492"/>
            <a:ext cx="704925" cy="3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971600" y="0"/>
            <a:ext cx="8172400" cy="523220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15875">
            <a:noFill/>
            <a:prstDash val="solid"/>
            <a:miter lim="800000"/>
            <a:headEnd/>
            <a:tailEnd/>
          </a:ln>
          <a:effectLst>
            <a:reflection endPos="0" dist="381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i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63888" y="6381328"/>
            <a:ext cx="3006824" cy="476250"/>
          </a:xfrm>
        </p:spPr>
        <p:txBody>
          <a:bodyPr/>
          <a:lstStyle>
            <a:lvl1pPr algn="ctr">
              <a:defRPr sz="1400" b="1" i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8800" y="-27384"/>
            <a:ext cx="673224" cy="476250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0D46813F-F504-4761-81B6-7798EB745B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val 7"/>
          <p:cNvSpPr/>
          <p:nvPr userDrawn="1"/>
        </p:nvSpPr>
        <p:spPr>
          <a:xfrm>
            <a:off x="8388424" y="0"/>
            <a:ext cx="504056" cy="523220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08" y="6037420"/>
            <a:ext cx="717759" cy="813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6037421"/>
            <a:ext cx="792088" cy="785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971600" y="0"/>
            <a:ext cx="8172400" cy="523220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15875">
            <a:noFill/>
            <a:prstDash val="solid"/>
            <a:miter lim="800000"/>
            <a:headEnd/>
            <a:tailEnd/>
          </a:ln>
          <a:effectLst>
            <a:reflection endPos="0" dist="381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i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63888" y="6381328"/>
            <a:ext cx="3006824" cy="476250"/>
          </a:xfrm>
        </p:spPr>
        <p:txBody>
          <a:bodyPr/>
          <a:lstStyle>
            <a:lvl1pPr algn="ctr">
              <a:defRPr sz="1400" b="1" i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8800" y="-27384"/>
            <a:ext cx="673224" cy="476250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0D46813F-F504-4761-81B6-7798EB745B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val 7"/>
          <p:cNvSpPr/>
          <p:nvPr userDrawn="1"/>
        </p:nvSpPr>
        <p:spPr>
          <a:xfrm>
            <a:off x="8388424" y="0"/>
            <a:ext cx="504056" cy="523220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D46813F-F504-4761-81B6-7798EB745BA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6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7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6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hcathome.web.cern.ch/sites/lhcathome.web.cern.ch/files/ATLAS-Logo-Ref-RGB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84" y="0"/>
            <a:ext cx="4392488" cy="23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63888" y="6266260"/>
            <a:ext cx="3243564" cy="476250"/>
          </a:xfrm>
        </p:spPr>
        <p:txBody>
          <a:bodyPr/>
          <a:lstStyle/>
          <a:p>
            <a:pPr algn="ctr"/>
            <a:r>
              <a:rPr lang="it-IT" sz="1800">
                <a:solidFill>
                  <a:schemeClr val="tx1"/>
                </a:solidFill>
              </a:rPr>
              <a:t>21/12/2018 Roma Tor Vergata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645" y="2412747"/>
            <a:ext cx="625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>
                <a:solidFill>
                  <a:schemeClr val="tx1"/>
                </a:solidFill>
                <a:cs typeface="Arial" panose="020B0604020202020204" pitchFamily="34" charset="0"/>
              </a:rPr>
              <a:t>Dr. Umberto De </a:t>
            </a:r>
            <a:r>
              <a:rPr lang="en-GB" sz="3600" b="1" i="0" dirty="0" err="1">
                <a:solidFill>
                  <a:schemeClr val="tx1"/>
                </a:solidFill>
                <a:cs typeface="Arial" panose="020B0604020202020204" pitchFamily="34" charset="0"/>
              </a:rPr>
              <a:t>Sanctis</a:t>
            </a:r>
            <a:endParaRPr lang="en-GB" sz="3600" b="1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41" y="191717"/>
            <a:ext cx="1367359" cy="1549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8" y="291868"/>
            <a:ext cx="1462019" cy="1449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45" y="3386197"/>
            <a:ext cx="6467475" cy="2609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87D3F-B77E-4078-9E18-491531AF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81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21/12/2018 Roma Tor Vergata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Bs,d</a:t>
            </a:r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μμ</a:t>
            </a:r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BR measurement</a:t>
            </a:r>
            <a:endParaRPr lang="en-GB" sz="3200" b="1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2281" y="674201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chemeClr val="tx1"/>
                </a:solidFill>
              </a:rPr>
              <a:t>Results for full Run1+Partial Run2 dataset (25+26 fb</a:t>
            </a:r>
            <a:r>
              <a:rPr lang="en-GB" sz="2400" b="0" i="0" baseline="30000" dirty="0">
                <a:solidFill>
                  <a:schemeClr val="tx1"/>
                </a:solidFill>
              </a:rPr>
              <a:t>-1</a:t>
            </a:r>
            <a:r>
              <a:rPr lang="en-GB" sz="2400" b="0" i="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cs typeface="Arial" panose="020B0604020202020204" pitchFamily="34" charset="0"/>
              </a:rPr>
              <a:t>Simultaneous BR(Bs </a:t>
            </a:r>
            <a:r>
              <a:rPr lang="en-GB" sz="24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cs typeface="Arial" panose="020B0604020202020204" pitchFamily="34" charset="0"/>
                <a:sym typeface="Wingdings" panose="05000000000000000000" pitchFamily="2" charset="2"/>
              </a:rPr>
              <a:t>μμ</a:t>
            </a:r>
            <a:r>
              <a:rPr lang="en-GB" sz="2400" dirty="0"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2400" dirty="0" err="1">
                <a:cs typeface="Arial" panose="020B0604020202020204" pitchFamily="34" charset="0"/>
                <a:sym typeface="Wingdings" panose="05000000000000000000" pitchFamily="2" charset="2"/>
              </a:rPr>
              <a:t>Bd</a:t>
            </a:r>
            <a:r>
              <a:rPr lang="en-GB" sz="24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cs typeface="Arial" panose="020B0604020202020204" pitchFamily="34" charset="0"/>
                <a:sym typeface="Wingdings" panose="05000000000000000000" pitchFamily="2" charset="2"/>
              </a:rPr>
              <a:t>μμ</a:t>
            </a:r>
            <a:r>
              <a:rPr lang="en-GB" sz="2400" dirty="0">
                <a:cs typeface="Arial" panose="020B0604020202020204" pitchFamily="34" charset="0"/>
                <a:sym typeface="Wingdings" panose="05000000000000000000" pitchFamily="2" charset="2"/>
              </a:rPr>
              <a:t>) extraction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cs typeface="Arial" panose="020B0604020202020204" pitchFamily="34" charset="0"/>
                <a:sym typeface="Wingdings" panose="05000000000000000000" pitchFamily="2" charset="2"/>
              </a:rPr>
              <a:t>Comparable precision w.r.t. CMS and </a:t>
            </a:r>
            <a:r>
              <a:rPr lang="en-GB" sz="2400" dirty="0" err="1">
                <a:cs typeface="Arial" panose="020B0604020202020204" pitchFamily="34" charset="0"/>
                <a:sym typeface="Wingdings" panose="05000000000000000000" pitchFamily="2" charset="2"/>
              </a:rPr>
              <a:t>LHCb</a:t>
            </a:r>
            <a:r>
              <a:rPr lang="en-GB" sz="2400" dirty="0">
                <a:cs typeface="Arial" panose="020B0604020202020204" pitchFamily="34" charset="0"/>
                <a:sym typeface="Wingdings" panose="05000000000000000000" pitchFamily="2" charset="2"/>
              </a:rPr>
              <a:t> despite their better m(</a:t>
            </a:r>
            <a:r>
              <a:rPr lang="el-GR" sz="2400" dirty="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μμ</a:t>
            </a:r>
            <a:r>
              <a:rPr lang="en-GB" sz="2400" dirty="0">
                <a:cs typeface="Arial" panose="020B0604020202020204" pitchFamily="34" charset="0"/>
                <a:sym typeface="Wingdings" panose="05000000000000000000" pitchFamily="2" charset="2"/>
              </a:rPr>
              <a:t>) resolution</a:t>
            </a:r>
          </a:p>
          <a:p>
            <a:pPr marL="288000" lvl="1" indent="-457200">
              <a:buFont typeface="Wingdings" pitchFamily="2" charset="2"/>
              <a:buChar char="Ø"/>
            </a:pPr>
            <a:endParaRPr lang="en-GB" sz="2400" b="0" i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92080" y="2613193"/>
                <a:ext cx="3689944" cy="311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48000" indent="-45720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GB" sz="2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BR(Bs)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2.8</m:t>
                        </m:r>
                      </m:e>
                      <m:sub>
                        <m:r>
                          <a:rPr lang="en-GB" sz="2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−0.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2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  <m:sup>
                        <m:r>
                          <a:rPr lang="en-GB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0.8</m:t>
                        </m:r>
                      </m:sup>
                    </m:sSubSup>
                  </m:oMath>
                </a14:m>
                <a:r>
                  <a:rPr lang="en-GB" altLang="it-IT" sz="2200" dirty="0">
                    <a:solidFill>
                      <a:srgbClr val="FF0000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x10</a:t>
                </a:r>
                <a:r>
                  <a:rPr lang="en-GB" altLang="it-IT" sz="2200" baseline="30000" dirty="0">
                    <a:solidFill>
                      <a:srgbClr val="FF0000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-9</a:t>
                </a:r>
                <a:r>
                  <a:rPr lang="en-GB" sz="2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(stat. ± syst.)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Evidence at 4.6</a:t>
                </a:r>
                <a:r>
                  <a:rPr lang="el-GR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σ</a:t>
                </a:r>
                <a:endParaRPr lang="en-GB" sz="20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648000" lvl="4" indent="-457200">
                  <a:buFont typeface="Wingdings" panose="05000000000000000000" pitchFamily="2" charset="2"/>
                  <a:buChar char="Ø"/>
                </a:pPr>
                <a:r>
                  <a:rPr lang="en-GB" sz="2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Upper limit on BR(Bd) placed at 2.1</a:t>
                </a:r>
                <a:r>
                  <a:rPr lang="en-GB" altLang="it-IT" sz="2200" dirty="0">
                    <a:solidFill>
                      <a:schemeClr val="tx1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x10</a:t>
                </a:r>
                <a:r>
                  <a:rPr lang="en-GB" altLang="it-IT" sz="2200" baseline="30000" dirty="0">
                    <a:solidFill>
                      <a:schemeClr val="tx1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-10</a:t>
                </a:r>
                <a:r>
                  <a:rPr lang="en-GB" altLang="it-IT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GB" sz="2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(95% CLs)</a:t>
                </a:r>
              </a:p>
              <a:p>
                <a:pPr marL="1105200" lvl="5" indent="-457200">
                  <a:buFont typeface="Wingdings" panose="05000000000000000000" pitchFamily="2" charset="2"/>
                  <a:buChar char="Ø"/>
                </a:pPr>
                <a:r>
                  <a:rPr lang="en-GB" sz="2200" dirty="0">
                    <a:cs typeface="Arial" panose="020B0604020202020204" pitchFamily="34" charset="0"/>
                  </a:rPr>
                  <a:t>Currently the most stringent limit</a:t>
                </a:r>
                <a:endParaRPr lang="en-GB" sz="2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914400" lvl="5" indent="-457200">
                  <a:buFont typeface="Wingdings" panose="05000000000000000000" pitchFamily="2" charset="2"/>
                  <a:buChar char="Ø"/>
                </a:pPr>
                <a:endParaRPr lang="en-GB" sz="2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13193"/>
                <a:ext cx="3689944" cy="3117585"/>
              </a:xfrm>
              <a:prstGeom prst="rect">
                <a:avLst/>
              </a:prstGeom>
              <a:blipFill>
                <a:blip r:embed="rId2"/>
                <a:stretch>
                  <a:fillRect t="-978" r="-8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atlas.web.cern.ch/Atlas/GROUPS/PHYSICS/PAPERS/BPHY-2018-09/figaux_11.png">
            <a:extLst>
              <a:ext uri="{FF2B5EF4-FFF2-40B4-BE49-F238E27FC236}">
                <a16:creationId xmlns:a16="http://schemas.microsoft.com/office/drawing/2014/main" id="{3BB5D071-6736-4292-9997-D42659DA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421196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8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pic>
        <p:nvPicPr>
          <p:cNvPr id="4" name="Picture 3" descr="C:\Users\UMBI\Documents\MY TALKS\feynman_Wqqg_ljets_green_faket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02" y="3348997"/>
            <a:ext cx="3675390" cy="22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0939" y="721133"/>
            <a:ext cx="390617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0" i="0" dirty="0">
                <a:solidFill>
                  <a:schemeClr val="tx1"/>
                </a:solidFill>
                <a:cs typeface="Arial" panose="020B0604020202020204" pitchFamily="34" charset="0"/>
              </a:rPr>
              <a:t>Top quark is the heaviest particle in Nature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cs typeface="Arial" panose="020B0604020202020204" pitchFamily="34" charset="0"/>
              </a:rPr>
              <a:t>Its lifetime is shorter than 1/</a:t>
            </a:r>
            <a:r>
              <a:rPr lang="el-GR" sz="2200" dirty="0">
                <a:latin typeface="Comic Sans MS" panose="030F0702030302020204" pitchFamily="66" charset="0"/>
                <a:cs typeface="Arial" panose="020B0604020202020204" pitchFamily="34" charset="0"/>
              </a:rPr>
              <a:t>Λ</a:t>
            </a:r>
            <a:r>
              <a:rPr lang="en-GB" sz="2200" baseline="-25000" dirty="0">
                <a:latin typeface="Comic Sans MS" panose="030F0702030302020204" pitchFamily="66" charset="0"/>
                <a:cs typeface="Arial" panose="020B0604020202020204" pitchFamily="34" charset="0"/>
              </a:rPr>
              <a:t>QCD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 It doesn’t </a:t>
            </a: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hadronise</a:t>
            </a:r>
            <a:endParaRPr lang="en-GB" sz="2200" dirty="0"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cs typeface="Arial" panose="020B0604020202020204" pitchFamily="34" charset="0"/>
                <a:sym typeface="Wingdings" panose="05000000000000000000" pitchFamily="2" charset="2"/>
              </a:rPr>
              <a:t>Possibility to study the properties of a </a:t>
            </a:r>
            <a:r>
              <a:rPr lang="en-GB" sz="2200" dirty="0">
                <a:solidFill>
                  <a:srgbClr val="B8082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bare quark!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B80825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BR(</a:t>
            </a:r>
            <a:r>
              <a:rPr lang="en-GB" sz="2200" dirty="0" err="1">
                <a:solidFill>
                  <a:srgbClr val="B80825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tWb</a:t>
            </a:r>
            <a:r>
              <a:rPr lang="en-GB" sz="2200" dirty="0">
                <a:solidFill>
                  <a:srgbClr val="B80825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) ~ 99%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Experimental signatures: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b="0" i="0" dirty="0">
                <a:solidFill>
                  <a:schemeClr val="tx1"/>
                </a:solidFill>
                <a:cs typeface="Arial" panose="020B0604020202020204" pitchFamily="34" charset="0"/>
              </a:rPr>
              <a:t>High-P</a:t>
            </a:r>
            <a:r>
              <a:rPr lang="en-GB" sz="2200" b="0" i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en-GB" sz="2200" b="0" i="0" dirty="0">
                <a:solidFill>
                  <a:schemeClr val="tx1"/>
                </a:solidFill>
                <a:cs typeface="Arial" panose="020B0604020202020204" pitchFamily="34" charset="0"/>
              </a:rPr>
              <a:t> jets with both light and heavy flavours HF (from b and c quark decays)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b="0" i="0" dirty="0">
                <a:solidFill>
                  <a:schemeClr val="tx1"/>
                </a:solidFill>
                <a:cs typeface="Arial" panose="020B0604020202020204" pitchFamily="34" charset="0"/>
              </a:rPr>
              <a:t>High-P</a:t>
            </a:r>
            <a:r>
              <a:rPr lang="en-GB" sz="2200" b="0" i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en-GB" sz="2200" b="0" i="0" dirty="0">
                <a:solidFill>
                  <a:schemeClr val="tx1"/>
                </a:solidFill>
                <a:cs typeface="Arial" panose="020B0604020202020204" pitchFamily="34" charset="0"/>
              </a:rPr>
              <a:t> isolated lepton (e,µ)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b="0" i="0" dirty="0">
                <a:solidFill>
                  <a:schemeClr val="tx1"/>
                </a:solidFill>
                <a:cs typeface="Arial" panose="020B0604020202020204" pitchFamily="34" charset="0"/>
              </a:rPr>
              <a:t>High missing transverse momentum E</a:t>
            </a:r>
            <a:r>
              <a:rPr lang="en-GB" sz="2200" b="0" i="0" baseline="300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en-GB" sz="2200" b="0" i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MISS</a:t>
            </a:r>
          </a:p>
          <a:p>
            <a:endParaRPr lang="en-GB" sz="2200" b="0" i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GB" sz="2200" b="0" i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4" descr="C:\Users\UMBI\Documents\MY TALK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28" y="729548"/>
            <a:ext cx="3785538" cy="24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Top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298" y="972280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tt</a:t>
            </a:r>
            <a:r>
              <a:rPr lang="en-GB" sz="2800" dirty="0"/>
              <a:t> signal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7212" y="5480828"/>
            <a:ext cx="3065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W+jets</a:t>
            </a:r>
            <a:r>
              <a:rPr lang="en-GB" sz="2800" dirty="0"/>
              <a:t> background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D860E1-996D-4FA8-AFBE-837D7289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41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NPTEV-2020 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908720"/>
                <a:ext cx="772965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8000" lvl="1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b="0" i="0" dirty="0"/>
                  <a:t>NPTEV-2020 project: find New Physics in top events</a:t>
                </a:r>
              </a:p>
              <a:p>
                <a:pPr marL="0" lvl="1">
                  <a:buClr>
                    <a:schemeClr val="tx1"/>
                  </a:buClr>
                </a:pPr>
                <a:endParaRPr lang="en-GB" sz="2400" b="0" i="0" dirty="0"/>
              </a:p>
              <a:p>
                <a:pPr marL="288000" lvl="2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b="0" i="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Several measurements foreseen. </a:t>
                </a:r>
              </a:p>
              <a:p>
                <a:pPr marL="7452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>
                    <a:solidFill>
                      <a:srgbClr val="FF0000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Top mass</a:t>
                </a:r>
              </a:p>
              <a:p>
                <a:pPr marL="7452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>
                    <a:solidFill>
                      <a:srgbClr val="FF0000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CP-violation in b-quark decays in t </a:t>
                </a:r>
                <a:r>
                  <a:rPr lang="en-GB" sz="2400" dirty="0" err="1">
                    <a:solidFill>
                      <a:srgbClr val="FF0000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bW</a:t>
                </a:r>
                <a:r>
                  <a:rPr lang="en-GB" sz="2400" dirty="0">
                    <a:solidFill>
                      <a:srgbClr val="FF0000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 events</a:t>
                </a:r>
              </a:p>
              <a:p>
                <a:pPr marL="7452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Search for resonance X  </a:t>
                </a:r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  <a:sym typeface="Wingdings" panose="05000000000000000000" pitchFamily="2" charset="2"/>
                  </a:rPr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smtClean="0">
                            <a:latin typeface="Cambria Math" panose="02040503050406030204" pitchFamily="18" charset="0"/>
                            <a:ea typeface="ヒラギノ角ゴ Pro W3" pitchFamily="123" charset="-128"/>
                            <a:cs typeface="Arial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ヒラギノ角ゴ Pro W3" pitchFamily="123" charset="-128"/>
                            <a:cs typeface="Arial"/>
                            <a:sym typeface="Wingdings" panose="05000000000000000000" pitchFamily="2" charset="2"/>
                          </a:rPr>
                          <m:t>t</m:t>
                        </m:r>
                      </m:e>
                    </m:acc>
                  </m:oMath>
                </a14:m>
                <a:endParaRPr lang="en-GB" sz="2400" dirty="0">
                  <a:ea typeface="ヒラギノ角ゴ Pro W3" pitchFamily="123" charset="-128"/>
                  <a:cs typeface="Arial"/>
                  <a:sym typeface="Wingdings" panose="05000000000000000000" pitchFamily="2" charset="2"/>
                </a:endParaRPr>
              </a:p>
              <a:p>
                <a:pPr marL="7452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FCNC violating decay t  </a:t>
                </a:r>
                <a:r>
                  <a:rPr lang="en-GB" sz="2400" dirty="0" err="1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cZ</a:t>
                </a:r>
                <a:endParaRPr lang="en-GB" sz="2400" dirty="0">
                  <a:ea typeface="ヒラギノ角ゴ Pro W3" pitchFamily="123" charset="-128"/>
                  <a:cs typeface="Arial"/>
                  <a:sym typeface="Wingdings" panose="05000000000000000000" pitchFamily="2" charset="2"/>
                </a:endParaRPr>
              </a:p>
              <a:p>
                <a:pPr marL="7452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 err="1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ttZ</a:t>
                </a:r>
                <a:r>
                  <a:rPr lang="en-GB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 coupling measurement</a:t>
                </a:r>
              </a:p>
              <a:p>
                <a:pPr marL="7452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GB" sz="2400" dirty="0">
                  <a:ea typeface="ヒラギノ角ゴ Pro W3" pitchFamily="123" charset="-128"/>
                  <a:cs typeface="Arial"/>
                  <a:sym typeface="Wingdings" panose="05000000000000000000" pitchFamily="2" charset="2"/>
                </a:endParaRPr>
              </a:p>
              <a:p>
                <a:pPr marL="288000" lvl="1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/>
                  <a:t>Tool: </a:t>
                </a:r>
                <a:r>
                  <a:rPr lang="en-GB" sz="2400" b="1" dirty="0">
                    <a:solidFill>
                      <a:srgbClr val="B80825"/>
                    </a:solidFill>
                  </a:rPr>
                  <a:t>Soft</a:t>
                </a:r>
                <a:r>
                  <a:rPr lang="en-GB" sz="2400" b="1" dirty="0">
                    <a:solidFill>
                      <a:srgbClr val="B80825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 Muon Tagging </a:t>
                </a:r>
              </a:p>
              <a:p>
                <a:pPr marL="745200" lvl="2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Identify the </a:t>
                </a:r>
                <a:r>
                  <a:rPr lang="en-GB" sz="2400" dirty="0">
                    <a:solidFill>
                      <a:srgbClr val="B80825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muon from the </a:t>
                </a:r>
                <a:r>
                  <a:rPr lang="en-GB" sz="2400" dirty="0" err="1">
                    <a:solidFill>
                      <a:srgbClr val="B80825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semileptonic</a:t>
                </a:r>
                <a:r>
                  <a:rPr lang="en-GB" sz="2400" dirty="0">
                    <a:solidFill>
                      <a:srgbClr val="B80825"/>
                    </a:solidFill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 decays</a:t>
                </a:r>
                <a:r>
                  <a:rPr lang="en-GB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 of the b quark (e.g. </a:t>
                </a:r>
                <a:r>
                  <a:rPr lang="en-GB" sz="2400" dirty="0" err="1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bc</a:t>
                </a:r>
                <a:r>
                  <a:rPr lang="el-GR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μν</a:t>
                </a:r>
                <a:r>
                  <a:rPr lang="en-GB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) in </a:t>
                </a:r>
                <a:r>
                  <a:rPr lang="en-GB" sz="2400" dirty="0" err="1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tW</a:t>
                </a:r>
                <a:r>
                  <a:rPr lang="en-GB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(</a:t>
                </a:r>
                <a:r>
                  <a:rPr lang="el-GR" sz="2400" dirty="0">
                    <a:latin typeface="Comic Sans MS" panose="030F0702030302020204" pitchFamily="66" charset="0"/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μν</a:t>
                </a:r>
                <a:r>
                  <a:rPr lang="en-GB" sz="2400" dirty="0">
                    <a:latin typeface="Comic Sans MS" panose="030F0702030302020204" pitchFamily="66" charset="0"/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)</a:t>
                </a:r>
                <a:r>
                  <a:rPr lang="en-GB" sz="2400" dirty="0">
                    <a:ea typeface="ヒラギノ角ゴ Pro W3" pitchFamily="123" charset="-128"/>
                    <a:cs typeface="Arial"/>
                    <a:sym typeface="Wingdings" panose="05000000000000000000" pitchFamily="2" charset="2"/>
                  </a:rPr>
                  <a:t>b decay</a:t>
                </a:r>
              </a:p>
              <a:p>
                <a:pPr marL="2880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GB" sz="2400" dirty="0">
                  <a:ea typeface="ヒラギノ角ゴ Pro W3" pitchFamily="123" charset="-128"/>
                  <a:cs typeface="Arial"/>
                  <a:sym typeface="Wingdings" panose="05000000000000000000" pitchFamily="2" charset="2"/>
                </a:endParaRPr>
              </a:p>
              <a:p>
                <a:pPr marL="12024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GB" sz="2400" dirty="0">
                  <a:ea typeface="ヒラギノ角ゴ Pro W3" pitchFamily="123" charset="-128"/>
                  <a:cs typeface="Arial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08720"/>
                <a:ext cx="7729652" cy="5262979"/>
              </a:xfrm>
              <a:prstGeom prst="rect">
                <a:avLst/>
              </a:prstGeom>
              <a:blipFill>
                <a:blip r:embed="rId2"/>
                <a:stretch>
                  <a:fillRect l="-1025" t="-927" r="-7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72DF-D2DD-4FB0-A692-6804CFF4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35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21/12/2018 Roma Tor Vergata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Box 3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Top mass measurement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286880" y="986039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400" dirty="0">
                <a:cs typeface="Arial" panose="020B0604020202020204" pitchFamily="34" charset="0"/>
              </a:rPr>
              <a:t>Accurate </a:t>
            </a:r>
            <a:r>
              <a:rPr lang="it-IT" sz="2400" dirty="0" err="1">
                <a:cs typeface="Arial" panose="020B0604020202020204" pitchFamily="34" charset="0"/>
              </a:rPr>
              <a:t>measurements</a:t>
            </a:r>
            <a:r>
              <a:rPr lang="it-IT" sz="2400" dirty="0">
                <a:cs typeface="Arial" panose="020B0604020202020204" pitchFamily="34" charset="0"/>
              </a:rPr>
              <a:t> of top quark mass (together with M</a:t>
            </a:r>
            <a:r>
              <a:rPr lang="it-IT" sz="2400" baseline="-25000" dirty="0">
                <a:cs typeface="Arial" panose="020B0604020202020204" pitchFamily="34" charset="0"/>
              </a:rPr>
              <a:t>W</a:t>
            </a:r>
            <a:r>
              <a:rPr lang="it-IT" sz="2400" dirty="0">
                <a:cs typeface="Arial" panose="020B0604020202020204" pitchFamily="34" charset="0"/>
              </a:rPr>
              <a:t> and M</a:t>
            </a:r>
            <a:r>
              <a:rPr lang="it-IT" sz="2400" baseline="-25000" dirty="0">
                <a:cs typeface="Arial" panose="020B0604020202020204" pitchFamily="34" charset="0"/>
              </a:rPr>
              <a:t>H</a:t>
            </a:r>
            <a:r>
              <a:rPr lang="it-IT" sz="2400" dirty="0">
                <a:cs typeface="Arial" panose="020B0604020202020204" pitchFamily="34" charset="0"/>
              </a:rPr>
              <a:t>) </a:t>
            </a:r>
            <a:r>
              <a:rPr lang="it-IT" sz="2400" dirty="0" err="1">
                <a:cs typeface="Arial" panose="020B0604020202020204" pitchFamily="34" charset="0"/>
              </a:rPr>
              <a:t>crucial</a:t>
            </a:r>
            <a:r>
              <a:rPr lang="it-IT" sz="2400" dirty="0">
                <a:cs typeface="Arial" panose="020B0604020202020204" pitchFamily="34" charset="0"/>
              </a:rPr>
              <a:t> to test the SM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it-IT" sz="2400" dirty="0">
                <a:cs typeface="Arial" panose="020B0604020202020204" pitchFamily="34" charset="0"/>
                <a:sym typeface="Wingdings" panose="05000000000000000000" pitchFamily="2" charset="2"/>
              </a:rPr>
              <a:t>Compare EW fit and </a:t>
            </a:r>
            <a:r>
              <a:rPr lang="it-IT" sz="2400" dirty="0" err="1">
                <a:cs typeface="Arial" panose="020B0604020202020204" pitchFamily="34" charset="0"/>
                <a:sym typeface="Wingdings" panose="05000000000000000000" pitchFamily="2" charset="2"/>
              </a:rPr>
              <a:t>experimental</a:t>
            </a:r>
            <a:r>
              <a:rPr lang="it-IT" sz="24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cs typeface="Arial" panose="020B0604020202020204" pitchFamily="34" charset="0"/>
                <a:sym typeface="Wingdings" panose="05000000000000000000" pitchFamily="2" charset="2"/>
              </a:rPr>
              <a:t>measurements</a:t>
            </a:r>
            <a:endParaRPr lang="it-IT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it-IT" sz="2400" dirty="0" err="1">
                <a:cs typeface="Arial" panose="020B0604020202020204" pitchFamily="34" charset="0"/>
                <a:sym typeface="Wingdings" panose="05000000000000000000" pitchFamily="2" charset="2"/>
              </a:rPr>
              <a:t>Vacuum</a:t>
            </a:r>
            <a:r>
              <a:rPr lang="it-IT" sz="24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cs typeface="Arial" panose="020B0604020202020204" pitchFamily="34" charset="0"/>
                <a:sym typeface="Wingdings" panose="05000000000000000000" pitchFamily="2" charset="2"/>
              </a:rPr>
              <a:t>stability</a:t>
            </a:r>
            <a:r>
              <a:rPr lang="it-IT" sz="2400" dirty="0">
                <a:cs typeface="Arial" panose="020B0604020202020204" pitchFamily="34" charset="0"/>
                <a:sym typeface="Wingdings" panose="05000000000000000000" pitchFamily="2" charset="2"/>
              </a:rPr>
              <a:t> (i.e. UV SM </a:t>
            </a:r>
            <a:r>
              <a:rPr lang="it-IT" sz="2400" dirty="0" err="1">
                <a:cs typeface="Arial" panose="020B0604020202020204" pitchFamily="34" charset="0"/>
                <a:sym typeface="Wingdings" panose="05000000000000000000" pitchFamily="2" charset="2"/>
              </a:rPr>
              <a:t>completion</a:t>
            </a:r>
            <a:r>
              <a:rPr lang="it-IT" sz="2400" dirty="0"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9DE26F-4103-43EA-961D-0C1BFC57C00A}"/>
              </a:ext>
            </a:extLst>
          </p:cNvPr>
          <p:cNvGrpSpPr/>
          <p:nvPr/>
        </p:nvGrpSpPr>
        <p:grpSpPr>
          <a:xfrm>
            <a:off x="1619672" y="2636912"/>
            <a:ext cx="7201707" cy="3438335"/>
            <a:chOff x="1619672" y="3284984"/>
            <a:chExt cx="7201707" cy="2790263"/>
          </a:xfrm>
        </p:grpSpPr>
        <p:pic>
          <p:nvPicPr>
            <p:cNvPr id="3074" name="Picture 2" descr="https://ars.els-cdn.com/content/image/1-s2.0-S2405428316300028-g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302585"/>
              <a:ext cx="6393396" cy="264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5600" y="3493569"/>
              <a:ext cx="3405779" cy="25816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B08D9F-27BB-4F58-81D5-7FAD601FDB1D}"/>
                </a:ext>
              </a:extLst>
            </p:cNvPr>
            <p:cNvSpPr/>
            <p:nvPr/>
          </p:nvSpPr>
          <p:spPr>
            <a:xfrm>
              <a:off x="1763688" y="3302585"/>
              <a:ext cx="288032" cy="190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CE9913-13C1-46CA-84E7-17DA207B1C97}"/>
                </a:ext>
              </a:extLst>
            </p:cNvPr>
            <p:cNvSpPr/>
            <p:nvPr/>
          </p:nvSpPr>
          <p:spPr>
            <a:xfrm>
              <a:off x="5652120" y="3284984"/>
              <a:ext cx="288032" cy="190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3672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21/12/2018 Roma Tor Vergata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Top mass with soft-muons</a:t>
            </a:r>
          </a:p>
        </p:txBody>
      </p:sp>
      <p:sp>
        <p:nvSpPr>
          <p:cNvPr id="5" name="Shape 136"/>
          <p:cNvSpPr/>
          <p:nvPr/>
        </p:nvSpPr>
        <p:spPr>
          <a:xfrm>
            <a:off x="3985503" y="775516"/>
            <a:ext cx="5170417" cy="3765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5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sz="2200" dirty="0">
                <a:latin typeface="Gill Sans MT" panose="020B0502020104020203" pitchFamily="34" charset="0"/>
              </a:rPr>
              <a:t>Relate the top quark mass to the invariant mass constructed by the Soft Tagged μ with the e/μ from the W decay</a:t>
            </a:r>
            <a:endParaRPr lang="it-IT" sz="22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 err="1">
                <a:latin typeface="Gill Sans MT" panose="020B0502020104020203" pitchFamily="34" charset="0"/>
              </a:rPr>
              <a:t>Not</a:t>
            </a:r>
            <a:r>
              <a:rPr lang="it-IT" sz="2200" dirty="0">
                <a:latin typeface="Gill Sans MT" panose="020B0502020104020203" pitchFamily="34" charset="0"/>
              </a:rPr>
              <a:t> sensitive to (b)- JES </a:t>
            </a:r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 gain in </a:t>
            </a:r>
            <a:r>
              <a:rPr lang="it-IT" sz="2200" dirty="0" err="1">
                <a:latin typeface="Gill Sans MT" panose="020B0502020104020203" pitchFamily="34" charset="0"/>
                <a:sym typeface="Wingdings" panose="05000000000000000000" pitchFamily="2" charset="2"/>
              </a:rPr>
              <a:t>combination</a:t>
            </a:r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 with </a:t>
            </a:r>
            <a:r>
              <a:rPr lang="it-IT" sz="2200" dirty="0" err="1">
                <a:latin typeface="Gill Sans MT" panose="020B0502020104020203" pitchFamily="34" charset="0"/>
                <a:sym typeface="Wingdings" panose="05000000000000000000" pitchFamily="2" charset="2"/>
              </a:rPr>
              <a:t>other</a:t>
            </a:r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it-IT" sz="2200" dirty="0" err="1">
                <a:latin typeface="Gill Sans MT" panose="020B0502020104020203" pitchFamily="34" charset="0"/>
                <a:sym typeface="Wingdings" panose="05000000000000000000" pitchFamily="2" charset="2"/>
              </a:rPr>
              <a:t>measurements</a:t>
            </a:r>
            <a:endParaRPr lang="it-IT" sz="22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Non </a:t>
            </a:r>
            <a:r>
              <a:rPr lang="it-IT" sz="2200" dirty="0" err="1">
                <a:latin typeface="Gill Sans MT" panose="020B0502020104020203" pitchFamily="34" charset="0"/>
                <a:sym typeface="Wingdings" panose="05000000000000000000" pitchFamily="2" charset="2"/>
              </a:rPr>
              <a:t>isolated</a:t>
            </a:r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it-IT" sz="2200" dirty="0" err="1">
                <a:latin typeface="Gill Sans MT" panose="020B0502020104020203" pitchFamily="34" charset="0"/>
                <a:sym typeface="Wingdings" panose="05000000000000000000" pitchFamily="2" charset="2"/>
              </a:rPr>
              <a:t>muons</a:t>
            </a:r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  </a:t>
            </a:r>
            <a:r>
              <a:rPr lang="it-IT" sz="2200" dirty="0" err="1">
                <a:latin typeface="Gill Sans MT" panose="020B0502020104020203" pitchFamily="34" charset="0"/>
                <a:sym typeface="Wingdings" panose="05000000000000000000" pitchFamily="2" charset="2"/>
              </a:rPr>
              <a:t>Need</a:t>
            </a:r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 ad-hoc </a:t>
            </a:r>
            <a:r>
              <a:rPr lang="it-IT" sz="2200" dirty="0" err="1">
                <a:latin typeface="Gill Sans MT" panose="020B0502020104020203" pitchFamily="34" charset="0"/>
                <a:sym typeface="Wingdings" panose="05000000000000000000" pitchFamily="2" charset="2"/>
              </a:rPr>
              <a:t>calibration</a:t>
            </a:r>
            <a:r>
              <a:rPr lang="it-IT" sz="2200" dirty="0">
                <a:latin typeface="Gill Sans MT" panose="020B0502020104020203" pitchFamily="34" charset="0"/>
                <a:sym typeface="Wingdings" panose="05000000000000000000" pitchFamily="2" charset="2"/>
              </a:rPr>
              <a:t> with Z and J/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ψ</a:t>
            </a:r>
            <a:endParaRPr lang="it-IT" sz="22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>
                <a:latin typeface="Gill Sans MT" panose="020B0502020104020203" pitchFamily="34" charset="0"/>
              </a:rPr>
              <a:t>b-</a:t>
            </a:r>
            <a:r>
              <a:rPr lang="it-IT" sz="2200" dirty="0" err="1">
                <a:latin typeface="Gill Sans MT" panose="020B0502020104020203" pitchFamily="34" charset="0"/>
              </a:rPr>
              <a:t>fragmentation</a:t>
            </a:r>
            <a:r>
              <a:rPr lang="it-IT" sz="2200" dirty="0">
                <a:latin typeface="Gill Sans MT" panose="020B0502020104020203" pitchFamily="34" charset="0"/>
              </a:rPr>
              <a:t> to be </a:t>
            </a:r>
            <a:r>
              <a:rPr lang="it-IT" sz="2200" dirty="0" err="1">
                <a:latin typeface="Gill Sans MT" panose="020B0502020104020203" pitchFamily="34" charset="0"/>
              </a:rPr>
              <a:t>kept</a:t>
            </a:r>
            <a:r>
              <a:rPr lang="it-IT" sz="2200" dirty="0">
                <a:latin typeface="Gill Sans MT" panose="020B0502020104020203" pitchFamily="34" charset="0"/>
              </a:rPr>
              <a:t> under control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dirty="0" err="1">
                <a:latin typeface="Gill Sans MT" panose="020B0502020104020203" pitchFamily="34" charset="0"/>
              </a:rPr>
              <a:t>Constrained</a:t>
            </a:r>
            <a:r>
              <a:rPr lang="it-IT" dirty="0">
                <a:latin typeface="Gill Sans MT" panose="020B0502020104020203" pitchFamily="34" charset="0"/>
              </a:rPr>
              <a:t> with LEP Z </a:t>
            </a:r>
            <a:r>
              <a:rPr lang="it-IT" dirty="0">
                <a:latin typeface="Gill Sans MT" panose="020B0502020104020203" pitchFamily="34" charset="0"/>
                <a:sym typeface="Wingdings" panose="05000000000000000000" pitchFamily="2" charset="2"/>
              </a:rPr>
              <a:t> </a:t>
            </a:r>
            <a:r>
              <a:rPr lang="it-IT" dirty="0" err="1">
                <a:latin typeface="Gill Sans MT" panose="020B0502020104020203" pitchFamily="34" charset="0"/>
                <a:sym typeface="Wingdings" panose="05000000000000000000" pitchFamily="2" charset="2"/>
              </a:rPr>
              <a:t>bb</a:t>
            </a:r>
            <a:r>
              <a:rPr lang="it-IT" dirty="0">
                <a:latin typeface="Gill Sans MT" panose="020B0502020104020203" pitchFamily="34" charset="0"/>
                <a:sym typeface="Wingdings" panose="05000000000000000000" pitchFamily="2" charset="2"/>
              </a:rPr>
              <a:t> 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2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sz="2200" dirty="0">
              <a:latin typeface="Gill Sans MT" panose="020B05020201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9C0316-E723-4E83-8C4C-78AD9E3A76C9}"/>
              </a:ext>
            </a:extLst>
          </p:cNvPr>
          <p:cNvGrpSpPr/>
          <p:nvPr/>
        </p:nvGrpSpPr>
        <p:grpSpPr>
          <a:xfrm>
            <a:off x="1162828" y="771635"/>
            <a:ext cx="2683357" cy="1337508"/>
            <a:chOff x="1162828" y="771635"/>
            <a:chExt cx="2683357" cy="1337508"/>
          </a:xfrm>
        </p:grpSpPr>
        <p:grpSp>
          <p:nvGrpSpPr>
            <p:cNvPr id="6" name="Group 141"/>
            <p:cNvGrpSpPr/>
            <p:nvPr/>
          </p:nvGrpSpPr>
          <p:grpSpPr>
            <a:xfrm>
              <a:off x="1162828" y="771635"/>
              <a:ext cx="2683357" cy="1337508"/>
              <a:chOff x="0" y="0"/>
              <a:chExt cx="4493587" cy="2278337"/>
            </a:xfrm>
          </p:grpSpPr>
          <p:pic>
            <p:nvPicPr>
              <p:cNvPr id="7" name="Screen Shot 2017-03-06 at 15.25.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7089"/>
              <a:stretch>
                <a:fillRect/>
              </a:stretch>
            </p:blipFill>
            <p:spPr>
              <a:xfrm>
                <a:off x="0" y="0"/>
                <a:ext cx="4493588" cy="22783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" name="Shape 140"/>
              <p:cNvSpPr/>
              <p:nvPr/>
            </p:nvSpPr>
            <p:spPr>
              <a:xfrm>
                <a:off x="2932698" y="456765"/>
                <a:ext cx="510320" cy="554905"/>
              </a:xfrm>
              <a:prstGeom prst="rect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14" name="TextBox 2"/>
            <p:cNvSpPr txBox="1"/>
            <p:nvPr/>
          </p:nvSpPr>
          <p:spPr>
            <a:xfrm>
              <a:off x="3165702" y="116541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omic Sans MS" panose="030F0702030302020204" pitchFamily="66" charset="0"/>
                </a:rPr>
                <a:t>μ</a:t>
              </a:r>
              <a:endParaRPr lang="en-GB" dirty="0"/>
            </a:p>
          </p:txBody>
        </p:sp>
      </p:grpSp>
      <p:pic>
        <p:nvPicPr>
          <p:cNvPr id="12" name="Picture 2" descr="https://lh4.googleusercontent.com/QCSMoZb9qFYzRcKVoSJHGjXUVYVeo1tA5SJ6n5x_gJxy8P2wwoqN1A-oMjdnxiNjmFEiX3vZThTzAjmBC09A98iJ9x8R4YcGYAvEWIBn8Vt54qvJpB2zS1wK1om9qcYRHqRtZUq1d04">
            <a:extLst>
              <a:ext uri="{FF2B5EF4-FFF2-40B4-BE49-F238E27FC236}">
                <a16:creationId xmlns:a16="http://schemas.microsoft.com/office/drawing/2014/main" id="{13DA2D9C-A246-4B12-B82A-3252C7BD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12973"/>
            <a:ext cx="2905704" cy="26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4.googleusercontent.com/vwwcMwvlKweOW2gq5pClMqXJoL4Se8Fsws8KTzgj7Rfo0G6S5Y6AqC7_VnJ-K0G6Om7hihvkqq29LWH_91jHnpBEW1EkaErv91Cs2_ZoXDLbFpy8gHS9vBA1tUccr_4DqYc0z2xlkq8">
            <a:extLst>
              <a:ext uri="{FF2B5EF4-FFF2-40B4-BE49-F238E27FC236}">
                <a16:creationId xmlns:a16="http://schemas.microsoft.com/office/drawing/2014/main" id="{3B87D127-2CBE-42A9-B082-5E1CF5E8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11" y="2085902"/>
            <a:ext cx="2595475" cy="25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5AD580-1C6C-475D-86CD-F4F55C410C0C}"/>
              </a:ext>
            </a:extLst>
          </p:cNvPr>
          <p:cNvSpPr/>
          <p:nvPr/>
        </p:nvSpPr>
        <p:spPr>
          <a:xfrm>
            <a:off x="1032148" y="46636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Gill Sans MT" panose="020B0502020104020203" pitchFamily="34" charset="0"/>
              </a:rPr>
              <a:t>Reconstruct the invariant mass m(l</a:t>
            </a:r>
            <a:r>
              <a:rPr lang="el-GR" dirty="0">
                <a:solidFill>
                  <a:prstClr val="black"/>
                </a:solidFill>
                <a:latin typeface="Comic Sans MS" panose="030F0702030302020204" pitchFamily="66" charset="0"/>
              </a:rPr>
              <a:t>μ</a:t>
            </a:r>
            <a:r>
              <a:rPr lang="en-GB" dirty="0">
                <a:solidFill>
                  <a:prstClr val="black"/>
                </a:solidFill>
                <a:latin typeface="Gill Sans MT" panose="020B0502020104020203" pitchFamily="34" charset="0"/>
              </a:rPr>
              <a:t>)in data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Gill Sans MT" panose="020B0502020104020203" pitchFamily="34" charset="0"/>
              </a:rPr>
              <a:t>Extract m(l</a:t>
            </a:r>
            <a:r>
              <a:rPr lang="el-GR" dirty="0">
                <a:solidFill>
                  <a:prstClr val="black"/>
                </a:solidFill>
                <a:latin typeface="Comic Sans MS" panose="030F0702030302020204" pitchFamily="66" charset="0"/>
              </a:rPr>
              <a:t>μ</a:t>
            </a:r>
            <a:r>
              <a:rPr lang="en-GB" dirty="0">
                <a:solidFill>
                  <a:prstClr val="black"/>
                </a:solidFill>
                <a:latin typeface="Gill Sans MT" panose="020B0502020104020203" pitchFamily="34" charset="0"/>
              </a:rPr>
              <a:t>) templates for several top mass points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Gill Sans MT" panose="020B0502020104020203" pitchFamily="34" charset="0"/>
              </a:rPr>
              <a:t>Fit in data the m(l</a:t>
            </a:r>
            <a:r>
              <a:rPr lang="el-GR" dirty="0">
                <a:solidFill>
                  <a:prstClr val="black"/>
                </a:solidFill>
                <a:latin typeface="Comic Sans MS" panose="030F0702030302020204" pitchFamily="66" charset="0"/>
              </a:rPr>
              <a:t>μ</a:t>
            </a:r>
            <a:r>
              <a:rPr lang="en-GB" dirty="0">
                <a:solidFill>
                  <a:prstClr val="black"/>
                </a:solidFill>
                <a:latin typeface="Gill Sans MT" panose="020B0502020104020203" pitchFamily="34" charset="0"/>
              </a:rPr>
              <a:t>) curve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Gill Sans MT" panose="020B0502020104020203" pitchFamily="34" charset="0"/>
              </a:rPr>
              <a:t>Find the best value of the top mass</a:t>
            </a:r>
          </a:p>
        </p:txBody>
      </p:sp>
    </p:spTree>
    <p:extLst>
      <p:ext uri="{BB962C8B-B14F-4D97-AF65-F5344CB8AC3E}">
        <p14:creationId xmlns:p14="http://schemas.microsoft.com/office/powerpoint/2010/main" val="304298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CP-violation in b-decays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61" y="2915707"/>
            <a:ext cx="4242252" cy="1849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2034" y="2823392"/>
            <a:ext cx="3150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</a:rPr>
              <a:t>Run1  results: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</a:rPr>
              <a:t>All asymmetries consistent with SM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</a:rPr>
              <a:t>First limit on direct CPV in </a:t>
            </a:r>
            <a:r>
              <a:rPr lang="en-GB" b="1" dirty="0" err="1">
                <a:solidFill>
                  <a:srgbClr val="C00000"/>
                </a:solidFill>
              </a:rPr>
              <a:t>b</a:t>
            </a:r>
            <a:r>
              <a:rPr lang="en-GB" b="1" dirty="0" err="1">
                <a:solidFill>
                  <a:srgbClr val="C00000"/>
                </a:solidFill>
                <a:sym typeface="Wingdings" panose="05000000000000000000" pitchFamily="2" charset="2"/>
              </a:rPr>
              <a:t>cX</a:t>
            </a:r>
            <a:r>
              <a:rPr lang="en-GB" b="1" dirty="0">
                <a:solidFill>
                  <a:srgbClr val="C00000"/>
                </a:solidFill>
                <a:sym typeface="Wingdings" panose="05000000000000000000" pitchFamily="2" charset="2"/>
              </a:rPr>
              <a:t> decay</a:t>
            </a:r>
            <a:endParaRPr lang="en-GB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Analysis on  Run2 13TeV     data just started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828" y="571214"/>
            <a:ext cx="7729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b="0" i="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Look 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for </a:t>
            </a:r>
            <a:r>
              <a:rPr lang="en-GB" sz="2400" b="1" dirty="0">
                <a:solidFill>
                  <a:srgbClr val="B80825"/>
                </a:solidFill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CP violation 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in b-</a:t>
            </a:r>
            <a:r>
              <a:rPr lang="en-GB" sz="2400" dirty="0" err="1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semileptonic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decays</a:t>
            </a:r>
          </a:p>
          <a:p>
            <a:pPr marL="342900" lvl="2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b="0" i="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2 muons: one from W, one from the b-cascade</a:t>
            </a:r>
          </a:p>
          <a:p>
            <a:pPr marL="342900" lvl="2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b="0" i="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Count the number of same-charge/opposite-charge muons N</a:t>
            </a:r>
            <a:r>
              <a:rPr lang="en-GB" sz="2400" b="0" i="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++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, N</a:t>
            </a:r>
            <a:r>
              <a:rPr lang="en-GB" sz="24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--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, N</a:t>
            </a:r>
            <a:r>
              <a:rPr lang="en-GB" sz="24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+-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, N</a:t>
            </a:r>
            <a:r>
              <a:rPr lang="en-GB" sz="24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-+ 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</a:t>
            </a:r>
          </a:p>
          <a:p>
            <a:pPr marL="288000" lvl="3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Build asymmetries sensible to CP violation both in B</a:t>
            </a:r>
            <a:r>
              <a:rPr lang="en-GB" sz="24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0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-B</a:t>
            </a:r>
            <a:r>
              <a:rPr lang="en-GB" sz="24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0</a:t>
            </a:r>
            <a:r>
              <a:rPr lang="en-GB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mixing and direct b/c semileptonic decays</a:t>
            </a:r>
          </a:p>
          <a:p>
            <a:pPr marL="288000" lvl="3" indent="-457200">
              <a:buClr>
                <a:schemeClr val="tx1"/>
              </a:buClr>
              <a:buFont typeface="Wingdings" pitchFamily="2" charset="2"/>
              <a:buChar char="Ø"/>
            </a:pPr>
            <a:endParaRPr lang="en-GB" sz="2400" dirty="0"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  <a:p>
            <a:pPr marL="1202400" lvl="3" indent="-457200">
              <a:buClr>
                <a:schemeClr val="tx1"/>
              </a:buClr>
              <a:buFont typeface="Wingdings" pitchFamily="2" charset="2"/>
              <a:buChar char="Ø"/>
            </a:pPr>
            <a:endParaRPr lang="en-GB" sz="2400" dirty="0"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72DF-D2DD-4FB0-A692-6804CFF4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274FA-8515-4255-B638-2A54CE6C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03" y="4851198"/>
            <a:ext cx="3496169" cy="1400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61DE5-6B5D-4EE1-9371-5C49D7AC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719" y="4894577"/>
            <a:ext cx="2800696" cy="15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pic>
        <p:nvPicPr>
          <p:cNvPr id="1026" name="Picture 2" descr="Risultati immagini per we are gonna have 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3348"/>
            <a:ext cx="8172400" cy="68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D7032-8F81-4B5E-A8C4-466FAE3B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99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21179-2C0D-452D-8DC1-107CA92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502768" cy="476250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21/12/2018 Roma Tor Vergata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8F4D0-CDB0-4048-9378-89925408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t>17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9918A-55C7-4209-A2CF-6E43C37A1923}"/>
              </a:ext>
            </a:extLst>
          </p:cNvPr>
          <p:cNvSpPr txBox="1"/>
          <p:nvPr/>
        </p:nvSpPr>
        <p:spPr>
          <a:xfrm>
            <a:off x="1331640" y="3212976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25571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pic>
        <p:nvPicPr>
          <p:cNvPr id="1026" name="Picture 2" descr="Risultati immagini per supersym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84" y="557391"/>
            <a:ext cx="7560840" cy="39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i="1" dirty="0">
                <a:latin typeface="Comic Sans MS" panose="030F0702030302020204" pitchFamily="66" charset="0"/>
              </a:rPr>
              <a:t>Supersymmetry (SUSY)</a:t>
            </a: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1162829" y="4568619"/>
            <a:ext cx="7819196" cy="182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41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4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rgbClr val="B80825"/>
                </a:solidFill>
                <a:latin typeface="+mn-lt"/>
              </a:rPr>
              <a:t>New symmetry </a:t>
            </a: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that associates to every SM particle a partner with different spin</a:t>
            </a:r>
          </a:p>
          <a:p>
            <a:pPr marL="342900" indent="-342900" defTabSz="9144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Solution to the “</a:t>
            </a:r>
            <a:r>
              <a:rPr lang="en-GB" altLang="en-US" sz="2000" dirty="0">
                <a:solidFill>
                  <a:srgbClr val="B80825"/>
                </a:solidFill>
                <a:latin typeface="+mn-lt"/>
              </a:rPr>
              <a:t>naturalness/hierarchy/fine-tuning</a:t>
            </a: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” problem</a:t>
            </a:r>
          </a:p>
          <a:p>
            <a:pPr marL="342900" indent="-342900" defTabSz="9144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Candidate for </a:t>
            </a:r>
            <a:r>
              <a:rPr lang="en-GB" altLang="en-US" sz="2000" dirty="0">
                <a:solidFill>
                  <a:srgbClr val="B80825"/>
                </a:solidFill>
                <a:latin typeface="+mn-lt"/>
              </a:rPr>
              <a:t>Dark Matter (called LSP) </a:t>
            </a: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if </a:t>
            </a:r>
            <a:r>
              <a:rPr lang="en-GB" altLang="en-US" sz="2000" dirty="0">
                <a:solidFill>
                  <a:srgbClr val="B80825"/>
                </a:solidFill>
                <a:latin typeface="+mn-lt"/>
              </a:rPr>
              <a:t>R-parity</a:t>
            </a: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 conservation holds</a:t>
            </a:r>
          </a:p>
          <a:p>
            <a:pPr marL="0" indent="0" defTabSz="914400">
              <a:lnSpc>
                <a:spcPct val="100000"/>
              </a:lnSpc>
              <a:spcBef>
                <a:spcPts val="500"/>
              </a:spcBef>
            </a:pPr>
            <a:endParaRPr lang="en-GB" alt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6065D-CA6E-4B1E-B7DE-A99A67B3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0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3252788" y="692150"/>
            <a:ext cx="5711825" cy="1754188"/>
            <a:chOff x="1457" y="727"/>
            <a:chExt cx="4205" cy="1105"/>
          </a:xfrm>
        </p:grpSpPr>
        <p:grpSp>
          <p:nvGrpSpPr>
            <p:cNvPr id="78851" name="Group 3"/>
            <p:cNvGrpSpPr>
              <a:grpSpLocks/>
            </p:cNvGrpSpPr>
            <p:nvPr/>
          </p:nvGrpSpPr>
          <p:grpSpPr bwMode="auto">
            <a:xfrm>
              <a:off x="5044" y="1398"/>
              <a:ext cx="247" cy="398"/>
              <a:chOff x="5044" y="1398"/>
              <a:chExt cx="247" cy="398"/>
            </a:xfrm>
          </p:grpSpPr>
          <p:sp>
            <p:nvSpPr>
              <p:cNvPr id="78852" name="Line 4"/>
              <p:cNvSpPr>
                <a:spLocks noChangeShapeType="1"/>
              </p:cNvSpPr>
              <p:nvPr/>
            </p:nvSpPr>
            <p:spPr bwMode="auto">
              <a:xfrm>
                <a:off x="5044" y="1398"/>
                <a:ext cx="247" cy="364"/>
              </a:xfrm>
              <a:prstGeom prst="line">
                <a:avLst/>
              </a:prstGeom>
              <a:noFill/>
              <a:ln w="2556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53" name="AutoShape 5"/>
              <p:cNvSpPr>
                <a:spLocks noChangeArrowheads="1"/>
              </p:cNvSpPr>
              <p:nvPr/>
            </p:nvSpPr>
            <p:spPr bwMode="auto">
              <a:xfrm>
                <a:off x="5044" y="1508"/>
                <a:ext cx="195" cy="288"/>
              </a:xfrm>
              <a:prstGeom prst="roundRect">
                <a:avLst>
                  <a:gd name="adj" fmla="val 59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r>
                  <a:rPr lang="en-GB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</a:t>
                </a:r>
              </a:p>
            </p:txBody>
          </p:sp>
        </p:grpSp>
        <p:grpSp>
          <p:nvGrpSpPr>
            <p:cNvPr id="78854" name="Group 6"/>
            <p:cNvGrpSpPr>
              <a:grpSpLocks/>
            </p:cNvGrpSpPr>
            <p:nvPr/>
          </p:nvGrpSpPr>
          <p:grpSpPr bwMode="auto">
            <a:xfrm>
              <a:off x="3271" y="1362"/>
              <a:ext cx="248" cy="400"/>
              <a:chOff x="3271" y="1362"/>
              <a:chExt cx="248" cy="400"/>
            </a:xfrm>
          </p:grpSpPr>
          <p:sp>
            <p:nvSpPr>
              <p:cNvPr id="78855" name="Line 7"/>
              <p:cNvSpPr>
                <a:spLocks noChangeShapeType="1"/>
              </p:cNvSpPr>
              <p:nvPr/>
            </p:nvSpPr>
            <p:spPr bwMode="auto">
              <a:xfrm flipH="1">
                <a:off x="3435" y="1362"/>
                <a:ext cx="84" cy="400"/>
              </a:xfrm>
              <a:prstGeom prst="line">
                <a:avLst/>
              </a:prstGeom>
              <a:noFill/>
              <a:ln w="2556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56" name="AutoShape 8"/>
              <p:cNvSpPr>
                <a:spLocks noChangeArrowheads="1"/>
              </p:cNvSpPr>
              <p:nvPr/>
            </p:nvSpPr>
            <p:spPr bwMode="auto">
              <a:xfrm>
                <a:off x="3271" y="1471"/>
                <a:ext cx="245" cy="288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r>
                  <a:rPr lang="en-GB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</a:t>
                </a:r>
              </a:p>
            </p:txBody>
          </p:sp>
        </p:grpSp>
        <p:sp>
          <p:nvSpPr>
            <p:cNvPr id="78857" name="Line 9"/>
            <p:cNvSpPr>
              <a:spLocks noChangeShapeType="1"/>
            </p:cNvSpPr>
            <p:nvPr/>
          </p:nvSpPr>
          <p:spPr bwMode="auto">
            <a:xfrm flipH="1">
              <a:off x="2776" y="1253"/>
              <a:ext cx="249" cy="400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58" name="AutoShape 10"/>
            <p:cNvSpPr>
              <a:spLocks noChangeArrowheads="1"/>
            </p:cNvSpPr>
            <p:nvPr/>
          </p:nvSpPr>
          <p:spPr bwMode="auto">
            <a:xfrm>
              <a:off x="2578" y="1354"/>
              <a:ext cx="245" cy="288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  <p:grpSp>
          <p:nvGrpSpPr>
            <p:cNvPr id="78859" name="Group 11"/>
            <p:cNvGrpSpPr>
              <a:grpSpLocks/>
            </p:cNvGrpSpPr>
            <p:nvPr/>
          </p:nvGrpSpPr>
          <p:grpSpPr bwMode="auto">
            <a:xfrm>
              <a:off x="4178" y="1435"/>
              <a:ext cx="195" cy="397"/>
              <a:chOff x="4178" y="1435"/>
              <a:chExt cx="195" cy="397"/>
            </a:xfrm>
          </p:grpSpPr>
          <p:sp>
            <p:nvSpPr>
              <p:cNvPr id="78860" name="Line 12"/>
              <p:cNvSpPr>
                <a:spLocks noChangeShapeType="1"/>
              </p:cNvSpPr>
              <p:nvPr/>
            </p:nvSpPr>
            <p:spPr bwMode="auto">
              <a:xfrm>
                <a:off x="4260" y="1435"/>
                <a:ext cx="82" cy="364"/>
              </a:xfrm>
              <a:prstGeom prst="line">
                <a:avLst/>
              </a:prstGeom>
              <a:noFill/>
              <a:ln w="2556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61" name="AutoShape 13"/>
              <p:cNvSpPr>
                <a:spLocks noChangeArrowheads="1"/>
              </p:cNvSpPr>
              <p:nvPr/>
            </p:nvSpPr>
            <p:spPr bwMode="auto">
              <a:xfrm>
                <a:off x="4178" y="1544"/>
                <a:ext cx="195" cy="288"/>
              </a:xfrm>
              <a:prstGeom prst="roundRect">
                <a:avLst>
                  <a:gd name="adj" fmla="val 59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fontAlgn="base">
                  <a:lnSpc>
                    <a:spcPct val="19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r>
                  <a:rPr lang="en-GB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>
              <a:off x="2570" y="1071"/>
              <a:ext cx="453" cy="182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63" name="Text Box 15"/>
            <p:cNvSpPr txBox="1">
              <a:spLocks noChangeArrowheads="1"/>
            </p:cNvSpPr>
            <p:nvPr/>
          </p:nvSpPr>
          <p:spPr bwMode="auto">
            <a:xfrm>
              <a:off x="2693" y="115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78864" name="Text Box 16"/>
            <p:cNvSpPr txBox="1">
              <a:spLocks noChangeArrowheads="1"/>
            </p:cNvSpPr>
            <p:nvPr/>
          </p:nvSpPr>
          <p:spPr bwMode="auto">
            <a:xfrm>
              <a:off x="2693" y="107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~</a:t>
              </a:r>
            </a:p>
          </p:txBody>
        </p:sp>
        <p:sp>
          <p:nvSpPr>
            <p:cNvPr id="78865" name="Line 17"/>
            <p:cNvSpPr>
              <a:spLocks noChangeShapeType="1"/>
            </p:cNvSpPr>
            <p:nvPr/>
          </p:nvSpPr>
          <p:spPr bwMode="auto">
            <a:xfrm>
              <a:off x="3024" y="1252"/>
              <a:ext cx="494" cy="109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66" name="AutoShape 18"/>
            <p:cNvSpPr>
              <a:spLocks noChangeArrowheads="1"/>
            </p:cNvSpPr>
            <p:nvPr/>
          </p:nvSpPr>
          <p:spPr bwMode="auto">
            <a:xfrm>
              <a:off x="3198" y="1054"/>
              <a:ext cx="246" cy="288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78867" name="AutoShape 19"/>
            <p:cNvSpPr>
              <a:spLocks noChangeArrowheads="1"/>
            </p:cNvSpPr>
            <p:nvPr/>
          </p:nvSpPr>
          <p:spPr bwMode="auto">
            <a:xfrm>
              <a:off x="3198" y="981"/>
              <a:ext cx="255" cy="288"/>
            </a:xfrm>
            <a:prstGeom prst="roundRect">
              <a:avLst>
                <a:gd name="adj" fmla="val 45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~</a:t>
              </a:r>
            </a:p>
          </p:txBody>
        </p:sp>
        <p:sp>
          <p:nvSpPr>
            <p:cNvPr id="78868" name="Line 20"/>
            <p:cNvSpPr>
              <a:spLocks noChangeShapeType="1"/>
            </p:cNvSpPr>
            <p:nvPr/>
          </p:nvSpPr>
          <p:spPr bwMode="auto">
            <a:xfrm flipV="1">
              <a:off x="4302" y="1397"/>
              <a:ext cx="742" cy="39"/>
            </a:xfrm>
            <a:prstGeom prst="line">
              <a:avLst/>
            </a:prstGeom>
            <a:noFill/>
            <a:ln w="25560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69" name="AutoShape 21"/>
            <p:cNvSpPr>
              <a:spLocks noChangeArrowheads="1"/>
            </p:cNvSpPr>
            <p:nvPr/>
          </p:nvSpPr>
          <p:spPr bwMode="auto">
            <a:xfrm>
              <a:off x="4591" y="1145"/>
              <a:ext cx="196" cy="288"/>
            </a:xfrm>
            <a:prstGeom prst="roundRect">
              <a:avLst>
                <a:gd name="adj" fmla="val 59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78870" name="AutoShape 22"/>
            <p:cNvSpPr>
              <a:spLocks noChangeArrowheads="1"/>
            </p:cNvSpPr>
            <p:nvPr/>
          </p:nvSpPr>
          <p:spPr bwMode="auto">
            <a:xfrm>
              <a:off x="4549" y="1036"/>
              <a:ext cx="255" cy="288"/>
            </a:xfrm>
            <a:prstGeom prst="roundRect">
              <a:avLst>
                <a:gd name="adj" fmla="val 45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~</a:t>
              </a:r>
            </a:p>
          </p:txBody>
        </p:sp>
        <p:sp>
          <p:nvSpPr>
            <p:cNvPr id="78871" name="Line 23"/>
            <p:cNvSpPr>
              <a:spLocks noChangeShapeType="1"/>
            </p:cNvSpPr>
            <p:nvPr/>
          </p:nvSpPr>
          <p:spPr bwMode="auto">
            <a:xfrm>
              <a:off x="3518" y="1362"/>
              <a:ext cx="784" cy="72"/>
            </a:xfrm>
            <a:prstGeom prst="line">
              <a:avLst/>
            </a:prstGeom>
            <a:noFill/>
            <a:ln w="2556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72" name="AutoShape 24"/>
            <p:cNvSpPr>
              <a:spLocks noChangeArrowheads="1"/>
            </p:cNvSpPr>
            <p:nvPr/>
          </p:nvSpPr>
          <p:spPr bwMode="auto">
            <a:xfrm>
              <a:off x="3724" y="1101"/>
              <a:ext cx="406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Symbol" panose="05050102010706020507" pitchFamily="18" charset="2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Symbol" panose="05050102010706020507" pitchFamily="18" charset="2"/>
                </a:rPr>
                <a:t></a:t>
              </a:r>
              <a:r>
                <a:rPr lang="en-GB" altLang="en-US" sz="2400" baseline="30000">
                  <a:solidFill>
                    <a:schemeClr val="tx1"/>
                  </a:solidFill>
                  <a:latin typeface="Symbol" panose="05050102010706020507" pitchFamily="18" charset="2"/>
                </a:rPr>
                <a:t></a:t>
              </a:r>
              <a:r>
                <a:rPr lang="en-GB" altLang="en-US" sz="2400" baseline="-25000">
                  <a:solidFill>
                    <a:schemeClr val="tx1"/>
                  </a:solidFill>
                  <a:latin typeface="Symbol" panose="05050102010706020507" pitchFamily="18" charset="2"/>
                </a:rPr>
                <a:t></a:t>
              </a:r>
            </a:p>
          </p:txBody>
        </p:sp>
        <p:sp>
          <p:nvSpPr>
            <p:cNvPr id="78873" name="AutoShape 25"/>
            <p:cNvSpPr>
              <a:spLocks noChangeArrowheads="1"/>
            </p:cNvSpPr>
            <p:nvPr/>
          </p:nvSpPr>
          <p:spPr bwMode="auto">
            <a:xfrm>
              <a:off x="3724" y="1028"/>
              <a:ext cx="255" cy="288"/>
            </a:xfrm>
            <a:prstGeom prst="roundRect">
              <a:avLst>
                <a:gd name="adj" fmla="val 45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~</a:t>
              </a:r>
            </a:p>
          </p:txBody>
        </p:sp>
        <p:sp>
          <p:nvSpPr>
            <p:cNvPr id="78874" name="Line 26"/>
            <p:cNvSpPr>
              <a:spLocks noChangeShapeType="1"/>
            </p:cNvSpPr>
            <p:nvPr/>
          </p:nvSpPr>
          <p:spPr bwMode="auto">
            <a:xfrm flipV="1">
              <a:off x="5044" y="1142"/>
              <a:ext cx="618" cy="257"/>
            </a:xfrm>
            <a:prstGeom prst="line">
              <a:avLst/>
            </a:prstGeom>
            <a:noFill/>
            <a:ln w="25560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75" name="AutoShape 27"/>
            <p:cNvSpPr>
              <a:spLocks noChangeArrowheads="1"/>
            </p:cNvSpPr>
            <p:nvPr/>
          </p:nvSpPr>
          <p:spPr bwMode="auto">
            <a:xfrm>
              <a:off x="5135" y="947"/>
              <a:ext cx="405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Symbol" panose="05050102010706020507" pitchFamily="18" charset="2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Symbol" panose="05050102010706020507" pitchFamily="18" charset="2"/>
                </a:rPr>
                <a:t></a:t>
              </a:r>
              <a:r>
                <a:rPr lang="en-GB" altLang="en-US" sz="2400" baseline="30000">
                  <a:solidFill>
                    <a:schemeClr val="tx1"/>
                  </a:solidFill>
                  <a:latin typeface="Symbol" panose="05050102010706020507" pitchFamily="18" charset="2"/>
                </a:rPr>
                <a:t></a:t>
              </a:r>
              <a:r>
                <a:rPr lang="en-GB" altLang="en-US" sz="2400" baseline="-25000">
                  <a:solidFill>
                    <a:schemeClr val="tx1"/>
                  </a:solidFill>
                  <a:latin typeface="Symbol" panose="05050102010706020507" pitchFamily="18" charset="2"/>
                </a:rPr>
                <a:t></a:t>
              </a:r>
            </a:p>
          </p:txBody>
        </p:sp>
        <p:sp>
          <p:nvSpPr>
            <p:cNvPr id="78876" name="AutoShape 28"/>
            <p:cNvSpPr>
              <a:spLocks noChangeArrowheads="1"/>
            </p:cNvSpPr>
            <p:nvPr/>
          </p:nvSpPr>
          <p:spPr bwMode="auto">
            <a:xfrm>
              <a:off x="5135" y="874"/>
              <a:ext cx="255" cy="288"/>
            </a:xfrm>
            <a:prstGeom prst="roundRect">
              <a:avLst>
                <a:gd name="adj" fmla="val 45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~</a:t>
              </a:r>
            </a:p>
          </p:txBody>
        </p:sp>
        <p:sp>
          <p:nvSpPr>
            <p:cNvPr id="78877" name="Freeform 29"/>
            <p:cNvSpPr>
              <a:spLocks noChangeArrowheads="1"/>
            </p:cNvSpPr>
            <p:nvPr/>
          </p:nvSpPr>
          <p:spPr bwMode="auto">
            <a:xfrm>
              <a:off x="2158" y="743"/>
              <a:ext cx="659" cy="583"/>
            </a:xfrm>
            <a:custGeom>
              <a:avLst/>
              <a:gdLst>
                <a:gd name="T0" fmla="*/ 1542 w 2907"/>
                <a:gd name="T1" fmla="*/ 515 h 2570"/>
                <a:gd name="T2" fmla="*/ 1308 w 2907"/>
                <a:gd name="T3" fmla="*/ 224 h 2570"/>
                <a:gd name="T4" fmla="*/ 1150 w 2907"/>
                <a:gd name="T5" fmla="*/ 758 h 2570"/>
                <a:gd name="T6" fmla="*/ 606 w 2907"/>
                <a:gd name="T7" fmla="*/ 431 h 2570"/>
                <a:gd name="T8" fmla="*/ 723 w 2907"/>
                <a:gd name="T9" fmla="*/ 929 h 2570"/>
                <a:gd name="T10" fmla="*/ 158 w 2907"/>
                <a:gd name="T11" fmla="*/ 983 h 2570"/>
                <a:gd name="T12" fmla="*/ 529 w 2907"/>
                <a:gd name="T13" fmla="*/ 1378 h 2570"/>
                <a:gd name="T14" fmla="*/ 0 w 2907"/>
                <a:gd name="T15" fmla="*/ 1530 h 2570"/>
                <a:gd name="T16" fmla="*/ 448 w 2907"/>
                <a:gd name="T17" fmla="*/ 1827 h 2570"/>
                <a:gd name="T18" fmla="*/ 172 w 2907"/>
                <a:gd name="T19" fmla="*/ 2119 h 2570"/>
                <a:gd name="T20" fmla="*/ 646 w 2907"/>
                <a:gd name="T21" fmla="*/ 2168 h 2570"/>
                <a:gd name="T22" fmla="*/ 661 w 2907"/>
                <a:gd name="T23" fmla="*/ 2569 h 2570"/>
                <a:gd name="T24" fmla="*/ 1012 w 2907"/>
                <a:gd name="T25" fmla="*/ 2154 h 2570"/>
                <a:gd name="T26" fmla="*/ 1170 w 2907"/>
                <a:gd name="T27" fmla="*/ 2343 h 2570"/>
                <a:gd name="T28" fmla="*/ 1328 w 2907"/>
                <a:gd name="T29" fmla="*/ 2065 h 2570"/>
                <a:gd name="T30" fmla="*/ 1563 w 2907"/>
                <a:gd name="T31" fmla="*/ 2240 h 2570"/>
                <a:gd name="T32" fmla="*/ 1638 w 2907"/>
                <a:gd name="T33" fmla="*/ 1894 h 2570"/>
                <a:gd name="T34" fmla="*/ 2011 w 2907"/>
                <a:gd name="T35" fmla="*/ 2065 h 2570"/>
                <a:gd name="T36" fmla="*/ 1970 w 2907"/>
                <a:gd name="T37" fmla="*/ 1705 h 2570"/>
                <a:gd name="T38" fmla="*/ 2540 w 2907"/>
                <a:gd name="T39" fmla="*/ 1858 h 2570"/>
                <a:gd name="T40" fmla="*/ 2204 w 2907"/>
                <a:gd name="T41" fmla="*/ 1463 h 2570"/>
                <a:gd name="T42" fmla="*/ 2458 w 2907"/>
                <a:gd name="T43" fmla="*/ 1342 h 2570"/>
                <a:gd name="T44" fmla="*/ 2286 w 2907"/>
                <a:gd name="T45" fmla="*/ 1118 h 2570"/>
                <a:gd name="T46" fmla="*/ 2906 w 2907"/>
                <a:gd name="T47" fmla="*/ 790 h 2570"/>
                <a:gd name="T48" fmla="*/ 2204 w 2907"/>
                <a:gd name="T49" fmla="*/ 776 h 2570"/>
                <a:gd name="T50" fmla="*/ 2423 w 2907"/>
                <a:gd name="T51" fmla="*/ 377 h 2570"/>
                <a:gd name="T52" fmla="*/ 1954 w 2907"/>
                <a:gd name="T53" fmla="*/ 686 h 2570"/>
                <a:gd name="T54" fmla="*/ 1990 w 2907"/>
                <a:gd name="T55" fmla="*/ 0 h 2570"/>
                <a:gd name="T56" fmla="*/ 1542 w 2907"/>
                <a:gd name="T57" fmla="*/ 515 h 2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7" h="2570">
                  <a:moveTo>
                    <a:pt x="1542" y="515"/>
                  </a:moveTo>
                  <a:lnTo>
                    <a:pt x="1308" y="224"/>
                  </a:lnTo>
                  <a:lnTo>
                    <a:pt x="1150" y="758"/>
                  </a:lnTo>
                  <a:lnTo>
                    <a:pt x="606" y="431"/>
                  </a:lnTo>
                  <a:lnTo>
                    <a:pt x="723" y="929"/>
                  </a:lnTo>
                  <a:lnTo>
                    <a:pt x="158" y="983"/>
                  </a:lnTo>
                  <a:lnTo>
                    <a:pt x="529" y="1378"/>
                  </a:lnTo>
                  <a:lnTo>
                    <a:pt x="0" y="1530"/>
                  </a:lnTo>
                  <a:lnTo>
                    <a:pt x="448" y="1827"/>
                  </a:lnTo>
                  <a:lnTo>
                    <a:pt x="172" y="2119"/>
                  </a:lnTo>
                  <a:lnTo>
                    <a:pt x="646" y="2168"/>
                  </a:lnTo>
                  <a:lnTo>
                    <a:pt x="661" y="2569"/>
                  </a:lnTo>
                  <a:lnTo>
                    <a:pt x="1012" y="2154"/>
                  </a:lnTo>
                  <a:lnTo>
                    <a:pt x="1170" y="2343"/>
                  </a:lnTo>
                  <a:lnTo>
                    <a:pt x="1328" y="2065"/>
                  </a:lnTo>
                  <a:lnTo>
                    <a:pt x="1563" y="2240"/>
                  </a:lnTo>
                  <a:lnTo>
                    <a:pt x="1638" y="1894"/>
                  </a:lnTo>
                  <a:lnTo>
                    <a:pt x="2011" y="2065"/>
                  </a:lnTo>
                  <a:lnTo>
                    <a:pt x="1970" y="1705"/>
                  </a:lnTo>
                  <a:lnTo>
                    <a:pt x="2540" y="1858"/>
                  </a:lnTo>
                  <a:lnTo>
                    <a:pt x="2204" y="1463"/>
                  </a:lnTo>
                  <a:lnTo>
                    <a:pt x="2458" y="1342"/>
                  </a:lnTo>
                  <a:lnTo>
                    <a:pt x="2286" y="1118"/>
                  </a:lnTo>
                  <a:lnTo>
                    <a:pt x="2906" y="790"/>
                  </a:lnTo>
                  <a:lnTo>
                    <a:pt x="2204" y="776"/>
                  </a:lnTo>
                  <a:lnTo>
                    <a:pt x="2423" y="377"/>
                  </a:lnTo>
                  <a:lnTo>
                    <a:pt x="1954" y="686"/>
                  </a:lnTo>
                  <a:lnTo>
                    <a:pt x="1990" y="0"/>
                  </a:lnTo>
                  <a:lnTo>
                    <a:pt x="1542" y="515"/>
                  </a:lnTo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78" name="Line 30"/>
            <p:cNvSpPr>
              <a:spLocks noChangeShapeType="1"/>
            </p:cNvSpPr>
            <p:nvPr/>
          </p:nvSpPr>
          <p:spPr bwMode="auto">
            <a:xfrm>
              <a:off x="1869" y="779"/>
              <a:ext cx="454" cy="182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79" name="Line 31"/>
            <p:cNvSpPr>
              <a:spLocks noChangeShapeType="1"/>
            </p:cNvSpPr>
            <p:nvPr/>
          </p:nvSpPr>
          <p:spPr bwMode="auto">
            <a:xfrm>
              <a:off x="1457" y="1034"/>
              <a:ext cx="783" cy="1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80" name="AutoShape 32"/>
            <p:cNvSpPr>
              <a:spLocks noChangeArrowheads="1"/>
            </p:cNvSpPr>
            <p:nvPr/>
          </p:nvSpPr>
          <p:spPr bwMode="auto">
            <a:xfrm>
              <a:off x="1736" y="736"/>
              <a:ext cx="246" cy="288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78881" name="Line 33"/>
            <p:cNvSpPr>
              <a:spLocks noChangeShapeType="1"/>
            </p:cNvSpPr>
            <p:nvPr/>
          </p:nvSpPr>
          <p:spPr bwMode="auto">
            <a:xfrm flipH="1">
              <a:off x="2693" y="1034"/>
              <a:ext cx="785" cy="1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82" name="AutoShape 34"/>
            <p:cNvSpPr>
              <a:spLocks noChangeArrowheads="1"/>
            </p:cNvSpPr>
            <p:nvPr/>
          </p:nvSpPr>
          <p:spPr bwMode="auto">
            <a:xfrm>
              <a:off x="2999" y="727"/>
              <a:ext cx="245" cy="288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</p:grpSp>
      <p:grpSp>
        <p:nvGrpSpPr>
          <p:cNvPr id="78883" name="Group 35"/>
          <p:cNvGrpSpPr>
            <a:grpSpLocks/>
          </p:cNvGrpSpPr>
          <p:nvPr/>
        </p:nvGrpSpPr>
        <p:grpSpPr bwMode="auto">
          <a:xfrm>
            <a:off x="-84643" y="625324"/>
            <a:ext cx="4947480" cy="5861051"/>
            <a:chOff x="0" y="1799"/>
            <a:chExt cx="5868" cy="3692"/>
          </a:xfrm>
        </p:grpSpPr>
        <p:sp>
          <p:nvSpPr>
            <p:cNvPr id="78884" name="AutoShape 36"/>
            <p:cNvSpPr>
              <a:spLocks noChangeArrowheads="1"/>
            </p:cNvSpPr>
            <p:nvPr/>
          </p:nvSpPr>
          <p:spPr bwMode="auto">
            <a:xfrm>
              <a:off x="0" y="1799"/>
              <a:ext cx="5594" cy="1752"/>
            </a:xfrm>
            <a:prstGeom prst="roundRect">
              <a:avLst>
                <a:gd name="adj" fmla="val 5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85" name="Text Box 37"/>
            <p:cNvSpPr txBox="1">
              <a:spLocks noChangeArrowheads="1"/>
            </p:cNvSpPr>
            <p:nvPr/>
          </p:nvSpPr>
          <p:spPr bwMode="auto">
            <a:xfrm>
              <a:off x="1428" y="1893"/>
              <a:ext cx="4440" cy="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41313" indent="-341313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1363" indent="-284163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fontAlgn="base">
                <a:lnSpc>
                  <a:spcPct val="1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 defTabSz="914400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Assuming R-parity conservation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Strongly interacting </a:t>
              </a:r>
              <a:r>
                <a:rPr lang="en-GB" altLang="en-US" sz="2000" dirty="0" err="1">
                  <a:solidFill>
                    <a:schemeClr val="tx1"/>
                  </a:solidFill>
                  <a:latin typeface="+mn-lt"/>
                </a:rPr>
                <a:t>sparticles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 (</a:t>
              </a:r>
              <a:r>
                <a:rPr lang="en-GB" altLang="en-US" sz="2000" dirty="0" err="1">
                  <a:solidFill>
                    <a:schemeClr val="tx1"/>
                  </a:solidFill>
                  <a:latin typeface="+mn-lt"/>
                </a:rPr>
                <a:t>squarks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GB" altLang="en-US" sz="2000" dirty="0" err="1">
                  <a:solidFill>
                    <a:schemeClr val="tx1"/>
                  </a:solidFill>
                  <a:latin typeface="+mn-lt"/>
                </a:rPr>
                <a:t>gluinos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) should dominate production unless very heavy.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Cascade decays to the stable, weakly interacting </a:t>
              </a:r>
              <a:r>
                <a:rPr lang="en-GB" altLang="en-US" sz="2000" dirty="0">
                  <a:solidFill>
                    <a:srgbClr val="B80825"/>
                  </a:solidFill>
                  <a:latin typeface="+mn-lt"/>
                </a:rPr>
                <a:t>lightest </a:t>
              </a:r>
              <a:r>
                <a:rPr lang="en-GB" altLang="en-US" sz="2000" dirty="0" err="1">
                  <a:solidFill>
                    <a:srgbClr val="B80825"/>
                  </a:solidFill>
                  <a:latin typeface="+mn-lt"/>
                </a:rPr>
                <a:t>neutralino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 follows.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Event topology: </a:t>
              </a:r>
            </a:p>
            <a:p>
              <a:pPr marL="742950" lvl="1" indent="-285750" defTabSz="914400">
                <a:lnSpc>
                  <a:spcPct val="100000"/>
                </a:lnSpc>
                <a:spcBef>
                  <a:spcPts val="450"/>
                </a:spcBef>
                <a:buFont typeface="Wingdings" panose="05000000000000000000" pitchFamily="2" charset="2"/>
                <a:buChar char="Ø"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high </a:t>
              </a:r>
              <a:r>
                <a:rPr lang="en-GB" altLang="en-US" sz="2000" dirty="0" err="1">
                  <a:solidFill>
                    <a:schemeClr val="tx1"/>
                  </a:solidFill>
                  <a:latin typeface="+mn-lt"/>
                </a:rPr>
                <a:t>p</a:t>
              </a:r>
              <a:r>
                <a:rPr lang="en-GB" altLang="en-US" sz="2000" baseline="-25000" dirty="0" err="1"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 jets (from </a:t>
              </a:r>
              <a:r>
                <a:rPr lang="en-GB" altLang="en-US" sz="2000" dirty="0" err="1">
                  <a:solidFill>
                    <a:schemeClr val="tx1"/>
                  </a:solidFill>
                  <a:latin typeface="+mn-lt"/>
                </a:rPr>
                <a:t>squark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/</a:t>
              </a:r>
              <a:r>
                <a:rPr lang="en-GB" altLang="en-US" sz="2000" dirty="0" err="1">
                  <a:solidFill>
                    <a:schemeClr val="tx1"/>
                  </a:solidFill>
                  <a:latin typeface="+mn-lt"/>
                </a:rPr>
                <a:t>gluino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 decay)</a:t>
              </a:r>
            </a:p>
            <a:p>
              <a:pPr marL="742950" lvl="1" indent="-285750" defTabSz="914400">
                <a:lnSpc>
                  <a:spcPct val="100000"/>
                </a:lnSpc>
                <a:spcBef>
                  <a:spcPts val="450"/>
                </a:spcBef>
                <a:buFont typeface="Wingdings" panose="05000000000000000000" pitchFamily="2" charset="2"/>
                <a:buChar char="Ø"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Large </a:t>
              </a:r>
              <a:r>
                <a:rPr lang="en-GB" altLang="en-US" sz="2000" dirty="0" err="1">
                  <a:solidFill>
                    <a:schemeClr val="tx1"/>
                  </a:solidFill>
                  <a:latin typeface="+mn-lt"/>
                </a:rPr>
                <a:t>E</a:t>
              </a:r>
              <a:r>
                <a:rPr lang="en-GB" altLang="en-US" sz="2000" baseline="-25000" dirty="0" err="1"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en-GB" altLang="en-US" sz="2000" baseline="30000" dirty="0" err="1">
                  <a:solidFill>
                    <a:schemeClr val="tx1"/>
                  </a:solidFill>
                  <a:latin typeface="+mn-lt"/>
                </a:rPr>
                <a:t>miss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 signature  (from LSP) </a:t>
              </a:r>
            </a:p>
            <a:p>
              <a:pPr marL="742950" lvl="1" indent="-285750" defTabSz="914400">
                <a:lnSpc>
                  <a:spcPct val="100000"/>
                </a:lnSpc>
                <a:spcBef>
                  <a:spcPts val="450"/>
                </a:spcBef>
                <a:buFont typeface="Wingdings" panose="05000000000000000000" pitchFamily="2" charset="2"/>
                <a:buChar char="Ø"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High </a:t>
              </a:r>
              <a:r>
                <a:rPr lang="en-GB" altLang="en-US" sz="2000" dirty="0" err="1">
                  <a:solidFill>
                    <a:schemeClr val="tx1"/>
                  </a:solidFill>
                  <a:latin typeface="+mn-lt"/>
                </a:rPr>
                <a:t>p</a:t>
              </a:r>
              <a:r>
                <a:rPr lang="en-GB" altLang="en-US" sz="2000" baseline="-25000" dirty="0" err="1"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 leptons, b-jets, </a:t>
              </a:r>
              <a:r>
                <a:rPr lang="el-GR" altLang="en-US" sz="2000" dirty="0">
                  <a:solidFill>
                    <a:schemeClr val="tx1"/>
                  </a:solidFill>
                  <a:latin typeface="+mn-lt"/>
                </a:rPr>
                <a:t>τ</a:t>
              </a: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, jets (depending  on model parameters).</a:t>
              </a:r>
            </a:p>
          </p:txBody>
        </p:sp>
      </p:grpSp>
      <p:sp>
        <p:nvSpPr>
          <p:cNvPr id="78886" name="AutoShape 38"/>
          <p:cNvSpPr>
            <a:spLocks noChangeArrowheads="1"/>
          </p:cNvSpPr>
          <p:nvPr/>
        </p:nvSpPr>
        <p:spPr bwMode="auto">
          <a:xfrm>
            <a:off x="5797550" y="762000"/>
            <a:ext cx="2584450" cy="396875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A typical decay chain:</a:t>
            </a:r>
          </a:p>
        </p:txBody>
      </p:sp>
      <p:pic>
        <p:nvPicPr>
          <p:cNvPr id="7888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t="15936" r="764" b="4382"/>
          <a:stretch>
            <a:fillRect/>
          </a:stretch>
        </p:blipFill>
        <p:spPr bwMode="auto">
          <a:xfrm>
            <a:off x="4859338" y="2636912"/>
            <a:ext cx="41148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89" name="Text Box 41"/>
          <p:cNvSpPr txBox="1">
            <a:spLocks noChangeArrowheads="1"/>
          </p:cNvSpPr>
          <p:nvPr/>
        </p:nvSpPr>
        <p:spPr bwMode="auto">
          <a:xfrm>
            <a:off x="6428331" y="5887766"/>
            <a:ext cx="209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Particle mass (GeV)</a:t>
            </a:r>
          </a:p>
        </p:txBody>
      </p:sp>
      <p:sp>
        <p:nvSpPr>
          <p:cNvPr id="78890" name="Text Box 42"/>
          <p:cNvSpPr txBox="1">
            <a:spLocks noChangeArrowheads="1"/>
          </p:cNvSpPr>
          <p:nvPr/>
        </p:nvSpPr>
        <p:spPr bwMode="auto">
          <a:xfrm rot="16200000">
            <a:off x="3756025" y="3740920"/>
            <a:ext cx="196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Cross section (</a:t>
            </a:r>
            <a:r>
              <a:rPr lang="en-US" altLang="en-US" sz="1600" b="1" dirty="0" err="1">
                <a:solidFill>
                  <a:schemeClr val="tx1"/>
                </a:solidFill>
              </a:rPr>
              <a:t>pb</a:t>
            </a:r>
            <a:r>
              <a:rPr lang="en-US" altLang="en-US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i="1" dirty="0">
                <a:latin typeface="Comic Sans MS" panose="030F0702030302020204" pitchFamily="66" charset="0"/>
              </a:rPr>
              <a:t>SUSY signatures at LHC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DA5B5-0F86-49D1-83D2-D746A30D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8099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471073"/>
            <a:ext cx="7938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2400" b="0" i="0" dirty="0">
              <a:solidFill>
                <a:schemeClr val="tx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400" dirty="0"/>
              <a:t>Spent the whole career in the </a:t>
            </a:r>
            <a:r>
              <a:rPr lang="en-GB" sz="2400" b="1" dirty="0">
                <a:solidFill>
                  <a:srgbClr val="B80825"/>
                </a:solidFill>
              </a:rPr>
              <a:t>ATLAS Experiment</a:t>
            </a:r>
            <a:endParaRPr lang="en-GB" sz="2400" b="1" i="0" dirty="0">
              <a:solidFill>
                <a:srgbClr val="B80825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400" b="0" i="0" dirty="0"/>
              <a:t>Supersymmetry (SUSY)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400" b="0" i="0" dirty="0"/>
              <a:t>Searches in the </a:t>
            </a:r>
            <a:r>
              <a:rPr lang="en-GB" sz="2400" b="0" i="0" dirty="0" err="1"/>
              <a:t>dilepton</a:t>
            </a:r>
            <a:r>
              <a:rPr lang="en-GB" sz="2400" b="0" i="0" dirty="0"/>
              <a:t> channel</a:t>
            </a:r>
            <a:endParaRPr lang="en-GB" sz="24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chemeClr val="tx1"/>
                </a:solidFill>
              </a:rPr>
              <a:t>Top Physics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400" b="0" i="0" dirty="0" err="1">
                <a:solidFill>
                  <a:schemeClr val="tx1"/>
                </a:solidFill>
              </a:rPr>
              <a:t>tt</a:t>
            </a:r>
            <a:r>
              <a:rPr lang="en-GB" sz="2400" b="0" i="0" dirty="0">
                <a:solidFill>
                  <a:schemeClr val="tx1"/>
                </a:solidFill>
              </a:rPr>
              <a:t> cross-section measurement in single lepton channel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400" b="0" i="0" dirty="0" err="1">
                <a:solidFill>
                  <a:schemeClr val="tx1"/>
                </a:solidFill>
              </a:rPr>
              <a:t>W+jets</a:t>
            </a:r>
            <a:r>
              <a:rPr lang="en-GB" sz="2400" b="0" i="0" dirty="0">
                <a:solidFill>
                  <a:schemeClr val="tx1"/>
                </a:solidFill>
              </a:rPr>
              <a:t> background estimation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B80825"/>
                </a:solidFill>
              </a:rPr>
              <a:t>Top charge asymmetry measurement</a:t>
            </a:r>
            <a:r>
              <a:rPr lang="en-GB" sz="2400" b="0" i="0" dirty="0">
                <a:solidFill>
                  <a:schemeClr val="tx1"/>
                </a:solidFill>
              </a:rPr>
              <a:t>	</a:t>
            </a:r>
          </a:p>
          <a:p>
            <a:pPr marL="914400" lvl="3" indent="-457200">
              <a:buFont typeface="Wingdings" pitchFamily="2" charset="2"/>
              <a:buChar char="Ø"/>
            </a:pPr>
            <a:r>
              <a:rPr lang="en-GB" sz="2400" dirty="0"/>
              <a:t>B-physics</a:t>
            </a:r>
          </a:p>
          <a:p>
            <a:pPr marL="1371600" lvl="4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B80825"/>
                </a:solidFill>
              </a:rPr>
              <a:t>B</a:t>
            </a:r>
            <a:r>
              <a:rPr lang="en-GB" sz="2400" b="0" i="0" baseline="30000" dirty="0">
                <a:solidFill>
                  <a:srgbClr val="B80825"/>
                </a:solidFill>
              </a:rPr>
              <a:t>0</a:t>
            </a:r>
            <a:r>
              <a:rPr lang="en-GB" sz="2400" b="0" i="0" baseline="-25000" dirty="0">
                <a:solidFill>
                  <a:srgbClr val="B80825"/>
                </a:solidFill>
              </a:rPr>
              <a:t>(</a:t>
            </a:r>
            <a:r>
              <a:rPr lang="en-GB" sz="2400" b="0" i="0" baseline="-25000" dirty="0" err="1">
                <a:solidFill>
                  <a:srgbClr val="B80825"/>
                </a:solidFill>
              </a:rPr>
              <a:t>d,s</a:t>
            </a:r>
            <a:r>
              <a:rPr lang="en-GB" sz="2400" b="0" i="0" baseline="-25000" dirty="0">
                <a:solidFill>
                  <a:srgbClr val="B80825"/>
                </a:solidFill>
              </a:rPr>
              <a:t>)</a:t>
            </a:r>
            <a:r>
              <a:rPr lang="en-GB" sz="2400" b="0" i="0" dirty="0">
                <a:solidFill>
                  <a:srgbClr val="B80825"/>
                </a:solidFill>
              </a:rPr>
              <a:t> </a:t>
            </a:r>
            <a:r>
              <a:rPr lang="en-GB" b="0" i="0" dirty="0">
                <a:solidFill>
                  <a:srgbClr val="B80825"/>
                </a:solidFill>
                <a:sym typeface="Wingdings" panose="05000000000000000000" pitchFamily="2" charset="2"/>
              </a:rPr>
              <a:t></a:t>
            </a:r>
            <a:r>
              <a:rPr lang="en-GB" sz="2400" b="0" i="0" dirty="0">
                <a:solidFill>
                  <a:srgbClr val="B80825"/>
                </a:solidFill>
                <a:sym typeface="Wingdings" panose="05000000000000000000" pitchFamily="2" charset="2"/>
              </a:rPr>
              <a:t> </a:t>
            </a:r>
            <a:r>
              <a:rPr lang="el-GR" sz="2400" b="0" i="0" dirty="0">
                <a:solidFill>
                  <a:srgbClr val="B80825"/>
                </a:solidFill>
                <a:sym typeface="Wingdings" panose="05000000000000000000" pitchFamily="2" charset="2"/>
              </a:rPr>
              <a:t>μμ</a:t>
            </a:r>
            <a:r>
              <a:rPr lang="en-GB" sz="2400" b="0" i="0" dirty="0">
                <a:solidFill>
                  <a:srgbClr val="B80825"/>
                </a:solidFill>
                <a:sym typeface="Wingdings" panose="05000000000000000000" pitchFamily="2" charset="2"/>
              </a:rPr>
              <a:t> BR measurement</a:t>
            </a:r>
          </a:p>
          <a:p>
            <a:pPr marL="1371600" lvl="4" indent="-457200">
              <a:buFont typeface="Wingdings" pitchFamily="2" charset="2"/>
              <a:buChar char="Ø"/>
            </a:pPr>
            <a:r>
              <a:rPr lang="en-GB" sz="2400" dirty="0">
                <a:sym typeface="Wingdings" panose="05000000000000000000" pitchFamily="2" charset="2"/>
              </a:rPr>
              <a:t>Topological trigger studies</a:t>
            </a:r>
          </a:p>
          <a:p>
            <a:pPr marL="914400" lvl="4" indent="-457200">
              <a:buFont typeface="Wingdings" pitchFamily="2" charset="2"/>
              <a:buChar char="Ø"/>
            </a:pPr>
            <a:r>
              <a:rPr lang="en-GB" sz="2400" dirty="0">
                <a:sym typeface="Wingdings" panose="05000000000000000000" pitchFamily="2" charset="2"/>
              </a:rPr>
              <a:t>ATLAS upgrade activities for HL-LHC</a:t>
            </a:r>
          </a:p>
          <a:p>
            <a:pPr marL="1371600" lvl="5" indent="-457200">
              <a:buFont typeface="Wingdings" pitchFamily="2" charset="2"/>
              <a:buChar char="Ø"/>
            </a:pPr>
            <a:r>
              <a:rPr lang="en-GB" sz="2400" dirty="0">
                <a:sym typeface="Wingdings" panose="05000000000000000000" pitchFamily="2" charset="2"/>
              </a:rPr>
              <a:t>L1Track project</a:t>
            </a:r>
          </a:p>
          <a:p>
            <a:pPr marL="914400" lvl="5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B80825"/>
                </a:solidFill>
              </a:rPr>
              <a:t>NPTEV-2020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1EE2B-3763-470D-B150-98F3E933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820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Script MT Bold" panose="030406020406070809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SUSY activities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256292"/>
            <a:ext cx="77223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i="0" dirty="0">
              <a:solidFill>
                <a:schemeClr val="tx1"/>
              </a:solidFill>
            </a:endParaRPr>
          </a:p>
          <a:p>
            <a:pPr marL="288000" lvl="1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chemeClr val="tx1"/>
                </a:solidFill>
              </a:rPr>
              <a:t>2005-2008: Master and PhD theses at Milano University</a:t>
            </a:r>
          </a:p>
          <a:p>
            <a:pPr marL="288000" lvl="2" indent="-457200">
              <a:buFont typeface="Wingdings" pitchFamily="2" charset="2"/>
              <a:buChar char="Ø"/>
            </a:pPr>
            <a:r>
              <a:rPr lang="en-GB" sz="2400" dirty="0"/>
              <a:t>Inclusive and exclusive searches in final states with:</a:t>
            </a:r>
          </a:p>
          <a:p>
            <a:pPr marL="745200" lvl="2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000" b="0" i="0" dirty="0">
                <a:solidFill>
                  <a:srgbClr val="B80825"/>
                </a:solidFill>
              </a:rPr>
              <a:t>2</a:t>
            </a:r>
            <a:r>
              <a:rPr lang="en-GB" sz="2000" b="0" i="0" dirty="0">
                <a:solidFill>
                  <a:schemeClr val="tx1"/>
                </a:solidFill>
              </a:rPr>
              <a:t> Opposite Sign Same Flavour (</a:t>
            </a:r>
            <a:r>
              <a:rPr lang="en-GB" sz="2000" b="0" i="0" dirty="0">
                <a:solidFill>
                  <a:srgbClr val="B80825"/>
                </a:solidFill>
              </a:rPr>
              <a:t>OSSF</a:t>
            </a:r>
            <a:r>
              <a:rPr lang="en-GB" sz="2000" b="0" i="0" dirty="0">
                <a:solidFill>
                  <a:schemeClr val="tx1"/>
                </a:solidFill>
              </a:rPr>
              <a:t>) high-P</a:t>
            </a:r>
            <a:r>
              <a:rPr lang="en-GB" sz="2000" b="0" i="0" baseline="-25000" dirty="0">
                <a:solidFill>
                  <a:schemeClr val="tx1"/>
                </a:solidFill>
              </a:rPr>
              <a:t>T</a:t>
            </a:r>
            <a:r>
              <a:rPr lang="en-GB" sz="2000" b="0" i="0" dirty="0">
                <a:solidFill>
                  <a:schemeClr val="tx1"/>
                </a:solidFill>
              </a:rPr>
              <a:t> leptons (</a:t>
            </a:r>
            <a:r>
              <a:rPr lang="en-GB" sz="2000" b="0" i="0" dirty="0">
                <a:solidFill>
                  <a:srgbClr val="B80825"/>
                </a:solidFill>
              </a:rPr>
              <a:t>e, </a:t>
            </a:r>
            <a:r>
              <a:rPr lang="el-GR" sz="2000" b="0" i="0" dirty="0">
                <a:solidFill>
                  <a:srgbClr val="B80825"/>
                </a:solidFill>
                <a:latin typeface="Comic Sans MS" panose="030F0702030302020204" pitchFamily="66" charset="0"/>
              </a:rPr>
              <a:t>μ</a:t>
            </a:r>
            <a:r>
              <a:rPr lang="en-GB" sz="2000" b="0" i="0" dirty="0">
                <a:solidFill>
                  <a:schemeClr val="tx1"/>
                </a:solidFill>
              </a:rPr>
              <a:t>)</a:t>
            </a:r>
          </a:p>
          <a:p>
            <a:pPr marL="745200" lvl="2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B80825"/>
                </a:solidFill>
              </a:rPr>
              <a:t>High-P</a:t>
            </a:r>
            <a:r>
              <a:rPr lang="en-GB" sz="2000" baseline="-25000" dirty="0">
                <a:solidFill>
                  <a:srgbClr val="B80825"/>
                </a:solidFill>
              </a:rPr>
              <a:t>T</a:t>
            </a:r>
            <a:r>
              <a:rPr lang="en-GB" sz="2000" dirty="0">
                <a:solidFill>
                  <a:srgbClr val="B80825"/>
                </a:solidFill>
              </a:rPr>
              <a:t> jets + High </a:t>
            </a:r>
            <a:r>
              <a:rPr lang="en-GB" sz="2000" dirty="0"/>
              <a:t>m</a:t>
            </a:r>
            <a:r>
              <a:rPr lang="en-GB" sz="2000" b="0" i="0" dirty="0">
                <a:solidFill>
                  <a:schemeClr val="tx1"/>
                </a:solidFill>
              </a:rPr>
              <a:t>issing transverse energy </a:t>
            </a:r>
            <a:r>
              <a:rPr lang="en-GB" sz="2000" b="0" i="0" dirty="0">
                <a:solidFill>
                  <a:srgbClr val="B80825"/>
                </a:solidFill>
              </a:rPr>
              <a:t>E</a:t>
            </a:r>
            <a:r>
              <a:rPr lang="en-GB" sz="2000" b="0" i="0" baseline="30000" dirty="0">
                <a:solidFill>
                  <a:srgbClr val="B80825"/>
                </a:solidFill>
              </a:rPr>
              <a:t>T</a:t>
            </a:r>
            <a:r>
              <a:rPr lang="en-GB" sz="2000" b="0" i="0" baseline="-25000" dirty="0">
                <a:solidFill>
                  <a:srgbClr val="B80825"/>
                </a:solidFill>
              </a:rPr>
              <a:t>MISS</a:t>
            </a:r>
            <a:r>
              <a:rPr lang="en-GB" sz="2000" b="0" i="0" dirty="0">
                <a:solidFill>
                  <a:schemeClr val="tx1"/>
                </a:solidFill>
              </a:rPr>
              <a:t> </a:t>
            </a:r>
            <a:endParaRPr lang="en-GB" sz="2400" baseline="-25000" dirty="0"/>
          </a:p>
          <a:p>
            <a:pPr marL="288000" lvl="2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chemeClr val="tx1"/>
                </a:solidFill>
              </a:rPr>
              <a:t>Sensitive to SUSY scenarios with:</a:t>
            </a:r>
          </a:p>
          <a:p>
            <a:pPr marL="745200" lvl="3" indent="-457200">
              <a:buFont typeface="Wingdings" pitchFamily="2" charset="2"/>
              <a:buChar char="Ø"/>
            </a:pPr>
            <a:r>
              <a:rPr lang="en-GB" sz="2000" b="0" i="0" dirty="0">
                <a:solidFill>
                  <a:schemeClr val="tx1"/>
                </a:solidFill>
              </a:rPr>
              <a:t>R-Parity conservation </a:t>
            </a:r>
          </a:p>
          <a:p>
            <a:pPr marL="745200" lvl="3" indent="-457200">
              <a:buFont typeface="Wingdings" pitchFamily="2" charset="2"/>
              <a:buChar char="Ø"/>
            </a:pPr>
            <a:r>
              <a:rPr lang="en-GB" sz="2000" b="0" i="0" dirty="0" err="1">
                <a:solidFill>
                  <a:schemeClr val="tx1"/>
                </a:solidFill>
              </a:rPr>
              <a:t>Gluinos</a:t>
            </a:r>
            <a:r>
              <a:rPr lang="en-GB" sz="2000" b="0" i="0" dirty="0">
                <a:solidFill>
                  <a:schemeClr val="tx1"/>
                </a:solidFill>
              </a:rPr>
              <a:t> decay chains</a:t>
            </a:r>
          </a:p>
          <a:p>
            <a:pPr marL="745200" lvl="3" indent="-457200">
              <a:buFont typeface="Wingdings" pitchFamily="2" charset="2"/>
              <a:buChar char="Ø"/>
            </a:pPr>
            <a:r>
              <a:rPr lang="en-GB" sz="2000" dirty="0"/>
              <a:t>Interpreted within </a:t>
            </a:r>
            <a:r>
              <a:rPr lang="en-GB" sz="2000" dirty="0" err="1"/>
              <a:t>mSUGRA</a:t>
            </a:r>
            <a:r>
              <a:rPr lang="en-GB" sz="2000" dirty="0"/>
              <a:t> framework</a:t>
            </a:r>
            <a:endParaRPr lang="en-GB" sz="2400" dirty="0"/>
          </a:p>
          <a:p>
            <a:pPr marL="288000" lvl="3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chemeClr val="tx1"/>
                </a:solidFill>
              </a:rPr>
              <a:t>New method to estimate </a:t>
            </a:r>
            <a:r>
              <a:rPr lang="en-GB" sz="2400" b="0" i="0" dirty="0" err="1">
                <a:solidFill>
                  <a:schemeClr val="tx1"/>
                </a:solidFill>
              </a:rPr>
              <a:t>tt</a:t>
            </a:r>
            <a:r>
              <a:rPr lang="en-GB" sz="2400" b="0" i="0" dirty="0">
                <a:solidFill>
                  <a:schemeClr val="tx1"/>
                </a:solidFill>
              </a:rPr>
              <a:t> </a:t>
            </a:r>
            <a:r>
              <a:rPr lang="en-GB" sz="2400" b="0" i="0" dirty="0" err="1">
                <a:solidFill>
                  <a:schemeClr val="tx1"/>
                </a:solidFill>
              </a:rPr>
              <a:t>backgorund</a:t>
            </a:r>
            <a:r>
              <a:rPr lang="en-GB" sz="2400" b="0" i="0" dirty="0">
                <a:solidFill>
                  <a:schemeClr val="tx1"/>
                </a:solidFill>
              </a:rPr>
              <a:t> for these searches (dominant one)</a:t>
            </a:r>
          </a:p>
          <a:p>
            <a:pPr marL="288000" lvl="3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chemeClr val="tx1"/>
                </a:solidFill>
              </a:rPr>
              <a:t>Results with 1 fb</a:t>
            </a:r>
            <a:r>
              <a:rPr lang="en-GB" sz="2400" b="0" i="0" baseline="30000" dirty="0">
                <a:solidFill>
                  <a:schemeClr val="tx1"/>
                </a:solidFill>
              </a:rPr>
              <a:t>-1</a:t>
            </a:r>
            <a:r>
              <a:rPr lang="en-GB" sz="2400" b="0" i="0" dirty="0">
                <a:solidFill>
                  <a:schemeClr val="tx1"/>
                </a:solidFill>
              </a:rPr>
              <a:t> at √s=14 </a:t>
            </a:r>
            <a:r>
              <a:rPr lang="en-GB" sz="2400" b="0" i="0" dirty="0" err="1">
                <a:solidFill>
                  <a:schemeClr val="tx1"/>
                </a:solidFill>
              </a:rPr>
              <a:t>TeV</a:t>
            </a:r>
            <a:r>
              <a:rPr lang="en-GB" sz="2400" b="0" i="0" dirty="0">
                <a:solidFill>
                  <a:schemeClr val="tx1"/>
                </a:solidFill>
              </a:rPr>
              <a:t>:</a:t>
            </a:r>
          </a:p>
          <a:p>
            <a:pPr marL="745200" lvl="4" indent="-457200">
              <a:buFont typeface="Wingdings" pitchFamily="2" charset="2"/>
              <a:buChar char="Ø"/>
            </a:pPr>
            <a:r>
              <a:rPr lang="en-GB" sz="2400" dirty="0"/>
              <a:t>Significantly extend the </a:t>
            </a:r>
            <a:r>
              <a:rPr lang="en-GB" sz="2400" b="1" dirty="0">
                <a:solidFill>
                  <a:srgbClr val="B80825"/>
                </a:solidFill>
              </a:rPr>
              <a:t>discovery potential </a:t>
            </a:r>
            <a:r>
              <a:rPr lang="en-GB" sz="2400" dirty="0"/>
              <a:t>of the inclusive searches </a:t>
            </a:r>
          </a:p>
          <a:p>
            <a:pPr marL="745200" lvl="4" indent="-457200">
              <a:buFont typeface="Wingdings" pitchFamily="2" charset="2"/>
              <a:buChar char="Ø"/>
            </a:pPr>
            <a:r>
              <a:rPr lang="en-GB" sz="2400" dirty="0"/>
              <a:t>Reconstruct SUSY particles </a:t>
            </a:r>
            <a:r>
              <a:rPr lang="en-GB" sz="2400" b="1" i="0" dirty="0">
                <a:solidFill>
                  <a:srgbClr val="B80825"/>
                </a:solidFill>
              </a:rPr>
              <a:t>kinematic properties (e.g. mass differences)</a:t>
            </a:r>
            <a:r>
              <a:rPr lang="en-GB" sz="2400" b="1" i="0" dirty="0">
                <a:solidFill>
                  <a:srgbClr val="FF0000"/>
                </a:solidFill>
              </a:rPr>
              <a:t> </a:t>
            </a:r>
            <a:r>
              <a:rPr lang="en-GB" sz="2400" b="0" i="0" dirty="0">
                <a:solidFill>
                  <a:schemeClr val="tx1"/>
                </a:solidFill>
              </a:rPr>
              <a:t>with a precision &lt; 2%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EF83E-627A-438B-BEB2-2DEDD083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82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Script MT Bold" panose="030406020406070809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Top physics activities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9632" y="256292"/>
                <a:ext cx="7722392" cy="616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400" b="0" i="0" dirty="0">
                  <a:solidFill>
                    <a:schemeClr val="tx1"/>
                  </a:solidFill>
                </a:endParaRPr>
              </a:p>
              <a:p>
                <a:pPr marL="288000" lvl="1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/>
                  <a:t>2009-2013: Postdoc at S.I.S.S.A. (Trieste): Top physics</a:t>
                </a:r>
              </a:p>
              <a:p>
                <a:pPr marL="288000" lvl="1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/>
                  <a:t>Phenomenological works on the spin determination for high-mass resonances and contact interactions in di-jet events</a:t>
                </a:r>
              </a:p>
              <a:p>
                <a:pPr marL="288000" lvl="1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/>
                  <a:t>Work in ATLAS:</a:t>
                </a:r>
              </a:p>
              <a:p>
                <a:pPr marL="745200" lvl="2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 err="1">
                    <a:solidFill>
                      <a:srgbClr val="B80825"/>
                    </a:solidFill>
                  </a:rPr>
                  <a:t>tt</a:t>
                </a:r>
                <a:r>
                  <a:rPr lang="en-GB" sz="2400" b="0" i="0" dirty="0">
                    <a:solidFill>
                      <a:srgbClr val="B80825"/>
                    </a:solidFill>
                  </a:rPr>
                  <a:t> production cross-section </a:t>
                </a:r>
                <a:r>
                  <a:rPr lang="en-GB" sz="2400" b="0" i="0" dirty="0">
                    <a:solidFill>
                      <a:schemeClr val="tx1"/>
                    </a:solidFill>
                  </a:rPr>
                  <a:t>measurement in the </a:t>
                </a:r>
                <a:r>
                  <a:rPr lang="en-GB" sz="2400" b="0" i="0" dirty="0">
                    <a:solidFill>
                      <a:srgbClr val="B80825"/>
                    </a:solidFill>
                  </a:rPr>
                  <a:t>single lepton channel  </a:t>
                </a:r>
                <a:r>
                  <a:rPr lang="en-GB" sz="2400" dirty="0"/>
                  <a:t>with and without b-tagging</a:t>
                </a:r>
                <a:r>
                  <a:rPr lang="en-GB" sz="2400" b="0" i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1202400" lvl="3" indent="-457200">
                  <a:buFont typeface="Wingdings" pitchFamily="2" charset="2"/>
                  <a:buChar char="Ø"/>
                </a:pPr>
                <a:r>
                  <a:rPr lang="en-GB" sz="2200" b="0" i="0" dirty="0">
                    <a:solidFill>
                      <a:schemeClr val="tx1"/>
                    </a:solidFill>
                  </a:rPr>
                  <a:t>36 pb</a:t>
                </a:r>
                <a:r>
                  <a:rPr lang="en-GB" sz="2200" b="0" i="0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GB" sz="2200" b="0" i="0" dirty="0">
                    <a:solidFill>
                      <a:schemeClr val="tx1"/>
                    </a:solidFill>
                  </a:rPr>
                  <a:t> at √s = 7 </a:t>
                </a:r>
                <a:r>
                  <a:rPr lang="en-GB" sz="2200" b="0" i="0" dirty="0" err="1">
                    <a:solidFill>
                      <a:schemeClr val="tx1"/>
                    </a:solidFill>
                  </a:rPr>
                  <a:t>TeV</a:t>
                </a:r>
                <a:r>
                  <a:rPr lang="en-GB" sz="2200" b="0" i="0" dirty="0">
                    <a:solidFill>
                      <a:schemeClr val="tx1"/>
                    </a:solidFill>
                  </a:rPr>
                  <a:t> </a:t>
                </a:r>
                <a:r>
                  <a:rPr lang="en-GB" b="0" i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GB" sz="2200" b="0" i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already systematics dominated</a:t>
                </a:r>
                <a:endParaRPr lang="en-GB" sz="2200" b="0" i="0" dirty="0">
                  <a:solidFill>
                    <a:schemeClr val="tx1"/>
                  </a:solidFill>
                </a:endParaRPr>
              </a:p>
              <a:p>
                <a:pPr marL="1202400" lvl="3" indent="-457200">
                  <a:buFont typeface="Wingdings" pitchFamily="2" charset="2"/>
                  <a:buChar char="Ø"/>
                </a:pPr>
                <a:r>
                  <a:rPr lang="en-GB" sz="2200" dirty="0"/>
                  <a:t>Compatible with the SM predictions at NLO</a:t>
                </a:r>
              </a:p>
              <a:p>
                <a:pPr marL="756000" lvl="1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400" dirty="0" err="1">
                    <a:solidFill>
                      <a:srgbClr val="B80825"/>
                    </a:solidFill>
                  </a:rPr>
                  <a:t>W+jets</a:t>
                </a:r>
                <a:r>
                  <a:rPr lang="en-GB" sz="2400" dirty="0">
                    <a:solidFill>
                      <a:srgbClr val="B80825"/>
                    </a:solidFill>
                  </a:rPr>
                  <a:t> background estimation </a:t>
                </a:r>
                <a:r>
                  <a:rPr lang="en-GB" sz="2400" dirty="0"/>
                  <a:t>for </a:t>
                </a:r>
                <a:r>
                  <a:rPr lang="en-GB" sz="2400" dirty="0" err="1"/>
                  <a:t>tt</a:t>
                </a:r>
                <a:r>
                  <a:rPr lang="en-GB" sz="2400" dirty="0"/>
                  <a:t> analyses in the single lepton channel </a:t>
                </a:r>
              </a:p>
              <a:p>
                <a:pPr marL="1202400" lvl="3" indent="-457200">
                  <a:buFont typeface="Wingdings" pitchFamily="2" charset="2"/>
                  <a:buChar char="Ø"/>
                </a:pPr>
                <a:r>
                  <a:rPr lang="en-GB" sz="2200" dirty="0"/>
                  <a:t>Developed a new </a:t>
                </a:r>
                <a:r>
                  <a:rPr lang="en-GB" sz="2200" b="1" dirty="0">
                    <a:solidFill>
                      <a:srgbClr val="B80825"/>
                    </a:solidFill>
                  </a:rPr>
                  <a:t>data-driven</a:t>
                </a:r>
                <a:r>
                  <a:rPr lang="en-GB" sz="2200" dirty="0"/>
                  <a:t> method based on the </a:t>
                </a:r>
                <a:r>
                  <a:rPr lang="en-GB" sz="2200" dirty="0">
                    <a:solidFill>
                      <a:srgbClr val="B80825"/>
                    </a:solidFill>
                  </a:rPr>
                  <a:t>W</a:t>
                </a:r>
                <a:r>
                  <a:rPr lang="en-GB" sz="2200" baseline="30000" dirty="0">
                    <a:solidFill>
                      <a:srgbClr val="B80825"/>
                    </a:solidFill>
                  </a:rPr>
                  <a:t>+</a:t>
                </a:r>
                <a:r>
                  <a:rPr lang="en-GB" sz="2200" dirty="0">
                    <a:solidFill>
                      <a:srgbClr val="B80825"/>
                    </a:solidFill>
                  </a:rPr>
                  <a:t>/W</a:t>
                </a:r>
                <a:r>
                  <a:rPr lang="en-GB" sz="2200" baseline="30000" dirty="0">
                    <a:solidFill>
                      <a:srgbClr val="B80825"/>
                    </a:solidFill>
                  </a:rPr>
                  <a:t>-</a:t>
                </a:r>
                <a:r>
                  <a:rPr lang="en-GB" sz="2200" dirty="0">
                    <a:solidFill>
                      <a:srgbClr val="B80825"/>
                    </a:solidFill>
                  </a:rPr>
                  <a:t> production charge asymmetry </a:t>
                </a:r>
                <a:endParaRPr lang="en-GB" sz="2400" dirty="0">
                  <a:solidFill>
                    <a:srgbClr val="B80825"/>
                  </a:solidFill>
                </a:endParaRPr>
              </a:p>
              <a:p>
                <a:pPr marL="1202400" lvl="3" indent="-457200">
                  <a:buFont typeface="Wingdings" pitchFamily="2" charset="2"/>
                  <a:buChar char="Ø"/>
                </a:pPr>
                <a:r>
                  <a:rPr lang="en-GB" sz="2200" dirty="0"/>
                  <a:t>Determine</a:t>
                </a:r>
                <a:r>
                  <a:rPr lang="en-GB" sz="2200" b="0" i="0" dirty="0">
                    <a:solidFill>
                      <a:schemeClr val="tx1"/>
                    </a:solidFill>
                  </a:rPr>
                  <a:t> both overall </a:t>
                </a:r>
                <a:r>
                  <a:rPr lang="en-GB" sz="2200" b="0" i="0" dirty="0">
                    <a:solidFill>
                      <a:srgbClr val="B80825"/>
                    </a:solidFill>
                  </a:rPr>
                  <a:t>normalisation and flavour components</a:t>
                </a:r>
                <a:r>
                  <a:rPr lang="en-GB" sz="2200" b="0" i="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𝑊𝑏</m:t>
                    </m:r>
                    <m:acc>
                      <m:accPr>
                        <m:chr m:val="̅"/>
                        <m:ctrlP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2200" b="0" i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sz="2200" b="0" i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200" b="0" i="0" dirty="0">
                    <a:solidFill>
                      <a:schemeClr val="tx1"/>
                    </a:solidFill>
                  </a:rPr>
                  <a:t> and W+ light jets)</a:t>
                </a:r>
              </a:p>
              <a:p>
                <a:pPr marL="1202400" lvl="3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sz="2200" dirty="0">
                    <a:solidFill>
                      <a:srgbClr val="B80825"/>
                    </a:solidFill>
                  </a:rPr>
                  <a:t>Most precise method </a:t>
                </a:r>
                <a:r>
                  <a:rPr lang="en-GB" sz="2200" dirty="0">
                    <a:sym typeface="Wingdings" panose="05000000000000000000" pitchFamily="2" charset="2"/>
                  </a:rPr>
                  <a:t> Adopted by all top analyses</a:t>
                </a:r>
                <a:endParaRPr lang="en-GB" sz="22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56292"/>
                <a:ext cx="7722392" cy="6163034"/>
              </a:xfrm>
              <a:prstGeom prst="rect">
                <a:avLst/>
              </a:prstGeom>
              <a:blipFill rotWithShape="0">
                <a:blip r:embed="rId2"/>
                <a:stretch>
                  <a:fillRect l="-1106" r="-869" b="-1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E25BC-9531-4D56-9AE1-6F79843A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27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241318" y="1124744"/>
            <a:ext cx="2821209" cy="2306655"/>
            <a:chOff x="6148990" y="1375110"/>
            <a:chExt cx="2821209" cy="2215096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995" y="1375110"/>
              <a:ext cx="2743200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148990" y="3220874"/>
              <a:ext cx="282120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55743" y="637785"/>
            <a:ext cx="782466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it-IT" sz="2200" dirty="0">
                <a:latin typeface="+mn-lt"/>
                <a:sym typeface="Wingdings" pitchFamily="2" charset="2"/>
              </a:rPr>
              <a:t>CDF reported a </a:t>
            </a:r>
            <a:r>
              <a:rPr lang="it-IT" sz="2200" dirty="0">
                <a:solidFill>
                  <a:srgbClr val="B80825"/>
                </a:solidFill>
                <a:latin typeface="+mn-lt"/>
                <a:sym typeface="Wingdings" pitchFamily="2" charset="2"/>
              </a:rPr>
              <a:t>3.4</a:t>
            </a:r>
            <a:r>
              <a:rPr lang="el-GR" sz="2200" dirty="0">
                <a:solidFill>
                  <a:srgbClr val="B80825"/>
                </a:solidFill>
                <a:latin typeface="+mn-lt"/>
                <a:sym typeface="Wingdings" pitchFamily="2" charset="2"/>
              </a:rPr>
              <a:t>σ</a:t>
            </a:r>
            <a:r>
              <a:rPr lang="en-GB" sz="2200" dirty="0">
                <a:solidFill>
                  <a:srgbClr val="B80825"/>
                </a:solidFill>
                <a:latin typeface="+mn-lt"/>
                <a:sym typeface="Wingdings" pitchFamily="2" charset="2"/>
              </a:rPr>
              <a:t> excess over SM </a:t>
            </a:r>
            <a:r>
              <a:rPr lang="en-GB" dirty="0">
                <a:latin typeface="+mn-lt"/>
                <a:sym typeface="Wingdings" pitchFamily="2" charset="2"/>
              </a:rPr>
              <a:t></a:t>
            </a:r>
            <a:r>
              <a:rPr lang="en-GB" sz="2200" dirty="0">
                <a:latin typeface="+mn-lt"/>
                <a:sym typeface="Wingdings" pitchFamily="2" charset="2"/>
              </a:rPr>
              <a:t> Started and led the activity for the two publication rounds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n-GB" sz="2200" b="0" i="1" dirty="0">
              <a:latin typeface="+mn-lt"/>
              <a:sym typeface="Wingdings" pitchFamily="2" charset="2"/>
            </a:endParaRPr>
          </a:p>
          <a:p>
            <a:pPr eaLnBrk="1" hangingPunct="1"/>
            <a:endParaRPr lang="en-GB" sz="2200" b="0" i="1" dirty="0">
              <a:latin typeface="+mn-lt"/>
              <a:sym typeface="Wingdings" pitchFamily="2" charset="2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n-GB" sz="2200" i="1" dirty="0">
              <a:latin typeface="+mn-lt"/>
              <a:sym typeface="Wingdings" pitchFamily="2" charset="2"/>
            </a:endParaRPr>
          </a:p>
          <a:p>
            <a:pPr eaLnBrk="1" hangingPunct="1"/>
            <a:endParaRPr lang="en-GB" sz="2000" dirty="0">
              <a:latin typeface="+mn-lt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t-IT" sz="2200" dirty="0">
                <a:latin typeface="+mn-lt"/>
                <a:sym typeface="Wingdings" pitchFamily="2" charset="2"/>
              </a:rPr>
              <a:t>At LHC: less visible effect but much higher statistics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t-IT" sz="2200" dirty="0">
                <a:latin typeface="+mn-lt"/>
                <a:sym typeface="Wingdings" pitchFamily="2" charset="2"/>
              </a:rPr>
              <a:t>A</a:t>
            </a:r>
            <a:r>
              <a:rPr lang="it-IT" sz="2200" baseline="-25000" dirty="0">
                <a:latin typeface="+mn-lt"/>
                <a:sym typeface="Wingdings" pitchFamily="2" charset="2"/>
              </a:rPr>
              <a:t>C</a:t>
            </a:r>
            <a:r>
              <a:rPr lang="it-IT" sz="2200" dirty="0">
                <a:latin typeface="+mn-lt"/>
                <a:sym typeface="Wingdings" pitchFamily="2" charset="2"/>
              </a:rPr>
              <a:t> measured after </a:t>
            </a:r>
            <a:r>
              <a:rPr lang="it-IT" sz="2200" dirty="0">
                <a:solidFill>
                  <a:srgbClr val="B80825"/>
                </a:solidFill>
                <a:latin typeface="+mn-lt"/>
                <a:sym typeface="Wingdings" pitchFamily="2" charset="2"/>
              </a:rPr>
              <a:t>unfolding </a:t>
            </a:r>
            <a:r>
              <a:rPr lang="it-IT" sz="2200" dirty="0">
                <a:latin typeface="+mn-lt"/>
                <a:sym typeface="Wingdings" pitchFamily="2" charset="2"/>
              </a:rPr>
              <a:t>for detector/acceptance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3364" y="1299179"/>
                <a:ext cx="541734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2200" dirty="0"/>
                  <a:t>Top charge asymmetry A</a:t>
                </a:r>
                <a:r>
                  <a:rPr lang="en-GB" sz="2200" baseline="-25000" dirty="0"/>
                  <a:t>C</a:t>
                </a:r>
                <a:r>
                  <a:rPr lang="en-GB" sz="2200" dirty="0"/>
                  <a:t> is a </a:t>
                </a:r>
                <a:r>
                  <a:rPr lang="en-GB" sz="2200" dirty="0">
                    <a:solidFill>
                      <a:srgbClr val="B80825"/>
                    </a:solidFill>
                  </a:rPr>
                  <a:t>small QCD NLO </a:t>
                </a:r>
                <a:r>
                  <a:rPr lang="en-GB" sz="2200" dirty="0"/>
                  <a:t>effect (1.2%) present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smtClean="0">
                        <a:solidFill>
                          <a:srgbClr val="B80825"/>
                        </a:solidFill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GB" sz="2200" i="1">
                            <a:solidFill>
                              <a:srgbClr val="B8082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200" i="1">
                            <a:solidFill>
                              <a:srgbClr val="B8082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2200" i="1">
                            <a:solidFill>
                              <a:srgbClr val="B8082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B80825"/>
                    </a:solidFill>
                  </a:rPr>
                  <a:t>/</a:t>
                </a:r>
                <a:r>
                  <a:rPr lang="en-GB" sz="2200" dirty="0" err="1">
                    <a:solidFill>
                      <a:srgbClr val="B80825"/>
                    </a:solidFill>
                  </a:rPr>
                  <a:t>qg</a:t>
                </a:r>
                <a:r>
                  <a:rPr lang="en-GB" sz="2200" dirty="0">
                    <a:solidFill>
                      <a:srgbClr val="B80825"/>
                    </a:solidFill>
                  </a:rPr>
                  <a:t> </a:t>
                </a:r>
                <a:r>
                  <a:rPr lang="en-GB" sz="2200" dirty="0"/>
                  <a:t>events. SM predicts that top and </a:t>
                </a:r>
                <a:r>
                  <a:rPr lang="en-GB" sz="2200" dirty="0" err="1"/>
                  <a:t>antitop</a:t>
                </a:r>
                <a:r>
                  <a:rPr lang="en-GB" sz="2200" dirty="0"/>
                  <a:t> have different rapidity widths</a:t>
                </a:r>
                <a:endParaRPr lang="it-IT" sz="2200" dirty="0">
                  <a:sym typeface="Wingdings" pitchFamily="2" charset="2"/>
                </a:endParaRPr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64" y="1299179"/>
                <a:ext cx="5417348" cy="1785104"/>
              </a:xfrm>
              <a:prstGeom prst="rect">
                <a:avLst/>
              </a:prstGeom>
              <a:blipFill rotWithShape="0">
                <a:blip r:embed="rId3"/>
                <a:stretch>
                  <a:fillRect l="-1237" t="-2389" r="-1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Top charge asymmetry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2692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795676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Script MT Bold" panose="030406020406070809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7300" y="3426673"/>
            <a:ext cx="3931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B80825"/>
                </a:solidFill>
                <a:cs typeface="Arial" pitchFamily="34" charset="0"/>
              </a:rPr>
              <a:t>Most precise</a:t>
            </a:r>
            <a:r>
              <a:rPr lang="it-IT" sz="2200" dirty="0">
                <a:cs typeface="Arial" pitchFamily="34" charset="0"/>
              </a:rPr>
              <a:t> LHC measurement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>
                <a:cs typeface="Arial" pitchFamily="34" charset="0"/>
              </a:rPr>
              <a:t>Inclusive and differential ATLAS measurements </a:t>
            </a:r>
            <a:r>
              <a:rPr lang="it-IT" sz="2200" dirty="0">
                <a:solidFill>
                  <a:srgbClr val="B80825"/>
                </a:solidFill>
                <a:cs typeface="Arial" pitchFamily="34" charset="0"/>
              </a:rPr>
              <a:t>compatible with 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>
                <a:cs typeface="Arial" pitchFamily="34" charset="0"/>
              </a:rPr>
              <a:t>Comparison between ATLAS and CDF </a:t>
            </a:r>
            <a:r>
              <a:rPr lang="it-IT" dirty="0"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it-IT" sz="2200" dirty="0"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it-IT" sz="2200" dirty="0">
                <a:cs typeface="Arial" pitchFamily="34" charset="0"/>
              </a:rPr>
              <a:t>Some model disfavoured</a:t>
            </a:r>
          </a:p>
          <a:p>
            <a:endParaRPr lang="it-IT" sz="2200" dirty="0"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28" y="3453376"/>
            <a:ext cx="3840544" cy="268966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67" y="2370369"/>
            <a:ext cx="1570187" cy="39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45412" y="2966028"/>
            <a:ext cx="150264" cy="31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10859" y="2646691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5412" y="2762916"/>
            <a:ext cx="150264" cy="283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81916" y="619666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latin typeface="Arial" panose="020B0604020202020204" pitchFamily="34" charset="0"/>
                <a:ea typeface="Calibri" panose="020F0502020204030204" pitchFamily="34" charset="0"/>
              </a:rPr>
              <a:t>JHEP02(2014)107</a:t>
            </a:r>
            <a:endParaRPr lang="en-GB" i="1" u="sng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F938F9-1528-489E-B5DC-F1AFDC1C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77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Script MT Bold" panose="030406020406070809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Trigger &amp; Upgrade activities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353066" y="604475"/>
            <a:ext cx="76289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B80825"/>
                </a:solidFill>
              </a:rPr>
              <a:t>Level-1 Topological trigger </a:t>
            </a:r>
          </a:p>
          <a:p>
            <a:pPr marL="745200" lvl="2" indent="-457200">
              <a:buFont typeface="Wingdings" pitchFamily="2" charset="2"/>
              <a:buChar char="Ø"/>
            </a:pPr>
            <a:r>
              <a:rPr lang="en-GB" sz="2200" dirty="0"/>
              <a:t>Optimised, supervising a PhD student,  Run-2 trigger strategies for B-physics using Level-1 muon topological info</a:t>
            </a:r>
          </a:p>
          <a:p>
            <a:pPr marL="756000" lvl="3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200" b="0" i="0" dirty="0">
                <a:solidFill>
                  <a:srgbClr val="B80825"/>
                </a:solidFill>
                <a:sym typeface="Wingdings" panose="05000000000000000000" pitchFamily="2" charset="2"/>
              </a:rPr>
              <a:t>x3</a:t>
            </a:r>
            <a:r>
              <a:rPr lang="en-GB" sz="2200" b="0" i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2200" b="0" i="0" dirty="0">
                <a:solidFill>
                  <a:schemeClr val="tx1"/>
                </a:solidFill>
                <a:sym typeface="Wingdings" panose="05000000000000000000" pitchFamily="2" charset="2"/>
              </a:rPr>
              <a:t>rejection improvement  Vital for B-physics in Run2!</a:t>
            </a:r>
          </a:p>
          <a:p>
            <a:pPr marL="756000" lvl="3" indent="-457200">
              <a:buFont typeface="Wingdings" pitchFamily="2" charset="2"/>
              <a:buChar char="Ø"/>
            </a:pPr>
            <a:endParaRPr lang="en-GB" sz="2400" b="0" i="0" dirty="0">
              <a:solidFill>
                <a:schemeClr val="tx1"/>
              </a:solidFill>
            </a:endParaRPr>
          </a:p>
          <a:p>
            <a:pPr marL="756000" lvl="3" indent="-457200">
              <a:buFont typeface="Wingdings" pitchFamily="2" charset="2"/>
              <a:buChar char="Ø"/>
            </a:pPr>
            <a:endParaRPr lang="en-GB" sz="2400" b="0" i="0" dirty="0">
              <a:solidFill>
                <a:schemeClr val="tx1"/>
              </a:solidFill>
            </a:endParaRPr>
          </a:p>
          <a:p>
            <a:pPr marL="288000" lvl="1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rgbClr val="B80825"/>
                </a:solidFill>
              </a:rPr>
              <a:t>Level-1 Track Project for HL-LHC</a:t>
            </a:r>
          </a:p>
          <a:p>
            <a:pPr marL="745200" lvl="2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chemeClr val="tx1"/>
                </a:solidFill>
              </a:rPr>
              <a:t>Goal: make a Level-1 trigger decision using ID info</a:t>
            </a:r>
          </a:p>
          <a:p>
            <a:pPr marL="1202400" lvl="3" indent="-457200">
              <a:buFont typeface="Wingdings" pitchFamily="2" charset="2"/>
              <a:buChar char="Ø"/>
            </a:pPr>
            <a:r>
              <a:rPr lang="en-GB" sz="2200" dirty="0"/>
              <a:t>Low latency trigger (few </a:t>
            </a:r>
            <a:r>
              <a:rPr lang="el-GR" sz="2200" dirty="0"/>
              <a:t>μ</a:t>
            </a:r>
            <a:r>
              <a:rPr lang="en-GB" sz="2200" dirty="0"/>
              <a:t>s)</a:t>
            </a:r>
          </a:p>
          <a:p>
            <a:pPr marL="1202400" lvl="3" indent="-457200">
              <a:buFont typeface="Wingdings" pitchFamily="2" charset="2"/>
              <a:buChar char="Ø"/>
            </a:pPr>
            <a:r>
              <a:rPr lang="en-GB" sz="2200" b="0" i="0" dirty="0">
                <a:solidFill>
                  <a:schemeClr val="tx1"/>
                </a:solidFill>
              </a:rPr>
              <a:t>Pattern recognition and track fitting using Associative Memory and FPGA (à-la FTK)</a:t>
            </a:r>
          </a:p>
          <a:p>
            <a:pPr marL="756000" lvl="3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0" i="0" dirty="0"/>
              <a:t>Add flexibility to the trigger system for HL-LHC</a:t>
            </a:r>
            <a:endParaRPr lang="en-GB" sz="2400" b="0" i="0" dirty="0">
              <a:solidFill>
                <a:srgbClr val="FF0000"/>
              </a:solidFill>
            </a:endParaRPr>
          </a:p>
          <a:p>
            <a:pPr marL="756000" lvl="3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B80825"/>
                </a:solidFill>
              </a:rPr>
              <a:t>Development</a:t>
            </a:r>
            <a:r>
              <a:rPr lang="en-GB" sz="2400" b="0" i="0" dirty="0">
                <a:solidFill>
                  <a:schemeClr val="tx1"/>
                </a:solidFill>
              </a:rPr>
              <a:t> of the </a:t>
            </a:r>
            <a:r>
              <a:rPr lang="en-GB" sz="2400" b="0" i="0" dirty="0">
                <a:solidFill>
                  <a:srgbClr val="B80825"/>
                </a:solidFill>
              </a:rPr>
              <a:t>track fitting </a:t>
            </a:r>
            <a:r>
              <a:rPr lang="en-GB" sz="2400" b="0" i="0" dirty="0">
                <a:solidFill>
                  <a:schemeClr val="tx1"/>
                </a:solidFill>
              </a:rPr>
              <a:t>algorithm based on Principal Component Analysis and </a:t>
            </a:r>
            <a:r>
              <a:rPr lang="en-GB" sz="2400" b="0" i="0" dirty="0">
                <a:solidFill>
                  <a:srgbClr val="B80825"/>
                </a:solidFill>
              </a:rPr>
              <a:t>tracking performance studies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88D57-2768-42D3-BA06-1F1D817B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55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FBA3C-E945-4026-8BC2-8E5DFD68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C05D7-B01A-470C-9D29-6ACD622E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7DEC9-EF76-40F3-8066-37016AB70B8C}"/>
              </a:ext>
            </a:extLst>
          </p:cNvPr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LHC &amp; CERN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3677F2E4-A158-45BB-A127-3A0C185BD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912768" cy="37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14BA9-EEF4-42BB-80C6-6B968353560C}"/>
              </a:ext>
            </a:extLst>
          </p:cNvPr>
          <p:cNvSpPr txBox="1"/>
          <p:nvPr/>
        </p:nvSpPr>
        <p:spPr>
          <a:xfrm>
            <a:off x="1444612" y="620688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27 km circular collider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Up to 2800 bunches of 10</a:t>
            </a:r>
            <a:r>
              <a:rPr lang="en-US" baseline="30000" dirty="0"/>
              <a:t>11</a:t>
            </a:r>
            <a:r>
              <a:rPr lang="en-US" dirty="0"/>
              <a:t> protons colliding in 4 points each 25 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Instantaneous luminosity up to 2.5 10</a:t>
            </a:r>
            <a:r>
              <a:rPr lang="en-US" baseline="30000" dirty="0"/>
              <a:t>34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Run1 (2010-2012) and Run2 (2015-2018) collected 25 fb</a:t>
            </a:r>
            <a:r>
              <a:rPr lang="en-US" baseline="30000" dirty="0"/>
              <a:t>-1</a:t>
            </a:r>
            <a:r>
              <a:rPr lang="en-US" dirty="0"/>
              <a:t> and 150 fb</a:t>
            </a:r>
            <a:r>
              <a:rPr lang="en-US" baseline="30000" dirty="0"/>
              <a:t>-1</a:t>
            </a:r>
            <a:r>
              <a:rPr lang="en-US" dirty="0"/>
              <a:t> at center-of-mass energies √s = 7, 8 and 13 </a:t>
            </a:r>
            <a:r>
              <a:rPr lang="en-US" dirty="0" err="1"/>
              <a:t>TeV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410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97D6B-A456-403A-83AE-4DB26900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74DE3-0913-4EBB-836D-F68E6C27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D5954-F425-4751-995A-238ADBF79276}"/>
              </a:ext>
            </a:extLst>
          </p:cNvPr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ATLAS Experiment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107BA750-4BFB-44F0-BD8E-B12D5518F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06" y="750028"/>
            <a:ext cx="6253113" cy="34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70D39E2F-8118-4912-A6FA-4470B5198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841" y="4093340"/>
            <a:ext cx="3993629" cy="257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57200"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57200"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57200"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57200"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eaLnBrk="0" hangingPunct="0">
              <a:spcBef>
                <a:spcPts val="1375"/>
              </a:spcBef>
              <a:buFont typeface="Wingdings" panose="05000000000000000000" pitchFamily="2" charset="2"/>
              <a:buChar char="Ø"/>
            </a:pPr>
            <a:r>
              <a:rPr lang="en-GB" altLang="it-IT" dirty="0">
                <a:latin typeface="+mn-lt"/>
              </a:rPr>
              <a:t>Jets + </a:t>
            </a:r>
            <a:r>
              <a:rPr lang="en-GB" altLang="it-IT" dirty="0" err="1">
                <a:latin typeface="+mn-lt"/>
              </a:rPr>
              <a:t>Tranverse</a:t>
            </a:r>
            <a:r>
              <a:rPr lang="en-GB" altLang="it-IT" dirty="0">
                <a:latin typeface="+mn-lt"/>
              </a:rPr>
              <a:t> missing energy (EM + Hadronic </a:t>
            </a:r>
            <a:r>
              <a:rPr lang="en-GB" altLang="it-IT" dirty="0" err="1">
                <a:latin typeface="+mn-lt"/>
              </a:rPr>
              <a:t>Calo</a:t>
            </a:r>
            <a:r>
              <a:rPr lang="en-GB" altLang="it-IT" dirty="0">
                <a:latin typeface="+mn-lt"/>
              </a:rPr>
              <a:t>)</a:t>
            </a:r>
          </a:p>
          <a:p>
            <a:pPr marL="742950" lvl="1" indent="-285750" eaLnBrk="0" hangingPunct="0">
              <a:spcBef>
                <a:spcPts val="1375"/>
              </a:spcBef>
              <a:buFont typeface="Wingdings" panose="05000000000000000000" pitchFamily="2" charset="2"/>
              <a:buChar char="Ø"/>
            </a:pPr>
            <a:r>
              <a:rPr lang="en-GB" altLang="it-IT" dirty="0">
                <a:latin typeface="+mn-lt"/>
              </a:rPr>
              <a:t>Leptons (EM </a:t>
            </a:r>
            <a:r>
              <a:rPr lang="en-GB" altLang="it-IT" dirty="0" err="1">
                <a:latin typeface="+mn-lt"/>
              </a:rPr>
              <a:t>Calo</a:t>
            </a:r>
            <a:r>
              <a:rPr lang="en-GB" altLang="it-IT" dirty="0">
                <a:latin typeface="+mn-lt"/>
              </a:rPr>
              <a:t> + muon chambers + Inner Detector) </a:t>
            </a:r>
          </a:p>
          <a:p>
            <a:pPr marL="742950" lvl="1" indent="-285750" eaLnBrk="0" hangingPunct="0">
              <a:spcBef>
                <a:spcPts val="1375"/>
              </a:spcBef>
              <a:buFont typeface="Wingdings" panose="05000000000000000000" pitchFamily="2" charset="2"/>
              <a:buChar char="Ø"/>
            </a:pPr>
            <a:r>
              <a:rPr lang="en-GB" altLang="it-IT" dirty="0">
                <a:latin typeface="+mn-lt"/>
              </a:rPr>
              <a:t>b-jets (IBL and Pixel Vertex Detector).</a:t>
            </a:r>
          </a:p>
          <a:p>
            <a:pPr eaLnBrk="0" hangingPunct="0">
              <a:lnSpc>
                <a:spcPct val="100000"/>
              </a:lnSpc>
              <a:spcBef>
                <a:spcPts val="1375"/>
              </a:spcBef>
              <a:buFont typeface="Times New Roman" panose="02020603050405020304" pitchFamily="18" charset="0"/>
              <a:buNone/>
            </a:pPr>
            <a:endParaRPr lang="en-GB" altLang="it-IT" dirty="0">
              <a:latin typeface="+mn-lt"/>
            </a:endParaRP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0EC3F1A-336B-4325-8610-55E0EC95E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339547"/>
              </p:ext>
            </p:extLst>
          </p:nvPr>
        </p:nvGraphicFramePr>
        <p:xfrm>
          <a:off x="4739621" y="4773130"/>
          <a:ext cx="12969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90440" imgH="152280" progId="Equation.3">
                  <p:embed/>
                </p:oleObj>
              </mc:Choice>
              <mc:Fallback>
                <p:oleObj name="Equation" r:id="rId4" imgW="190440" imgH="152280" progId="Equation.3">
                  <p:embed/>
                  <p:pic>
                    <p:nvPicPr>
                      <p:cNvPr id="10248" name="Object 8">
                        <a:extLst>
                          <a:ext uri="{FF2B5EF4-FFF2-40B4-BE49-F238E27FC236}">
                            <a16:creationId xmlns:a16="http://schemas.microsoft.com/office/drawing/2014/main" id="{B59DDB27-A4CB-466B-A9D4-243E264C8B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621" y="4773130"/>
                        <a:ext cx="12969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131E831B-FAC7-46F1-9EFE-4E50157A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675" y="4160941"/>
            <a:ext cx="3224040" cy="29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57200"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57200"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57200"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57200" fontAlgn="base">
              <a:lnSpc>
                <a:spcPct val="1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hangingPunct="0">
              <a:lnSpc>
                <a:spcPct val="100000"/>
              </a:lnSpc>
              <a:spcBef>
                <a:spcPts val="1375"/>
              </a:spcBef>
              <a:buFont typeface="Wingdings" panose="05000000000000000000" pitchFamily="2" charset="2"/>
              <a:buChar char="Ø"/>
            </a:pPr>
            <a:r>
              <a:rPr lang="en-GB" altLang="it-IT" dirty="0">
                <a:latin typeface="+mn-lt"/>
              </a:rPr>
              <a:t>Top physics needs high performance in reconstructing all these objects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1375"/>
              </a:spcBef>
              <a:buFont typeface="Wingdings" panose="05000000000000000000" pitchFamily="2" charset="2"/>
              <a:buChar char="Ø"/>
            </a:pPr>
            <a:r>
              <a:rPr lang="en-GB" altLang="it-IT" dirty="0">
                <a:latin typeface="+mn-lt"/>
              </a:rPr>
              <a:t>B-physics mainly relies on muons and tracks will exploit at highest level its components.</a:t>
            </a:r>
          </a:p>
          <a:p>
            <a:pPr eaLnBrk="0" hangingPunct="0">
              <a:lnSpc>
                <a:spcPct val="100000"/>
              </a:lnSpc>
              <a:spcBef>
                <a:spcPts val="1375"/>
              </a:spcBef>
              <a:buFont typeface="Times New Roman" panose="02020603050405020304" pitchFamily="18" charset="0"/>
              <a:buNone/>
            </a:pPr>
            <a:endParaRPr lang="en-GB" alt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76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C137D-D7EF-495D-9CEE-D5399A0A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55243-8183-4FCC-B74C-A488F7B1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B1A28-16AB-4ABD-B6ED-633AE0F52C2A}"/>
              </a:ext>
            </a:extLst>
          </p:cNvPr>
          <p:cNvSpPr txBox="1"/>
          <p:nvPr/>
        </p:nvSpPr>
        <p:spPr>
          <a:xfrm>
            <a:off x="1162828" y="-36095"/>
            <a:ext cx="715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Standard Model of Particle Physics</a:t>
            </a:r>
          </a:p>
        </p:txBody>
      </p:sp>
      <p:pic>
        <p:nvPicPr>
          <p:cNvPr id="2050" name="Picture 2" descr="Risultati immagini per standard model">
            <a:extLst>
              <a:ext uri="{FF2B5EF4-FFF2-40B4-BE49-F238E27FC236}">
                <a16:creationId xmlns:a16="http://schemas.microsoft.com/office/drawing/2014/main" id="{FEE773FC-1323-487D-B22A-54D39EFA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08" y="620688"/>
            <a:ext cx="69532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C19721-7560-4843-A0A3-E8ED859FB766}"/>
              </a:ext>
            </a:extLst>
          </p:cNvPr>
          <p:cNvSpPr txBox="1"/>
          <p:nvPr/>
        </p:nvSpPr>
        <p:spPr>
          <a:xfrm>
            <a:off x="1835696" y="494116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 families of quarks and leptons: the fundamental “bricks”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 types of mediators (gauge bosons) which describe the 3 fundamental interactions: strong, weak and electromagnetic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“newcomer”: the Higgs Boson responsible for the masses of all particles in the Standard Model.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53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C137D-D7EF-495D-9CEE-D5399A0A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21/12/2018 Roma Tor Vergata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55243-8183-4FCC-B74C-A488F7B1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B1A28-16AB-4ABD-B6ED-633AE0F52C2A}"/>
              </a:ext>
            </a:extLst>
          </p:cNvPr>
          <p:cNvSpPr txBox="1"/>
          <p:nvPr/>
        </p:nvSpPr>
        <p:spPr>
          <a:xfrm>
            <a:off x="1162828" y="-36095"/>
            <a:ext cx="715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Standard Model of Particle Physics</a:t>
            </a:r>
          </a:p>
        </p:txBody>
      </p:sp>
      <p:pic>
        <p:nvPicPr>
          <p:cNvPr id="2050" name="Picture 2" descr="Risultati immagini per standard model">
            <a:extLst>
              <a:ext uri="{FF2B5EF4-FFF2-40B4-BE49-F238E27FC236}">
                <a16:creationId xmlns:a16="http://schemas.microsoft.com/office/drawing/2014/main" id="{FEE773FC-1323-487D-B22A-54D39EFA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08" y="620688"/>
            <a:ext cx="69532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C19721-7560-4843-A0A3-E8ED859FB766}"/>
              </a:ext>
            </a:extLst>
          </p:cNvPr>
          <p:cNvSpPr txBox="1"/>
          <p:nvPr/>
        </p:nvSpPr>
        <p:spPr>
          <a:xfrm>
            <a:off x="1835696" y="494116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 families of quarks and leptons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 types of mediators (gauge bosons) which describe the 3 fundamental interactions: strong, weak and electromagnetic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“newcomer”: the Higgs Boson responsible for the masses of all particles in the Standard Model.</a:t>
            </a:r>
            <a:endParaRPr lang="it-IT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F8F9E5-BC04-48D5-9717-0EEA35D4E37D}"/>
              </a:ext>
            </a:extLst>
          </p:cNvPr>
          <p:cNvSpPr/>
          <p:nvPr/>
        </p:nvSpPr>
        <p:spPr>
          <a:xfrm>
            <a:off x="4139952" y="620688"/>
            <a:ext cx="1440160" cy="244827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58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2"/>
          <p:cNvGrpSpPr/>
          <p:nvPr/>
        </p:nvGrpSpPr>
        <p:grpSpPr>
          <a:xfrm>
            <a:off x="1135567" y="3504472"/>
            <a:ext cx="7796749" cy="2562475"/>
            <a:chOff x="1095731" y="1988840"/>
            <a:chExt cx="7940765" cy="2821722"/>
          </a:xfrm>
        </p:grpSpPr>
        <p:pic>
          <p:nvPicPr>
            <p:cNvPr id="27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731" y="1988840"/>
              <a:ext cx="7940765" cy="2821722"/>
            </a:xfrm>
            <a:prstGeom prst="rect">
              <a:avLst/>
            </a:prstGeom>
          </p:spPr>
        </p:pic>
        <p:pic>
          <p:nvPicPr>
            <p:cNvPr id="4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847" y="2132856"/>
              <a:ext cx="3837167" cy="1457137"/>
            </a:xfrm>
            <a:prstGeom prst="rect">
              <a:avLst/>
            </a:prstGeom>
          </p:spPr>
        </p:pic>
        <p:sp>
          <p:nvSpPr>
            <p:cNvPr id="46" name="Rectangle 7"/>
            <p:cNvSpPr/>
            <p:nvPr/>
          </p:nvSpPr>
          <p:spPr>
            <a:xfrm>
              <a:off x="7020272" y="2132856"/>
              <a:ext cx="1939210" cy="1266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11"/>
            <p:cNvSpPr/>
            <p:nvPr/>
          </p:nvSpPr>
          <p:spPr>
            <a:xfrm>
              <a:off x="1403648" y="2132856"/>
              <a:ext cx="1724748" cy="1266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21/12/2018 Roma Tor Vergata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Bs,d</a:t>
            </a:r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μμ</a:t>
            </a:r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BR measurement</a:t>
            </a:r>
            <a:endParaRPr lang="en-GB" sz="3200" b="1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256292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i="0" dirty="0">
              <a:solidFill>
                <a:schemeClr val="tx1"/>
              </a:solidFill>
            </a:endParaRPr>
          </a:p>
          <a:p>
            <a:pPr marL="288000" lvl="1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0" i="0" dirty="0"/>
              <a:t>Flavour physics: currently </a:t>
            </a:r>
            <a:r>
              <a:rPr lang="en-GB" sz="2400" b="0" i="0" dirty="0">
                <a:solidFill>
                  <a:srgbClr val="FF0000"/>
                </a:solidFill>
              </a:rPr>
              <a:t>ATLAS B-physics convener</a:t>
            </a:r>
          </a:p>
          <a:p>
            <a:pPr marL="288000" lvl="1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FF0000"/>
                </a:solidFill>
              </a:rPr>
              <a:t>Rare but clean </a:t>
            </a:r>
            <a:r>
              <a:rPr lang="en-GB" sz="2400" b="0" i="0" dirty="0">
                <a:solidFill>
                  <a:schemeClr val="tx1"/>
                </a:solidFill>
              </a:rPr>
              <a:t>decay suppressed by FCNC in the 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it-IT" sz="2000" dirty="0">
                <a:ea typeface="ヒラギノ角ゴ Pro W3" pitchFamily="123" charset="-128"/>
                <a:cs typeface="Arial"/>
              </a:rPr>
              <a:t>BR(Bs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µµ) =  (3.65 ± 0.23)x10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BR(</a:t>
            </a:r>
            <a:r>
              <a:rPr lang="en-GB" altLang="it-IT" sz="2000" dirty="0" err="1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Bd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µµ) = (1.06 ± 0.09) 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-10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</a:t>
            </a:r>
          </a:p>
          <a:p>
            <a:pPr marL="288000" lvl="1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FF0000"/>
                </a:solidFill>
              </a:rPr>
              <a:t>Sensitive to New Physics</a:t>
            </a:r>
            <a:r>
              <a:rPr lang="en-GB" sz="2400" b="0" i="0" dirty="0">
                <a:solidFill>
                  <a:schemeClr val="tx1"/>
                </a:solidFill>
              </a:rPr>
              <a:t> contributions through loops</a:t>
            </a:r>
          </a:p>
          <a:p>
            <a:pPr marL="288000" lvl="1" indent="-457200">
              <a:buFont typeface="Wingdings" pitchFamily="2" charset="2"/>
              <a:buChar char="Ø"/>
            </a:pPr>
            <a:r>
              <a:rPr lang="en-GB" sz="2400" dirty="0"/>
              <a:t>Measurements by CMS and LHCb (combined):</a:t>
            </a:r>
          </a:p>
          <a:p>
            <a:pPr lvl="1">
              <a:lnSpc>
                <a:spcPct val="150000"/>
              </a:lnSpc>
            </a:pPr>
            <a:r>
              <a:rPr lang="en-GB" altLang="it-IT" sz="2000" dirty="0">
                <a:ea typeface="ヒラギノ角ゴ Pro W3" pitchFamily="123" charset="-128"/>
                <a:cs typeface="Arial"/>
              </a:rPr>
              <a:t>BR(</a:t>
            </a:r>
            <a:r>
              <a:rPr lang="en-GB" altLang="it-IT" sz="2000" dirty="0" err="1">
                <a:ea typeface="ヒラギノ角ゴ Pro W3" pitchFamily="123" charset="-128"/>
                <a:cs typeface="Arial"/>
              </a:rPr>
              <a:t>Bs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µµ) = (              ) 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-9</a:t>
            </a:r>
          </a:p>
          <a:p>
            <a:pPr lvl="1"/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BR(</a:t>
            </a:r>
            <a:r>
              <a:rPr lang="en-GB" altLang="it-IT" sz="2000" dirty="0" err="1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Bd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µµ) = (              ) 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-10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</a:t>
            </a:r>
            <a:endParaRPr lang="en-GB" altLang="it-IT" sz="2000" baseline="30000" dirty="0"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12275" y="2780928"/>
                <a:ext cx="483661" cy="378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2.8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−0.6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+0.7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75" y="2780928"/>
                <a:ext cx="483661" cy="378950"/>
              </a:xfrm>
              <a:prstGeom prst="rect">
                <a:avLst/>
              </a:prstGeom>
              <a:blipFill>
                <a:blip r:embed="rId4"/>
                <a:stretch>
                  <a:fillRect l="-21250" r="-93750" b="-1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53423" y="3193938"/>
                <a:ext cx="974561" cy="379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3.9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−1.4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+1.6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423" y="3193938"/>
                <a:ext cx="974561" cy="379078"/>
              </a:xfrm>
              <a:prstGeom prst="rect">
                <a:avLst/>
              </a:prstGeom>
              <a:blipFill>
                <a:blip r:embed="rId5"/>
                <a:stretch>
                  <a:fillRect l="-6289" r="-2516" b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5"/>
              <p:cNvSpPr txBox="1"/>
              <p:nvPr/>
            </p:nvSpPr>
            <p:spPr>
              <a:xfrm>
                <a:off x="5903639" y="2792151"/>
                <a:ext cx="483661" cy="378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3.0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−0.6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+0.7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39" y="2792151"/>
                <a:ext cx="483661" cy="378950"/>
              </a:xfrm>
              <a:prstGeom prst="rect">
                <a:avLst/>
              </a:prstGeom>
              <a:blipFill>
                <a:blip r:embed="rId6"/>
                <a:stretch>
                  <a:fillRect l="-21250" r="-93750" b="-1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sellaDiTesto 48"/>
          <p:cNvSpPr txBox="1"/>
          <p:nvPr/>
        </p:nvSpPr>
        <p:spPr>
          <a:xfrm>
            <a:off x="7304175" y="2950474"/>
            <a:ext cx="2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LHCb-only (Run2)   </a:t>
            </a:r>
          </a:p>
        </p:txBody>
      </p:sp>
      <p:sp>
        <p:nvSpPr>
          <p:cNvPr id="51" name="TextBox 25"/>
          <p:cNvSpPr txBox="1"/>
          <p:nvPr/>
        </p:nvSpPr>
        <p:spPr>
          <a:xfrm>
            <a:off x="5893944" y="3157179"/>
            <a:ext cx="15256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/>
              <a:t>&lt; 3.4 </a:t>
            </a:r>
            <a:r>
              <a:rPr lang="en-GB" altLang="it-IT" sz="24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x10</a:t>
            </a:r>
            <a:r>
              <a:rPr lang="en-GB" altLang="it-IT" sz="24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-10</a:t>
            </a:r>
            <a:endParaRPr lang="en-GB" sz="2400" dirty="0"/>
          </a:p>
        </p:txBody>
      </p:sp>
      <p:sp>
        <p:nvSpPr>
          <p:cNvPr id="6" name="Rettangolo 5"/>
          <p:cNvSpPr/>
          <p:nvPr/>
        </p:nvSpPr>
        <p:spPr>
          <a:xfrm>
            <a:off x="6274075" y="2706836"/>
            <a:ext cx="11705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-9</a:t>
            </a:r>
          </a:p>
        </p:txBody>
      </p:sp>
    </p:spTree>
    <p:extLst>
      <p:ext uri="{BB962C8B-B14F-4D97-AF65-F5344CB8AC3E}">
        <p14:creationId xmlns:p14="http://schemas.microsoft.com/office/powerpoint/2010/main" val="18117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24"/>
          <p:cNvSpPr txBox="1"/>
          <p:nvPr/>
        </p:nvSpPr>
        <p:spPr>
          <a:xfrm>
            <a:off x="1259632" y="256292"/>
            <a:ext cx="7560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i="0" dirty="0">
              <a:solidFill>
                <a:schemeClr val="tx1"/>
              </a:solidFill>
            </a:endParaRPr>
          </a:p>
          <a:p>
            <a:pPr marL="288000" lvl="1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FF0000"/>
                </a:solidFill>
              </a:rPr>
              <a:t>Rare but clean </a:t>
            </a:r>
            <a:r>
              <a:rPr lang="en-GB" sz="2400" b="0" i="0" dirty="0">
                <a:solidFill>
                  <a:schemeClr val="tx1"/>
                </a:solidFill>
              </a:rPr>
              <a:t>decay suppressed by FCNC in the 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it-IT" sz="2000" dirty="0">
                <a:ea typeface="ヒラギノ角ゴ Pro W3" pitchFamily="123" charset="-128"/>
                <a:cs typeface="Arial"/>
              </a:rPr>
              <a:t>BR(Bs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µµ) =  (3.65 ± 0.23)x10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BR(</a:t>
            </a:r>
            <a:r>
              <a:rPr lang="en-GB" altLang="it-IT" sz="2000" dirty="0" err="1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Bd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µµ) = (1.06 ± 0.09) 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-10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</a:t>
            </a:r>
          </a:p>
          <a:p>
            <a:pPr marL="288000" lvl="1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0" i="0" dirty="0">
                <a:solidFill>
                  <a:srgbClr val="FF0000"/>
                </a:solidFill>
              </a:rPr>
              <a:t>Sensitive to New Physics</a:t>
            </a:r>
            <a:r>
              <a:rPr lang="en-GB" sz="2400" b="0" i="0" dirty="0">
                <a:solidFill>
                  <a:schemeClr val="tx1"/>
                </a:solidFill>
              </a:rPr>
              <a:t> contributions through loops</a:t>
            </a:r>
          </a:p>
          <a:p>
            <a:pPr marL="288000" lvl="1" indent="-457200">
              <a:buFont typeface="Wingdings" pitchFamily="2" charset="2"/>
              <a:buChar char="Ø"/>
            </a:pPr>
            <a:r>
              <a:rPr lang="en-GB" sz="2400" dirty="0"/>
              <a:t>Measurements by CMS and </a:t>
            </a:r>
            <a:r>
              <a:rPr lang="en-GB" sz="2400" dirty="0" err="1"/>
              <a:t>LHCb</a:t>
            </a:r>
            <a:r>
              <a:rPr lang="en-GB" sz="24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GB" altLang="it-IT" sz="2000" dirty="0">
                <a:ea typeface="ヒラギノ角ゴ Pro W3" pitchFamily="123" charset="-128"/>
                <a:cs typeface="Arial"/>
              </a:rPr>
              <a:t>BR(</a:t>
            </a:r>
            <a:r>
              <a:rPr lang="en-GB" altLang="it-IT" sz="2000" dirty="0" err="1">
                <a:ea typeface="ヒラギノ角ゴ Pro W3" pitchFamily="123" charset="-128"/>
                <a:cs typeface="Arial"/>
              </a:rPr>
              <a:t>Bs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µµ) = (              ) 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-9</a:t>
            </a:r>
          </a:p>
          <a:p>
            <a:pPr lvl="1"/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BR(</a:t>
            </a:r>
            <a:r>
              <a:rPr lang="en-GB" altLang="it-IT" sz="2000" dirty="0" err="1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Bd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µµ) = (              ) 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-10</a:t>
            </a: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</a:t>
            </a:r>
            <a:endParaRPr lang="en-GB" altLang="it-IT" sz="2000" baseline="30000" dirty="0"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21/12/2018 Roma Tor Vergata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Bs,d</a:t>
            </a:r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μμ</a:t>
            </a:r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BR measurement</a:t>
            </a:r>
            <a:endParaRPr lang="en-GB" sz="3200" b="1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62500" y="2833997"/>
                <a:ext cx="974561" cy="379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3.9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−1.4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+1.6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500" y="2833997"/>
                <a:ext cx="974561" cy="379078"/>
              </a:xfrm>
              <a:prstGeom prst="rect">
                <a:avLst/>
              </a:prstGeom>
              <a:blipFill>
                <a:blip r:embed="rId2"/>
                <a:stretch>
                  <a:fillRect l="-6250" r="-1875" b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177982" y="3247975"/>
            <a:ext cx="7976870" cy="3203378"/>
            <a:chOff x="1259631" y="3451225"/>
            <a:chExt cx="7976870" cy="3203378"/>
          </a:xfrm>
        </p:grpSpPr>
        <p:grpSp>
          <p:nvGrpSpPr>
            <p:cNvPr id="30" name="Group 29"/>
            <p:cNvGrpSpPr/>
            <p:nvPr/>
          </p:nvGrpSpPr>
          <p:grpSpPr>
            <a:xfrm>
              <a:off x="1259631" y="3451225"/>
              <a:ext cx="7976870" cy="3203378"/>
              <a:chOff x="1259631" y="3451225"/>
              <a:chExt cx="7976870" cy="3203378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5468" y="4548579"/>
                <a:ext cx="2935830" cy="718021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631" y="3830232"/>
                <a:ext cx="7682793" cy="693604"/>
              </a:xfrm>
              <a:prstGeom prst="rect">
                <a:avLst/>
              </a:prstGeom>
            </p:spPr>
          </p:pic>
          <p:cxnSp>
            <p:nvCxnSpPr>
              <p:cNvPr id="34" name="Straight Arrow Connector 33"/>
              <p:cNvCxnSpPr/>
              <p:nvPr/>
            </p:nvCxnSpPr>
            <p:spPr>
              <a:xfrm flipH="1">
                <a:off x="3347864" y="4221088"/>
                <a:ext cx="144016" cy="648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789419" y="4883628"/>
                <a:ext cx="29008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Number of Bs/</a:t>
                </a:r>
                <a:r>
                  <a:rPr lang="en-GB" dirty="0" err="1">
                    <a:solidFill>
                      <a:srgbClr val="0070C0"/>
                    </a:solidFill>
                    <a:latin typeface="+mj-lt"/>
                  </a:rPr>
                  <a:t>Bd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 events from an </a:t>
                </a:r>
                <a:r>
                  <a:rPr lang="en-GB" dirty="0" err="1">
                    <a:solidFill>
                      <a:srgbClr val="0070C0"/>
                    </a:solidFill>
                    <a:latin typeface="+mj-lt"/>
                  </a:rPr>
                  <a:t>unbinned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 ML fit to m(</a:t>
                </a:r>
                <a:r>
                  <a:rPr lang="el-GR" dirty="0">
                    <a:solidFill>
                      <a:srgbClr val="0070C0"/>
                    </a:solidFill>
                    <a:latin typeface="+mj-lt"/>
                  </a:rPr>
                  <a:t>μμ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) distribution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532235" y="3451225"/>
                <a:ext cx="2704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/>
                  <a:t>Hadronisation</a:t>
                </a:r>
                <a:r>
                  <a:rPr lang="en-GB" dirty="0"/>
                  <a:t> probabilities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>
                <a:off x="4742656" y="4221088"/>
                <a:ext cx="837456" cy="150717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318484" y="5728265"/>
                <a:ext cx="30448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  <a:latin typeface="+mj-lt"/>
                  </a:rPr>
                  <a:t>Reference channel: B</a:t>
                </a:r>
                <a:r>
                  <a:rPr lang="en-GB" baseline="30000" dirty="0">
                    <a:solidFill>
                      <a:srgbClr val="00B050"/>
                    </a:solidFill>
                    <a:latin typeface="+mj-lt"/>
                  </a:rPr>
                  <a:t>±</a:t>
                </a:r>
                <a:r>
                  <a:rPr lang="en-GB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J/</a:t>
                </a:r>
                <a:r>
                  <a:rPr lang="el-GR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ψ</a:t>
                </a:r>
                <a:r>
                  <a:rPr lang="en-GB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K</a:t>
                </a:r>
                <a:r>
                  <a:rPr lang="en-GB" baseline="30000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± </a:t>
                </a:r>
                <a:r>
                  <a:rPr lang="en-GB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n-GB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Extracted from an </a:t>
                </a:r>
                <a:r>
                  <a:rPr lang="en-GB" dirty="0" err="1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unbinned</a:t>
                </a:r>
                <a:r>
                  <a:rPr lang="en-GB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 ML fit to m(</a:t>
                </a:r>
                <a:r>
                  <a:rPr lang="el-GR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μμ</a:t>
                </a:r>
                <a:r>
                  <a:rPr lang="en-GB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K</a:t>
                </a:r>
                <a:r>
                  <a:rPr lang="el-GR" baseline="30000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±</a:t>
                </a:r>
                <a:r>
                  <a:rPr lang="en-GB" dirty="0">
                    <a:solidFill>
                      <a:srgbClr val="00B050"/>
                    </a:solidFill>
                    <a:latin typeface="+mj-lt"/>
                    <a:sym typeface="Wingdings" panose="05000000000000000000" pitchFamily="2" charset="2"/>
                  </a:rPr>
                  <a:t>) distribution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H="1">
                <a:off x="4788809" y="5080193"/>
                <a:ext cx="2109268" cy="6189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8120749" y="5085184"/>
                <a:ext cx="267675" cy="7217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414536" y="5731273"/>
                <a:ext cx="16905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</a:rPr>
                  <a:t>Acceptance and efficiencies from simulation</a:t>
                </a:r>
                <a:endParaRPr lang="en-GB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  <a:sym typeface="Wingdings" panose="05000000000000000000" pitchFamily="2" charset="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325445" y="5266600"/>
                <a:ext cx="19013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Trigger categories and luminosity </a:t>
                </a:r>
                <a:r>
                  <a:rPr lang="en-GB" dirty="0" err="1">
                    <a:solidFill>
                      <a:srgbClr val="FF0000"/>
                    </a:solidFill>
                  </a:rPr>
                  <a:t>prescales</a:t>
                </a:r>
                <a:r>
                  <a:rPr lang="en-GB" dirty="0">
                    <a:solidFill>
                      <a:srgbClr val="FF0000"/>
                    </a:solidFill>
                  </a:rPr>
                  <a:t>*</a:t>
                </a: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flipH="1">
                <a:off x="7186694" y="4945509"/>
                <a:ext cx="335837" cy="41569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/>
            <p:cNvCxnSpPr/>
            <p:nvPr/>
          </p:nvCxnSpPr>
          <p:spPr>
            <a:xfrm flipH="1" flipV="1">
              <a:off x="7524328" y="3794845"/>
              <a:ext cx="360040" cy="1024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303739" y="278600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i="0" dirty="0">
              <a:solidFill>
                <a:schemeClr val="tx1"/>
              </a:solidFill>
            </a:endParaRPr>
          </a:p>
          <a:p>
            <a:pPr marL="288000" lvl="1" indent="-457200">
              <a:buFont typeface="Wingdings" pitchFamily="2" charset="2"/>
              <a:buChar char="Ø"/>
            </a:pPr>
            <a:r>
              <a:rPr lang="en-GB" sz="2400" b="0" i="0" dirty="0">
                <a:solidFill>
                  <a:schemeClr val="tx1"/>
                </a:solidFill>
              </a:rPr>
              <a:t>Analysis strategy:</a:t>
            </a:r>
            <a:endParaRPr lang="en-GB" altLang="it-IT" sz="2000" baseline="30000" dirty="0"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5"/>
              <p:cNvSpPr txBox="1"/>
              <p:nvPr/>
            </p:nvSpPr>
            <p:spPr>
              <a:xfrm>
                <a:off x="3512275" y="2420888"/>
                <a:ext cx="483661" cy="378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2.8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−0.6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+0.7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75" y="2420888"/>
                <a:ext cx="483661" cy="378950"/>
              </a:xfrm>
              <a:prstGeom prst="rect">
                <a:avLst/>
              </a:prstGeom>
              <a:blipFill>
                <a:blip r:embed="rId5"/>
                <a:stretch>
                  <a:fillRect l="-21250" r="-93750" b="-1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5"/>
              <p:cNvSpPr txBox="1"/>
              <p:nvPr/>
            </p:nvSpPr>
            <p:spPr>
              <a:xfrm>
                <a:off x="6295108" y="2456924"/>
                <a:ext cx="483661" cy="378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3.0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−0.6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+0.7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108" y="2456924"/>
                <a:ext cx="483661" cy="378950"/>
              </a:xfrm>
              <a:prstGeom prst="rect">
                <a:avLst/>
              </a:prstGeom>
              <a:blipFill>
                <a:blip r:embed="rId6"/>
                <a:stretch>
                  <a:fillRect l="-22785" r="-96203" b="-1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sellaDiTesto 51"/>
          <p:cNvSpPr txBox="1"/>
          <p:nvPr/>
        </p:nvSpPr>
        <p:spPr>
          <a:xfrm>
            <a:off x="7719489" y="2539562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LHCb (Run2)   </a:t>
            </a:r>
          </a:p>
        </p:txBody>
      </p:sp>
      <p:sp>
        <p:nvSpPr>
          <p:cNvPr id="53" name="TextBox 25"/>
          <p:cNvSpPr txBox="1"/>
          <p:nvPr/>
        </p:nvSpPr>
        <p:spPr>
          <a:xfrm>
            <a:off x="6057684" y="2808894"/>
            <a:ext cx="16176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&lt; 3.4 </a:t>
            </a:r>
            <a:r>
              <a:rPr lang="en-GB" altLang="it-IT" sz="24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Wingdings" panose="05000000000000000000" pitchFamily="2" charset="2"/>
              </a:rPr>
              <a:t>x10</a:t>
            </a:r>
            <a:r>
              <a:rPr lang="en-GB" altLang="it-IT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Wingdings" panose="05000000000000000000" pitchFamily="2" charset="2"/>
              </a:rPr>
              <a:t>-10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977965" y="253956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(combined)</a:t>
            </a:r>
          </a:p>
        </p:txBody>
      </p:sp>
      <p:sp>
        <p:nvSpPr>
          <p:cNvPr id="5" name="Rettangolo 4"/>
          <p:cNvSpPr/>
          <p:nvPr/>
        </p:nvSpPr>
        <p:spPr>
          <a:xfrm>
            <a:off x="6632206" y="2306369"/>
            <a:ext cx="11705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altLang="it-IT" sz="2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x10</a:t>
            </a:r>
            <a:r>
              <a:rPr lang="en-GB" altLang="it-IT" sz="20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-9</a:t>
            </a:r>
          </a:p>
        </p:txBody>
      </p:sp>
    </p:spTree>
    <p:extLst>
      <p:ext uri="{BB962C8B-B14F-4D97-AF65-F5344CB8AC3E}">
        <p14:creationId xmlns:p14="http://schemas.microsoft.com/office/powerpoint/2010/main" val="27788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21/12/2018 Roma Tor Vergata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813F-F504-4761-81B6-7798EB745B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2828" y="-36095"/>
            <a:ext cx="715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Bs,d</a:t>
            </a:r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μμ</a:t>
            </a:r>
            <a:r>
              <a:rPr lang="en-GB" sz="3200" b="1" i="1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BR measurement</a:t>
            </a:r>
            <a:endParaRPr lang="en-GB" sz="3200" b="1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7585" y="382841"/>
            <a:ext cx="457625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i="0" dirty="0">
              <a:solidFill>
                <a:schemeClr val="tx1"/>
              </a:solidFill>
            </a:endParaRPr>
          </a:p>
          <a:p>
            <a:pPr marL="745200" lvl="2" indent="-457200">
              <a:buFont typeface="Wingdings" pitchFamily="2" charset="2"/>
              <a:buChar char="Ø"/>
            </a:pPr>
            <a:r>
              <a:rPr lang="en-GB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BR extracted w.r.t to a well know high statistics reference channel (B</a:t>
            </a:r>
            <a:r>
              <a:rPr lang="en-GB" sz="22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±</a:t>
            </a:r>
            <a:r>
              <a:rPr lang="en-GB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 J/</a:t>
            </a:r>
            <a:r>
              <a:rPr lang="el-GR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ψ</a:t>
            </a:r>
            <a:r>
              <a:rPr lang="en-GB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K</a:t>
            </a:r>
            <a:r>
              <a:rPr lang="en-GB" sz="2200" baseline="30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±</a:t>
            </a:r>
            <a:r>
              <a:rPr lang="en-GB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)  reduce systematics</a:t>
            </a:r>
          </a:p>
          <a:p>
            <a:pPr marL="745200" lvl="2" indent="-457200">
              <a:buFont typeface="Wingdings" pitchFamily="2" charset="2"/>
              <a:buChar char="Ø"/>
            </a:pPr>
            <a:r>
              <a:rPr lang="en-GB" sz="2200" b="0" i="0" dirty="0">
                <a:solidFill>
                  <a:schemeClr val="tx1"/>
                </a:solidFill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Blind analysis (e.g. the event selection and all the analysis is frozen before looking at data)</a:t>
            </a:r>
          </a:p>
          <a:p>
            <a:pPr marL="745200" lvl="2" indent="-457200">
              <a:buFont typeface="Wingdings" pitchFamily="2" charset="2"/>
              <a:buChar char="Ø"/>
            </a:pPr>
            <a:r>
              <a:rPr lang="en-GB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Di-muon low-P</a:t>
            </a:r>
            <a:r>
              <a:rPr lang="en-GB" sz="2200" baseline="-250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T</a:t>
            </a:r>
            <a:r>
              <a:rPr lang="en-GB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triggers</a:t>
            </a:r>
            <a:endParaRPr lang="en-GB" sz="2200" b="0" i="0" dirty="0">
              <a:solidFill>
                <a:schemeClr val="tx1"/>
              </a:solidFill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  <a:p>
            <a:pPr marL="745200" lvl="2" indent="-457200">
              <a:buFont typeface="Wingdings" pitchFamily="2" charset="2"/>
              <a:buChar char="Ø"/>
            </a:pPr>
            <a:r>
              <a:rPr lang="en-GB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High reduction and control     of the backgrounds (BDT for combinatorial)</a:t>
            </a:r>
          </a:p>
          <a:p>
            <a:pPr marL="745200" lvl="2" indent="-457200">
              <a:buFont typeface="Wingdings" pitchFamily="2" charset="2"/>
              <a:buChar char="Ø"/>
            </a:pPr>
            <a:r>
              <a:rPr lang="en-GB" sz="2200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Main backgrounds:</a:t>
            </a:r>
          </a:p>
          <a:p>
            <a:pPr marL="1202400" lvl="3" indent="-457200">
              <a:buFont typeface="Wingdings" pitchFamily="2" charset="2"/>
              <a:buChar char="Ø"/>
            </a:pPr>
            <a:r>
              <a:rPr lang="en-GB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Combinatorial (i.e. 2 “random” muons forming a common vertex</a:t>
            </a:r>
          </a:p>
          <a:p>
            <a:pPr marL="1202400" lvl="3" indent="-457200">
              <a:buFont typeface="Wingdings" pitchFamily="2" charset="2"/>
              <a:buChar char="Ø"/>
            </a:pPr>
            <a:r>
              <a:rPr lang="en-GB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Semi-leptonic decays</a:t>
            </a:r>
          </a:p>
          <a:p>
            <a:pPr marL="1659600" lvl="4" indent="-457200">
              <a:buFont typeface="Wingdings" pitchFamily="2" charset="2"/>
              <a:buChar char="Ø"/>
            </a:pPr>
            <a:r>
              <a:rPr lang="en-GB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e.g. </a:t>
            </a:r>
            <a:r>
              <a:rPr lang="en-GB" dirty="0"/>
              <a:t>b </a:t>
            </a:r>
            <a:r>
              <a:rPr lang="en-GB" dirty="0">
                <a:sym typeface="Wingdings" panose="05000000000000000000" pitchFamily="2" charset="2"/>
              </a:rPr>
              <a:t> c</a:t>
            </a:r>
            <a:r>
              <a:rPr lang="el-GR" dirty="0">
                <a:sym typeface="Wingdings" panose="05000000000000000000" pitchFamily="2" charset="2"/>
              </a:rPr>
              <a:t>μν</a:t>
            </a:r>
            <a:r>
              <a:rPr lang="en-GB" dirty="0">
                <a:sym typeface="Wingdings" panose="05000000000000000000" pitchFamily="2" charset="2"/>
              </a:rPr>
              <a:t>  s(d)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μμ</a:t>
            </a:r>
            <a:r>
              <a:rPr lang="el-GR" dirty="0">
                <a:sym typeface="Wingdings" panose="05000000000000000000" pitchFamily="2" charset="2"/>
              </a:rPr>
              <a:t>νν</a:t>
            </a:r>
            <a:endParaRPr lang="en-US" dirty="0">
              <a:sym typeface="Wingdings" panose="05000000000000000000" pitchFamily="2" charset="2"/>
            </a:endParaRPr>
          </a:p>
          <a:p>
            <a:pPr marL="1202400" lvl="4" indent="-457200">
              <a:buFont typeface="Wingdings" pitchFamily="2" charset="2"/>
              <a:buChar char="Ø"/>
            </a:pPr>
            <a:r>
              <a:rPr lang="en-US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Hadrons identified as muons</a:t>
            </a:r>
          </a:p>
          <a:p>
            <a:pPr marL="1659600" lvl="5" indent="-457200">
              <a:buFont typeface="Wingdings" pitchFamily="2" charset="2"/>
              <a:buChar char="Ø"/>
            </a:pPr>
            <a:r>
              <a:rPr lang="en-US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K/</a:t>
            </a:r>
            <a:r>
              <a:rPr lang="el-GR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π</a:t>
            </a:r>
            <a:r>
              <a:rPr lang="en-US" dirty="0">
                <a:ea typeface="ヒラギノ角ゴ Pro W3" pitchFamily="123" charset="-128"/>
                <a:cs typeface="Arial"/>
                <a:sym typeface="Wingdings" panose="05000000000000000000" pitchFamily="2" charset="2"/>
              </a:rPr>
              <a:t> decays in flight</a:t>
            </a:r>
            <a:endParaRPr lang="en-GB" dirty="0"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  <a:p>
            <a:pPr marL="1202400" lvl="3" indent="-457200">
              <a:buFont typeface="Wingdings" pitchFamily="2" charset="2"/>
              <a:buChar char="Ø"/>
            </a:pPr>
            <a:endParaRPr lang="en-GB" sz="2200" dirty="0"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  <a:p>
            <a:pPr marL="745200" lvl="2" indent="-457200">
              <a:buFont typeface="Wingdings" pitchFamily="2" charset="2"/>
              <a:buChar char="Ø"/>
            </a:pPr>
            <a:endParaRPr lang="en-GB" sz="2200" dirty="0">
              <a:ea typeface="ヒラギノ角ゴ Pro W3" pitchFamily="123" charset="-128"/>
              <a:cs typeface="Arial"/>
              <a:sym typeface="Wingdings" panose="05000000000000000000" pitchFamily="2" charset="2"/>
            </a:endParaRPr>
          </a:p>
          <a:p>
            <a:pPr marL="745200" lvl="2" indent="-457200">
              <a:buFont typeface="Wingdings" pitchFamily="2" charset="2"/>
              <a:buChar char="Ø"/>
            </a:pPr>
            <a:endParaRPr lang="en-GB" sz="2400" b="0" i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tlas.web.cern.ch/Atlas/GROUPS/PHYSICS/PAPERS/BPHY-2018-09/fig_05.png">
            <a:extLst>
              <a:ext uri="{FF2B5EF4-FFF2-40B4-BE49-F238E27FC236}">
                <a16:creationId xmlns:a16="http://schemas.microsoft.com/office/drawing/2014/main" id="{38D9077A-289E-4AD2-942A-742831EE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5836"/>
            <a:ext cx="3824188" cy="28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las.web.cern.ch/Atlas/GROUPS/PHYSICS/PAPERS/BPHY-2018-09/fig_08d.png">
            <a:extLst>
              <a:ext uri="{FF2B5EF4-FFF2-40B4-BE49-F238E27FC236}">
                <a16:creationId xmlns:a16="http://schemas.microsoft.com/office/drawing/2014/main" id="{348BC561-BEBF-4B4C-AFFE-FCBAAD6D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24" y="3605906"/>
            <a:ext cx="3873069" cy="27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22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1707</Words>
  <Application>Microsoft Office PowerPoint</Application>
  <PresentationFormat>On-screen Show (4:3)</PresentationFormat>
  <Paragraphs>277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Corbel</vt:lpstr>
      <vt:lpstr>Gill Sans MT</vt:lpstr>
      <vt:lpstr>Script MT Bold</vt:lpstr>
      <vt:lpstr>Symbol</vt:lpstr>
      <vt:lpstr>Times New Roman</vt:lpstr>
      <vt:lpstr>Verdana</vt:lpstr>
      <vt:lpstr>Wingdings</vt:lpstr>
      <vt:lpstr>Wingdings 2</vt:lpstr>
      <vt:lpstr>Solstice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UMBI</dc:creator>
  <cp:lastModifiedBy>Umberto De Sanctis</cp:lastModifiedBy>
  <cp:revision>792</cp:revision>
  <dcterms:created xsi:type="dcterms:W3CDTF">2014-07-07T09:10:45Z</dcterms:created>
  <dcterms:modified xsi:type="dcterms:W3CDTF">2018-12-21T11:04:56Z</dcterms:modified>
</cp:coreProperties>
</file>